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9" r:id="rId1"/>
  </p:sldMasterIdLst>
  <p:notesMasterIdLst>
    <p:notesMasterId r:id="rId8"/>
  </p:notesMasterIdLst>
  <p:handoutMasterIdLst>
    <p:handoutMasterId r:id="rId9"/>
  </p:handoutMasterIdLst>
  <p:sldIdLst>
    <p:sldId id="299" r:id="rId2"/>
    <p:sldId id="326" r:id="rId3"/>
    <p:sldId id="327" r:id="rId4"/>
    <p:sldId id="330" r:id="rId5"/>
    <p:sldId id="331" r:id="rId6"/>
    <p:sldId id="32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omson" initials="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FF9933"/>
    <a:srgbClr val="FFCC00"/>
    <a:srgbClr val="FFCC66"/>
    <a:srgbClr val="FFFF99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60" autoAdjust="0"/>
    <p:restoredTop sz="94575" autoAdjust="0"/>
  </p:normalViewPr>
  <p:slideViewPr>
    <p:cSldViewPr>
      <p:cViewPr varScale="1">
        <p:scale>
          <a:sx n="105" d="100"/>
          <a:sy n="105" d="100"/>
        </p:scale>
        <p:origin x="150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7" d="100"/>
        <a:sy n="97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2D429BD-1133-42FE-93F1-23729BF5E9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194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CD0AB61-4F84-4EF4-A06E-CB18CE7E7D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0663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BFB547-E703-4BEB-9744-C3B15C6538EE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2F699D-837F-4A61-B534-54F56031EB4C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D0AB61-4F84-4EF4-A06E-CB18CE7E7D4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58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D0AB61-4F84-4EF4-A06E-CB18CE7E7D4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8771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D0AB61-4F84-4EF4-A06E-CB18CE7E7D4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816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D0AB61-4F84-4EF4-A06E-CB18CE7E7D4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748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rgbClr val="33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 dirty="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 dirty="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/>
            </a:p>
          </p:txBody>
        </p:sp>
      </p:grpSp>
      <p:sp>
        <p:nvSpPr>
          <p:cNvPr id="7066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066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 userDrawn="1"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7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8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6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 userDrawn="1"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696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696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</p:grpSp>
        <p:grpSp>
          <p:nvGrpSpPr>
            <p:cNvPr id="103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6963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6964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5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83" r:id="rId7"/>
    <p:sldLayoutId id="2147483676" r:id="rId8"/>
    <p:sldLayoutId id="2147483675" r:id="rId9"/>
    <p:sldLayoutId id="2147483674" r:id="rId10"/>
    <p:sldLayoutId id="2147483673" r:id="rId11"/>
    <p:sldLayoutId id="2147483672" r:id="rId12"/>
  </p:sldLayoutIdLst>
  <p:transition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400" dirty="0" smtClean="0"/>
              <a:t>Access Module 3a</a:t>
            </a:r>
            <a:br>
              <a:rPr lang="en-US" sz="3400" dirty="0" smtClean="0"/>
            </a:br>
            <a:r>
              <a:rPr lang="en-US" sz="3400" dirty="0" smtClean="0"/>
              <a:t>Creating Query Object </a:t>
            </a:r>
            <a:br>
              <a:rPr lang="en-US" sz="3400" dirty="0" smtClean="0"/>
            </a:br>
            <a:r>
              <a:rPr lang="en-US" sz="3400" dirty="0" smtClean="0"/>
              <a:t>in </a:t>
            </a:r>
            <a:br>
              <a:rPr lang="en-US" sz="3400" dirty="0" smtClean="0"/>
            </a:br>
            <a:r>
              <a:rPr lang="en-US" sz="3400" dirty="0" smtClean="0"/>
              <a:t>Design View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241800" cy="1822450"/>
          </a:xfrm>
        </p:spPr>
        <p:txBody>
          <a:bodyPr/>
          <a:lstStyle/>
          <a:p>
            <a:pPr eaLnBrk="1" hangingPunct="1"/>
            <a:r>
              <a:rPr lang="en-US" b="1" dirty="0" smtClean="0"/>
              <a:t>Microsoft Office 2016 Introductory</a:t>
            </a:r>
            <a:endParaRPr lang="en-US" dirty="0" smtClean="0"/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609600" y="62484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Student Learning Outcomes:</a:t>
            </a:r>
            <a:endParaRPr lang="en-US" dirty="0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SLO#1: </a:t>
            </a:r>
            <a:r>
              <a:rPr lang="en-US" sz="3200" b="1" dirty="0">
                <a:solidFill>
                  <a:srgbClr val="FF0000"/>
                </a:solidFill>
              </a:rPr>
              <a:t>Importing</a:t>
            </a:r>
            <a:r>
              <a:rPr lang="en-US" sz="3200" dirty="0"/>
              <a:t> data from </a:t>
            </a:r>
            <a:r>
              <a:rPr lang="en-US" sz="3200" dirty="0" smtClean="0"/>
              <a:t>an </a:t>
            </a:r>
            <a:r>
              <a:rPr lang="en-US" sz="3200" u="sng" dirty="0" smtClean="0"/>
              <a:t>Excel file</a:t>
            </a:r>
          </a:p>
          <a:p>
            <a:pPr marL="0" indent="0">
              <a:buNone/>
            </a:pPr>
            <a:r>
              <a:rPr lang="en-US" sz="3200" dirty="0" smtClean="0"/>
              <a:t>and a </a:t>
            </a:r>
            <a:r>
              <a:rPr lang="en-US" sz="3200" u="sng" dirty="0" smtClean="0"/>
              <a:t>Text </a:t>
            </a:r>
            <a:r>
              <a:rPr lang="en-US" sz="3200" u="sng" dirty="0"/>
              <a:t>file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 smtClean="0"/>
              <a:t>SLO#2: </a:t>
            </a:r>
            <a:r>
              <a:rPr lang="en-US" sz="3200" b="1" dirty="0" smtClean="0">
                <a:solidFill>
                  <a:srgbClr val="FF0000"/>
                </a:solidFill>
              </a:rPr>
              <a:t>Create a Query</a:t>
            </a:r>
            <a:r>
              <a:rPr lang="en-US" sz="3200" dirty="0" smtClean="0"/>
              <a:t> in Design view.</a:t>
            </a:r>
          </a:p>
          <a:p>
            <a:pPr marL="0" indent="0">
              <a:buNone/>
            </a:pPr>
            <a:r>
              <a:rPr lang="en-US" sz="3200" dirty="0" smtClean="0"/>
              <a:t>SLO#3: </a:t>
            </a:r>
            <a:r>
              <a:rPr lang="en-US" sz="3200" b="1" dirty="0" smtClean="0">
                <a:solidFill>
                  <a:srgbClr val="FF0000"/>
                </a:solidFill>
              </a:rPr>
              <a:t>Sort</a:t>
            </a:r>
            <a:r>
              <a:rPr lang="en-US" sz="3200" dirty="0" smtClean="0"/>
              <a:t> </a:t>
            </a:r>
            <a:r>
              <a:rPr lang="en-US" sz="3200" dirty="0"/>
              <a:t>and </a:t>
            </a:r>
            <a:r>
              <a:rPr lang="en-US" sz="3200" b="1" dirty="0" smtClean="0">
                <a:solidFill>
                  <a:srgbClr val="FF0000"/>
                </a:solidFill>
              </a:rPr>
              <a:t>Filter</a:t>
            </a:r>
            <a:r>
              <a:rPr lang="en-US" sz="3200" dirty="0" smtClean="0"/>
              <a:t> </a:t>
            </a:r>
            <a:r>
              <a:rPr lang="en-US" sz="3200" dirty="0"/>
              <a:t>data in a datasheet.</a:t>
            </a:r>
            <a:endParaRPr lang="en-US" sz="2400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767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924800" cy="685800"/>
          </a:xfrm>
        </p:spPr>
        <p:txBody>
          <a:bodyPr/>
          <a:lstStyle/>
          <a:p>
            <a:pPr algn="ctr"/>
            <a:r>
              <a:rPr lang="en-US" dirty="0" smtClean="0"/>
              <a:t>Database Objects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001546"/>
              </p:ext>
            </p:extLst>
          </p:nvPr>
        </p:nvGraphicFramePr>
        <p:xfrm>
          <a:off x="762000" y="1371601"/>
          <a:ext cx="8229600" cy="3586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8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1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8044">
                <a:tc>
                  <a:txBody>
                    <a:bodyPr/>
                    <a:lstStyle/>
                    <a:p>
                      <a:r>
                        <a:rPr lang="en-US" dirty="0" smtClean="0"/>
                        <a:t>Object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085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Table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collection of fields</a:t>
                      </a:r>
                      <a:r>
                        <a:rPr lang="en-US" sz="2400" baseline="0" dirty="0" smtClean="0"/>
                        <a:t> that describe a person, place, object, event, or idea. Formatted in a 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datasheet</a:t>
                      </a:r>
                      <a:r>
                        <a:rPr lang="en-US" sz="2400" baseline="0" dirty="0" smtClean="0"/>
                        <a:t>.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0859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00"/>
                          </a:solidFill>
                        </a:rPr>
                        <a:t>Query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Used to </a:t>
                      </a:r>
                      <a:r>
                        <a:rPr lang="en-US" sz="3600" b="1" dirty="0" smtClean="0">
                          <a:solidFill>
                            <a:srgbClr val="FF0000"/>
                          </a:solidFill>
                        </a:rPr>
                        <a:t>search</a:t>
                      </a:r>
                      <a:r>
                        <a:rPr lang="en-US" sz="3600" b="1" baseline="0" dirty="0" smtClean="0">
                          <a:solidFill>
                            <a:srgbClr val="FF0000"/>
                          </a:solidFill>
                        </a:rPr>
                        <a:t> and retrieve</a:t>
                      </a:r>
                      <a:r>
                        <a:rPr lang="en-US" sz="3600" baseline="0" dirty="0" smtClean="0"/>
                        <a:t> records from tables using </a:t>
                      </a:r>
                      <a:r>
                        <a:rPr lang="en-US" sz="3600" b="1" baseline="0" dirty="0" smtClean="0">
                          <a:solidFill>
                            <a:srgbClr val="FF0000"/>
                          </a:solidFill>
                        </a:rPr>
                        <a:t>criteria(s).</a:t>
                      </a:r>
                      <a:endParaRPr lang="en-US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138" y="6242050"/>
            <a:ext cx="587375" cy="4889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69357B5-0756-4F1C-8CE0-A38FD7FF269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863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192"/>
            <a:ext cx="8763000" cy="673608"/>
          </a:xfrm>
        </p:spPr>
        <p:txBody>
          <a:bodyPr/>
          <a:lstStyle/>
          <a:p>
            <a:r>
              <a:rPr lang="en-US" sz="3200" dirty="0" smtClean="0"/>
              <a:t>Using </a:t>
            </a:r>
            <a:r>
              <a:rPr lang="en-US" sz="3200" dirty="0" smtClean="0">
                <a:solidFill>
                  <a:srgbClr val="FF0000"/>
                </a:solidFill>
              </a:rPr>
              <a:t>Relational Operators</a:t>
            </a:r>
            <a:r>
              <a:rPr lang="en-US" sz="3200" dirty="0" smtClean="0"/>
              <a:t> in a Criteria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138" y="6242050"/>
            <a:ext cx="587375" cy="4889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69357B5-0756-4F1C-8CE0-A38FD7FF269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r="16819"/>
          <a:stretch/>
        </p:blipFill>
        <p:spPr bwMode="auto">
          <a:xfrm>
            <a:off x="62802" y="762000"/>
            <a:ext cx="8928798" cy="4793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378438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9067800" cy="457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Using </a:t>
            </a:r>
            <a:r>
              <a:rPr lang="en-US" sz="2400" dirty="0" smtClean="0">
                <a:solidFill>
                  <a:srgbClr val="FF0000"/>
                </a:solidFill>
              </a:rPr>
              <a:t>Comparison Operators</a:t>
            </a:r>
            <a:r>
              <a:rPr lang="en-US" sz="2400" dirty="0" smtClean="0"/>
              <a:t> in a Criteria (page AC 142)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138" y="6242050"/>
            <a:ext cx="587375" cy="4889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69357B5-0756-4F1C-8CE0-A38FD7FF269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955543"/>
              </p:ext>
            </p:extLst>
          </p:nvPr>
        </p:nvGraphicFramePr>
        <p:xfrm>
          <a:off x="114618" y="762000"/>
          <a:ext cx="8756904" cy="2042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18968">
                  <a:extLst>
                    <a:ext uri="{9D8B030D-6E8A-4147-A177-3AD203B41FA5}">
                      <a16:colId xmlns:a16="http://schemas.microsoft.com/office/drawing/2014/main" val="2506978700"/>
                    </a:ext>
                  </a:extLst>
                </a:gridCol>
                <a:gridCol w="2918968">
                  <a:extLst>
                    <a:ext uri="{9D8B030D-6E8A-4147-A177-3AD203B41FA5}">
                      <a16:colId xmlns:a16="http://schemas.microsoft.com/office/drawing/2014/main" val="736647071"/>
                    </a:ext>
                  </a:extLst>
                </a:gridCol>
                <a:gridCol w="2918968">
                  <a:extLst>
                    <a:ext uri="{9D8B030D-6E8A-4147-A177-3AD203B41FA5}">
                      <a16:colId xmlns:a16="http://schemas.microsoft.com/office/drawing/2014/main" val="3039154273"/>
                    </a:ext>
                  </a:extLst>
                </a:gridCol>
              </a:tblGrid>
              <a:tr h="363386">
                <a:tc>
                  <a:txBody>
                    <a:bodyPr/>
                    <a:lstStyle/>
                    <a:p>
                      <a:r>
                        <a:rPr lang="en-US" dirty="0" smtClean="0"/>
                        <a:t>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89513"/>
                  </a:ext>
                </a:extLst>
              </a:tr>
              <a:tr h="62721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Between…And…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between</a:t>
                      </a:r>
                      <a:r>
                        <a:rPr lang="en-US" b="1" baseline="0" dirty="0" smtClean="0"/>
                        <a:t> two values (inclusive)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Between 50 And 325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111895"/>
                  </a:ext>
                </a:extLst>
              </a:tr>
              <a:tr h="36338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 ( 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 a</a:t>
                      </a:r>
                      <a:r>
                        <a:rPr lang="en-US" b="1" baseline="0" dirty="0" smtClean="0"/>
                        <a:t> list of values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In (“Hall”, “Seeger”)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312433"/>
                  </a:ext>
                </a:extLst>
              </a:tr>
              <a:tr h="62721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Like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matches</a:t>
                      </a:r>
                      <a:r>
                        <a:rPr lang="en-US" b="1" baseline="0" dirty="0" smtClean="0"/>
                        <a:t> a pattern that includes 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*wildcards*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Like “706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*”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322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2972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3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4138" y="6242050"/>
            <a:ext cx="587375" cy="488950"/>
          </a:xfrm>
          <a:prstGeom prst="rect">
            <a:avLst/>
          </a:prstGeom>
          <a:noFill/>
        </p:spPr>
        <p:txBody>
          <a:bodyPr/>
          <a:lstStyle/>
          <a:p>
            <a:fld id="{4D059463-CAB4-412C-9C0A-E6BEBD24D357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25603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8153400" cy="685800"/>
          </a:xfrm>
        </p:spPr>
        <p:txBody>
          <a:bodyPr/>
          <a:lstStyle/>
          <a:p>
            <a:r>
              <a:rPr lang="en-US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Create a Query in Design View:</a:t>
            </a:r>
            <a:endParaRPr lang="en-US" dirty="0" smtClean="0"/>
          </a:p>
        </p:txBody>
      </p:sp>
      <p:sp>
        <p:nvSpPr>
          <p:cNvPr id="10" name="Rectangle 7"/>
          <p:cNvSpPr txBox="1">
            <a:spLocks noChangeArrowheads="1"/>
          </p:cNvSpPr>
          <p:nvPr/>
        </p:nvSpPr>
        <p:spPr bwMode="auto">
          <a:xfrm>
            <a:off x="762000" y="2209800"/>
            <a:ext cx="769302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hangingPunct="0"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en-US" sz="3200" b="1" dirty="0" smtClean="0">
                <a:solidFill>
                  <a:srgbClr val="FF0000"/>
                </a:solidFill>
              </a:rPr>
              <a:t>Step 1:</a:t>
            </a:r>
            <a:r>
              <a:rPr lang="en-US" sz="3200" dirty="0" smtClean="0"/>
              <a:t> 	Select Table to use.</a:t>
            </a:r>
          </a:p>
          <a:p>
            <a:pPr lvl="0" eaLnBrk="0" hangingPunct="0"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en-US" sz="3200" b="1" dirty="0">
                <a:solidFill>
                  <a:srgbClr val="FF0000"/>
                </a:solidFill>
              </a:rPr>
              <a:t>Step 2:</a:t>
            </a:r>
            <a:r>
              <a:rPr lang="en-US" sz="3200" dirty="0" smtClean="0"/>
              <a:t> 	Select Fields.</a:t>
            </a:r>
          </a:p>
          <a:p>
            <a:pPr lvl="0" eaLnBrk="0" hangingPunct="0"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en-US" sz="3200" b="1" dirty="0" smtClean="0">
                <a:solidFill>
                  <a:srgbClr val="FF0000"/>
                </a:solidFill>
              </a:rPr>
              <a:t>Step </a:t>
            </a:r>
            <a:r>
              <a:rPr lang="en-US" sz="3200" b="1" dirty="0">
                <a:solidFill>
                  <a:srgbClr val="FF0000"/>
                </a:solidFill>
              </a:rPr>
              <a:t>3:</a:t>
            </a:r>
            <a:r>
              <a:rPr lang="en-US" sz="3200" dirty="0" smtClean="0"/>
              <a:t> 	Enter Criteria(s).</a:t>
            </a:r>
          </a:p>
          <a:p>
            <a:pPr lvl="0" eaLnBrk="0" hangingPunct="0"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en-US" sz="3200" b="1" dirty="0">
                <a:solidFill>
                  <a:srgbClr val="FF0000"/>
                </a:solidFill>
              </a:rPr>
              <a:t>Step 4:</a:t>
            </a:r>
            <a:r>
              <a:rPr lang="en-US" sz="3200" dirty="0" smtClean="0"/>
              <a:t> 	Run the Query.</a:t>
            </a:r>
          </a:p>
          <a:p>
            <a:pPr lvl="0" eaLnBrk="0" hangingPunct="0"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en-US" sz="3200" b="1" dirty="0">
                <a:solidFill>
                  <a:srgbClr val="FF0000"/>
                </a:solidFill>
              </a:rPr>
              <a:t>Step 5:</a:t>
            </a:r>
            <a:r>
              <a:rPr lang="en-US" sz="3200" dirty="0" smtClean="0"/>
              <a:t> 	Check your Results.</a:t>
            </a:r>
          </a:p>
          <a:p>
            <a:pPr lvl="0" eaLnBrk="0" hangingPunct="0"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en-US" sz="3200" b="1" dirty="0">
                <a:solidFill>
                  <a:srgbClr val="FF0000"/>
                </a:solidFill>
              </a:rPr>
              <a:t>Step 6:</a:t>
            </a:r>
            <a:r>
              <a:rPr lang="en-US" sz="3200" dirty="0" smtClean="0"/>
              <a:t> 	Save Query.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en-US" sz="2800" dirty="0" smtClean="0"/>
          </a:p>
          <a:p>
            <a:pPr marL="342900" lvl="0" indent="-3429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168066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Pasewark Office 2010 Intro">
      <a:dk1>
        <a:srgbClr val="003366"/>
      </a:dk1>
      <a:lt1>
        <a:srgbClr val="FFFFFF"/>
      </a:lt1>
      <a:dk2>
        <a:srgbClr val="006060"/>
      </a:dk2>
      <a:lt2>
        <a:srgbClr val="666699"/>
      </a:lt2>
      <a:accent1>
        <a:srgbClr val="006060"/>
      </a:accent1>
      <a:accent2>
        <a:srgbClr val="339933"/>
      </a:accent2>
      <a:accent3>
        <a:srgbClr val="FFFFFF"/>
      </a:accent3>
      <a:accent4>
        <a:srgbClr val="009900"/>
      </a:accent4>
      <a:accent5>
        <a:srgbClr val="AACACA"/>
      </a:accent5>
      <a:accent6>
        <a:srgbClr val="009900"/>
      </a:accent6>
      <a:hlink>
        <a:srgbClr val="2B92FF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9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009999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ACACA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0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009999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ACACA"/>
        </a:accent5>
        <a:accent6>
          <a:srgbClr val="8AB98A"/>
        </a:accent6>
        <a:hlink>
          <a:srgbClr val="00CC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0099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008A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2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0099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008A8A"/>
        </a:accent6>
        <a:hlink>
          <a:srgbClr val="00CC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6571</TotalTime>
  <Words>163</Words>
  <Application>Microsoft Office PowerPoint</Application>
  <PresentationFormat>On-screen Show (4:3)</PresentationFormat>
  <Paragraphs>45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Wingdings</vt:lpstr>
      <vt:lpstr>Capsules</vt:lpstr>
      <vt:lpstr>Access Module 3a Creating Query Object  in  Design View</vt:lpstr>
      <vt:lpstr>Student Learning Outcomes:</vt:lpstr>
      <vt:lpstr>Database Objects</vt:lpstr>
      <vt:lpstr>Using Relational Operators in a Criteria</vt:lpstr>
      <vt:lpstr>Using Comparison Operators in a Criteria (page AC 142)</vt:lpstr>
      <vt:lpstr>Create a Query in Design View:</vt:lpstr>
    </vt:vector>
  </TitlesOfParts>
  <Company>Course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Lesson 1 Microsoft Access Basics</dc:title>
  <dc:creator>User</dc:creator>
  <cp:lastModifiedBy>User</cp:lastModifiedBy>
  <cp:revision>255</cp:revision>
  <cp:lastPrinted>2012-03-20T23:22:40Z</cp:lastPrinted>
  <dcterms:created xsi:type="dcterms:W3CDTF">2001-06-11T01:47:29Z</dcterms:created>
  <dcterms:modified xsi:type="dcterms:W3CDTF">2019-10-24T00:50:43Z</dcterms:modified>
</cp:coreProperties>
</file>