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7"/>
  </p:notesMasterIdLst>
  <p:handoutMasterIdLst>
    <p:handoutMasterId r:id="rId28"/>
  </p:handoutMasterIdLst>
  <p:sldIdLst>
    <p:sldId id="299" r:id="rId2"/>
    <p:sldId id="263" r:id="rId3"/>
    <p:sldId id="275" r:id="rId4"/>
    <p:sldId id="264" r:id="rId5"/>
    <p:sldId id="276" r:id="rId6"/>
    <p:sldId id="266" r:id="rId7"/>
    <p:sldId id="277" r:id="rId8"/>
    <p:sldId id="278" r:id="rId9"/>
    <p:sldId id="300" r:id="rId10"/>
    <p:sldId id="290" r:id="rId11"/>
    <p:sldId id="301" r:id="rId12"/>
    <p:sldId id="296" r:id="rId13"/>
    <p:sldId id="302" r:id="rId14"/>
    <p:sldId id="297" r:id="rId15"/>
    <p:sldId id="268" r:id="rId16"/>
    <p:sldId id="303" r:id="rId17"/>
    <p:sldId id="291" r:id="rId18"/>
    <p:sldId id="298" r:id="rId19"/>
    <p:sldId id="271" r:id="rId20"/>
    <p:sldId id="279" r:id="rId21"/>
    <p:sldId id="292" r:id="rId22"/>
    <p:sldId id="272" r:id="rId23"/>
    <p:sldId id="281" r:id="rId24"/>
    <p:sldId id="293" r:id="rId25"/>
    <p:sldId id="282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s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60" autoAdjust="0"/>
    <p:restoredTop sz="98421" autoAdjust="0"/>
  </p:normalViewPr>
  <p:slideViewPr>
    <p:cSldViewPr>
      <p:cViewPr>
        <p:scale>
          <a:sx n="75" d="100"/>
          <a:sy n="75" d="100"/>
        </p:scale>
        <p:origin x="-2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49EC8E-D9E6-4EDF-9E2A-8B59052D69D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2F6955-31EA-4200-9E8B-45B6EBBF79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1A75A-F9C6-4C17-AA56-5E2354811EFD}" type="slidenum">
              <a:rPr lang="en-US"/>
              <a:pPr/>
              <a:t>1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F6955-31EA-4200-9E8B-45B6EBBF79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706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7066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066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066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0665" name="Rectangle 9"/>
          <p:cNvSpPr>
            <a:spLocks noGrp="1" noChangeArrowheads="1"/>
          </p:cNvSpPr>
          <p:nvPr>
            <p:ph type="dt" sz="quarter" idx="2"/>
          </p:nvPr>
        </p:nvSpPr>
        <p:spPr>
          <a:xfrm>
            <a:off x="762000" y="6230938"/>
            <a:ext cx="2667000" cy="474662"/>
          </a:xfrm>
          <a:ln algn="ctr"/>
        </p:spPr>
        <p:txBody>
          <a:bodyPr/>
          <a:lstStyle>
            <a:lvl1pPr algn="l">
              <a:defRPr sz="1800"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7066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5486400" y="6248400"/>
            <a:ext cx="3201988" cy="4746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1B3AE9D-CE50-4DD2-8112-3738FFFA80A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06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4CFD2-AE85-4D04-851C-8252AC622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D8B75-E141-4118-9C3A-605E109DE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100000"/>
              <a:buFont typeface="Wingdings" pitchFamily="2" charset="2"/>
              <a:buChar char="ü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30D13-40FD-4304-81D0-40CA12FA0A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ABC56-3D6F-44BF-8836-2A7B6B23C4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2D2B0-689A-421E-A3BB-A239D1F6C3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12A3-CB44-4E80-A8EE-365F41AC60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5474E-7413-4F0E-AC71-17CAFB187C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2C2E5-8A7D-46D3-A028-3093F7CF9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2C83E-0BF1-411D-8EF2-32B05A29CA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8BB6A-054C-49A6-9E21-90FDAC191E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6963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96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963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963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4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964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96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r>
              <a:rPr lang="en-US"/>
              <a:t>Pasewark &amp; Pasewark</a:t>
            </a:r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0" y="6248400"/>
            <a:ext cx="33543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/>
            </a:lvl1pPr>
          </a:lstStyle>
          <a:p>
            <a:r>
              <a:rPr lang="en-US"/>
              <a:t>Microsoft Office 2007:  Introductory                </a:t>
            </a:r>
          </a:p>
        </p:txBody>
      </p:sp>
      <p:sp>
        <p:nvSpPr>
          <p:cNvPr id="696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C68C69E3-896B-4AA6-8928-87D7E7EB41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9653" name="Text Box 21"/>
          <p:cNvSpPr txBox="1">
            <a:spLocks noChangeArrowheads="1"/>
          </p:cNvSpPr>
          <p:nvPr userDrawn="1"/>
        </p:nvSpPr>
        <p:spPr bwMode="auto">
          <a:xfrm>
            <a:off x="0" y="3276600"/>
            <a:ext cx="4889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Access – Lesson 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47F8434-F698-4113-BD9A-077C59FF0E30}" type="slidenum">
              <a:rPr lang="en-US"/>
              <a:pPr/>
              <a:t>1</a:t>
            </a:fld>
            <a:endParaRPr lang="en-US"/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/>
              <a:t>Access Lesson 1</a:t>
            </a:r>
            <a:br>
              <a:rPr lang="en-US" sz="3200"/>
            </a:br>
            <a:r>
              <a:rPr lang="en-US" sz="3200"/>
              <a:t>Access Basics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Microsoft Office 2007: Introductory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9583-5082-47FA-84C5-390DAE5E3AB7}" type="slidenum">
              <a:rPr lang="en-US"/>
              <a:pPr/>
              <a:t>10</a:t>
            </a:fld>
            <a:endParaRPr lang="en-US"/>
          </a:p>
        </p:txBody>
      </p:sp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</a:t>
            </a:r>
            <a:r>
              <a:rPr lang="en-US" dirty="0" smtClean="0"/>
              <a:t>an existing Database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7693025" cy="3657600"/>
          </a:xfrm>
          <a:noFill/>
        </p:spPr>
        <p:txBody>
          <a:bodyPr/>
          <a:lstStyle/>
          <a:p>
            <a:r>
              <a:rPr lang="en-US" dirty="0"/>
              <a:t>Access Screen: Has a </a:t>
            </a:r>
            <a:r>
              <a:rPr lang="en-US" dirty="0" smtClean="0"/>
              <a:t>Title Bar</a:t>
            </a:r>
            <a:r>
              <a:rPr lang="en-US" dirty="0"/>
              <a:t>, Quick Access toolbar, Ribbon, </a:t>
            </a:r>
            <a:r>
              <a:rPr lang="en-US" dirty="0" smtClean="0"/>
              <a:t>Navigation Pane, status </a:t>
            </a:r>
            <a:r>
              <a:rPr lang="en-US" dirty="0"/>
              <a:t>bar.</a:t>
            </a:r>
          </a:p>
          <a:p>
            <a:r>
              <a:rPr lang="en-US" dirty="0"/>
              <a:t>Database </a:t>
            </a:r>
            <a:r>
              <a:rPr lang="en-US" dirty="0" smtClean="0"/>
              <a:t>File</a:t>
            </a:r>
            <a:r>
              <a:rPr lang="en-US" dirty="0" smtClean="0"/>
              <a:t>: Stores </a:t>
            </a:r>
            <a:r>
              <a:rPr lang="en-US" dirty="0"/>
              <a:t>the database objects.</a:t>
            </a:r>
          </a:p>
          <a:p>
            <a:r>
              <a:rPr lang="en-US" dirty="0"/>
              <a:t>Navigation Pane: Displays the objects contained in a database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A2B-562C-47F7-BF8B-3115F7260AD4}" type="slidenum">
              <a:rPr lang="en-US"/>
              <a:pPr/>
              <a:t>11</a:t>
            </a:fld>
            <a:endParaRPr lang="en-US"/>
          </a:p>
        </p:txBody>
      </p:sp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OBJECTS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514601"/>
          <a:ext cx="7696200" cy="4053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35"/>
                <a:gridCol w="6349365"/>
              </a:tblGrid>
              <a:tr h="4093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40930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Stores</a:t>
                      </a:r>
                      <a:r>
                        <a:rPr lang="en-US" baseline="0" dirty="0" smtClean="0"/>
                        <a:t> all the data in the database in a datasheet.</a:t>
                      </a:r>
                      <a:endParaRPr lang="en-US" dirty="0"/>
                    </a:p>
                  </a:txBody>
                  <a:tcPr/>
                </a:tc>
              </a:tr>
              <a:tr h="70647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Query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to search and retrieve data from the table using</a:t>
                      </a:r>
                      <a:r>
                        <a:rPr lang="en-US" baseline="0" dirty="0" smtClean="0"/>
                        <a:t> a criteria.</a:t>
                      </a:r>
                      <a:endParaRPr lang="en-US" dirty="0"/>
                    </a:p>
                  </a:txBody>
                  <a:tcPr/>
                </a:tc>
              </a:tr>
              <a:tr h="70647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Form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Displays data from one or more tables</a:t>
                      </a:r>
                      <a:r>
                        <a:rPr lang="en-US" baseline="0" dirty="0" smtClean="0"/>
                        <a:t> or queries similar to a paper form.</a:t>
                      </a:r>
                      <a:endParaRPr lang="en-US" dirty="0"/>
                    </a:p>
                  </a:txBody>
                  <a:tcPr/>
                </a:tc>
              </a:tr>
              <a:tr h="70647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Report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Displays data from one or more tables</a:t>
                      </a:r>
                      <a:r>
                        <a:rPr lang="en-US" baseline="0" dirty="0" smtClean="0"/>
                        <a:t> or queries usually for printing.</a:t>
                      </a:r>
                      <a:endParaRPr lang="en-US" dirty="0"/>
                    </a:p>
                  </a:txBody>
                  <a:tcPr/>
                </a:tc>
              </a:tr>
              <a:tr h="40930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Macro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to automate operations.</a:t>
                      </a:r>
                      <a:endParaRPr lang="en-US" dirty="0"/>
                    </a:p>
                  </a:txBody>
                  <a:tcPr/>
                </a:tc>
              </a:tr>
              <a:tr h="70647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Module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to a macro, but allows more complex programming</a:t>
                      </a:r>
                      <a:r>
                        <a:rPr lang="en-US" baseline="0" dirty="0" smtClean="0"/>
                        <a:t> of database operations.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A65A-D608-477F-9034-43C8368251B4}" type="slidenum">
              <a:rPr lang="en-US"/>
              <a:pPr/>
              <a:t>12</a:t>
            </a:fld>
            <a:endParaRPr lang="en-US"/>
          </a:p>
        </p:txBody>
      </p:sp>
      <p:sp>
        <p:nvSpPr>
          <p:cNvPr id="9523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1143000"/>
          </a:xfrm>
        </p:spPr>
        <p:txBody>
          <a:bodyPr/>
          <a:lstStyle/>
          <a:p>
            <a:r>
              <a:rPr lang="en-US" dirty="0" smtClean="0"/>
              <a:t>Database Object: Table</a:t>
            </a: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693025" cy="3657600"/>
          </a:xfrm>
          <a:noFill/>
        </p:spPr>
        <p:txBody>
          <a:bodyPr/>
          <a:lstStyle/>
          <a:p>
            <a:r>
              <a:rPr lang="en-US" dirty="0" smtClean="0"/>
              <a:t>A table stores </a:t>
            </a:r>
            <a:r>
              <a:rPr lang="en-US" dirty="0" smtClean="0"/>
              <a:t>all the data </a:t>
            </a:r>
            <a:r>
              <a:rPr lang="en-US" dirty="0" smtClean="0"/>
              <a:t>as </a:t>
            </a:r>
            <a:r>
              <a:rPr lang="en-US" b="1" dirty="0" smtClean="0"/>
              <a:t>Records</a:t>
            </a:r>
            <a:r>
              <a:rPr lang="en-US" dirty="0" smtClean="0"/>
              <a:t> in </a:t>
            </a:r>
            <a:r>
              <a:rPr lang="en-US" dirty="0" smtClean="0"/>
              <a:t>the database in a </a:t>
            </a:r>
            <a:r>
              <a:rPr lang="en-US" b="1" dirty="0" smtClean="0"/>
              <a:t>D</a:t>
            </a:r>
            <a:r>
              <a:rPr lang="en-US" b="1" dirty="0" smtClean="0"/>
              <a:t>atasheet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/>
              <a:t>R</a:t>
            </a:r>
            <a:r>
              <a:rPr lang="en-US" dirty="0" smtClean="0"/>
              <a:t>ecord </a:t>
            </a:r>
            <a:r>
              <a:rPr lang="en-US" dirty="0"/>
              <a:t>is a complete set of data.  </a:t>
            </a:r>
          </a:p>
          <a:p>
            <a:pPr lvl="1"/>
            <a:r>
              <a:rPr lang="en-US" dirty="0"/>
              <a:t>Each record is made up one or more </a:t>
            </a:r>
            <a:r>
              <a:rPr lang="en-US" b="1" dirty="0" smtClean="0"/>
              <a:t>Fields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Each field has a </a:t>
            </a:r>
            <a:r>
              <a:rPr lang="en-US" b="1" dirty="0" smtClean="0"/>
              <a:t>Field Name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data in the field is the </a:t>
            </a:r>
            <a:r>
              <a:rPr lang="en-US" b="1" dirty="0" smtClean="0"/>
              <a:t>Field Value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A65A-D608-477F-9034-43C8368251B4}" type="slidenum">
              <a:rPr lang="en-US"/>
              <a:pPr/>
              <a:t>13</a:t>
            </a:fld>
            <a:endParaRPr lang="en-US"/>
          </a:p>
        </p:txBody>
      </p:sp>
      <p:sp>
        <p:nvSpPr>
          <p:cNvPr id="9523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1143000"/>
          </a:xfrm>
        </p:spPr>
        <p:txBody>
          <a:bodyPr/>
          <a:lstStyle/>
          <a:p>
            <a:r>
              <a:rPr lang="en-US" dirty="0" smtClean="0"/>
              <a:t>Datasheet View: Table</a:t>
            </a: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693025" cy="3657600"/>
          </a:xfrm>
          <a:noFill/>
        </p:spPr>
        <p:txBody>
          <a:bodyPr/>
          <a:lstStyle/>
          <a:p>
            <a:r>
              <a:rPr lang="en-US" dirty="0" smtClean="0"/>
              <a:t>In </a:t>
            </a:r>
            <a:r>
              <a:rPr lang="en-US" b="1" dirty="0"/>
              <a:t>Datasheet</a:t>
            </a:r>
            <a:r>
              <a:rPr lang="en-US" dirty="0"/>
              <a:t> view, the table displays data in rows and columns in a datasheet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Field selector</a:t>
            </a:r>
            <a:r>
              <a:rPr lang="en-US" dirty="0" smtClean="0"/>
              <a:t> selects the column.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Record selector</a:t>
            </a:r>
            <a:r>
              <a:rPr lang="en-US" dirty="0" smtClean="0"/>
              <a:t> selects the row.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Datasheet selector</a:t>
            </a:r>
            <a:r>
              <a:rPr lang="en-US" dirty="0" smtClean="0"/>
              <a:t> selects the entire datasheet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F03-39D0-499F-B7FC-40078C6654AD}" type="slidenum">
              <a:rPr lang="en-US"/>
              <a:pPr/>
              <a:t>14</a:t>
            </a:fld>
            <a:endParaRPr lang="en-US"/>
          </a:p>
        </p:txBody>
      </p:sp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from Record to Record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693025" cy="3343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Use </a:t>
            </a:r>
            <a:r>
              <a:rPr lang="en-US" dirty="0"/>
              <a:t>the </a:t>
            </a:r>
            <a:r>
              <a:rPr lang="en-US" dirty="0" smtClean="0"/>
              <a:t>Record Navigation Bar.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1255-624C-44CD-B8FD-259C537762D0}" type="slidenum">
              <a:rPr lang="en-US"/>
              <a:pPr/>
              <a:t>15</a:t>
            </a:fld>
            <a:endParaRPr lang="en-US"/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</a:t>
            </a:r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693025" cy="3343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 </a:t>
            </a:r>
            <a:r>
              <a:rPr lang="en-US" dirty="0" smtClean="0"/>
              <a:t>edit </a:t>
            </a:r>
            <a:r>
              <a:rPr lang="en-US" dirty="0"/>
              <a:t>a record, </a:t>
            </a:r>
            <a:r>
              <a:rPr lang="en-US" dirty="0" smtClean="0"/>
              <a:t>go to the record </a:t>
            </a:r>
            <a:r>
              <a:rPr lang="en-US" dirty="0"/>
              <a:t>and </a:t>
            </a:r>
            <a:r>
              <a:rPr lang="en-US" dirty="0" smtClean="0"/>
              <a:t>edit the data.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Cut, Copy, and Paste commands work the same way as in other Office programs.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Be careful not to paste data over existing data you want to keep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1255-624C-44CD-B8FD-259C537762D0}" type="slidenum">
              <a:rPr lang="en-US"/>
              <a:pPr/>
              <a:t>16</a:t>
            </a:fld>
            <a:endParaRPr lang="en-US"/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</a:t>
            </a:r>
            <a:r>
              <a:rPr lang="en-US" dirty="0" smtClean="0"/>
              <a:t> Records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93025" cy="3419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 delete a record, select the record </a:t>
            </a:r>
            <a:r>
              <a:rPr lang="en-US" dirty="0" smtClean="0"/>
              <a:t>using the Record Selector </a:t>
            </a:r>
            <a:r>
              <a:rPr lang="en-US" dirty="0" smtClean="0"/>
              <a:t>and </a:t>
            </a:r>
            <a:r>
              <a:rPr lang="en-US" dirty="0"/>
              <a:t>press Delete.</a:t>
            </a:r>
          </a:p>
          <a:p>
            <a:pPr>
              <a:lnSpc>
                <a:spcPct val="90000"/>
              </a:lnSpc>
            </a:pPr>
            <a:r>
              <a:rPr lang="en-US" dirty="0"/>
              <a:t>Deleting a record is </a:t>
            </a:r>
            <a:r>
              <a:rPr lang="en-US" dirty="0" smtClean="0"/>
              <a:t>Permanent </a:t>
            </a:r>
            <a:r>
              <a:rPr lang="en-US" dirty="0"/>
              <a:t>and </a:t>
            </a:r>
            <a:r>
              <a:rPr lang="en-US" b="1" dirty="0" smtClean="0"/>
              <a:t>CANNOT</a:t>
            </a:r>
            <a:r>
              <a:rPr lang="en-US" dirty="0" smtClean="0"/>
              <a:t> be </a:t>
            </a:r>
            <a:r>
              <a:rPr lang="en-US" dirty="0"/>
              <a:t>restored with the Undo command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1197-027F-4C55-A4E0-44B16019D366}" type="slidenum">
              <a:rPr lang="en-US"/>
              <a:pPr/>
              <a:t>17</a:t>
            </a:fld>
            <a:endParaRPr lang="en-US"/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Datasheet Layout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693025" cy="3343275"/>
          </a:xfrm>
        </p:spPr>
        <p:txBody>
          <a:bodyPr/>
          <a:lstStyle/>
          <a:p>
            <a:r>
              <a:rPr lang="en-US" dirty="0"/>
              <a:t>Changing Row Height: Drag the row border up or down, or specify an exact height.</a:t>
            </a:r>
          </a:p>
          <a:p>
            <a:r>
              <a:rPr lang="en-US" dirty="0"/>
              <a:t>Changing Column Width: Drag the column border or specify best fit for automatic adjustment to best column width.</a:t>
            </a:r>
          </a:p>
          <a:p>
            <a:r>
              <a:rPr lang="en-US" dirty="0"/>
              <a:t>Rearranging Columns: Select field selector for column and drag to new location.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A94E-368B-4A39-9E27-9A3697395B0C}" type="slidenum">
              <a:rPr lang="en-US"/>
              <a:pPr/>
              <a:t>18</a:t>
            </a:fld>
            <a:endParaRPr lang="en-US"/>
          </a:p>
        </p:txBody>
      </p:sp>
      <p:sp>
        <p:nvSpPr>
          <p:cNvPr id="97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Changing Datasheet Layout (continued)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Freezing Columns:  Use Freeze command on Home tab.</a:t>
            </a:r>
          </a:p>
          <a:p>
            <a:r>
              <a:rPr lang="en-US"/>
              <a:t>Changing the Background Row Color: Use Alternate Fill/Back Color on Home tab. 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70B1-71A9-45D4-BDE7-A51A7678163B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Previewing and Printing a Table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Before printing, view datasheet in Print Preview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88165-1C51-4470-ADCD-6AECB5B10094}" type="slidenum">
              <a:rPr lang="en-US"/>
              <a:pPr/>
              <a:t>2</a:t>
            </a:fld>
            <a:endParaRPr lang="en-US"/>
          </a:p>
        </p:txBody>
      </p:sp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Understand databases and database terminology.</a:t>
            </a:r>
          </a:p>
          <a:p>
            <a:pPr>
              <a:lnSpc>
                <a:spcPct val="90000"/>
              </a:lnSpc>
            </a:pPr>
            <a:r>
              <a:rPr lang="en-US"/>
              <a:t>Start Access, open a database and open an object.</a:t>
            </a:r>
          </a:p>
          <a:p>
            <a:pPr>
              <a:lnSpc>
                <a:spcPct val="90000"/>
              </a:lnSpc>
            </a:pPr>
            <a:r>
              <a:rPr lang="en-US"/>
              <a:t>Identify the parts of the Access screen.</a:t>
            </a:r>
          </a:p>
          <a:p>
            <a:pPr>
              <a:lnSpc>
                <a:spcPct val="90000"/>
              </a:lnSpc>
            </a:pPr>
            <a:r>
              <a:rPr lang="en-US"/>
              <a:t>Navigate a datasheet.</a:t>
            </a:r>
          </a:p>
          <a:p>
            <a:pPr>
              <a:lnSpc>
                <a:spcPct val="90000"/>
              </a:lnSpc>
            </a:pPr>
            <a:r>
              <a:rPr lang="en-US"/>
              <a:t>Edit a record and undo a change.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79CB-5177-4B3B-84CA-3CD842C16F8B}" type="slidenum">
              <a:rPr lang="en-US"/>
              <a:pPr/>
              <a:t>20</a:t>
            </a:fld>
            <a:endParaRPr lang="en-US"/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Saving and Closing Objects	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7693025" cy="3495675"/>
          </a:xfrm>
        </p:spPr>
        <p:txBody>
          <a:bodyPr/>
          <a:lstStyle/>
          <a:p>
            <a:r>
              <a:rPr lang="en-US" dirty="0"/>
              <a:t>When you change data, Access saves your changes </a:t>
            </a:r>
            <a:r>
              <a:rPr lang="en-US" b="1" dirty="0" smtClean="0"/>
              <a:t>AUTOMATICALLY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When you change format, you need to save your work by clicking the Save button on the Quick Access toolbar.</a:t>
            </a:r>
          </a:p>
          <a:p>
            <a:r>
              <a:rPr lang="en-US" dirty="0"/>
              <a:t>You can close an object by clicking the Close button on the object window.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49DB-EBBC-4D0D-9F0E-43CF0302B58B}" type="slidenum">
              <a:rPr lang="en-US"/>
              <a:pPr/>
              <a:t>21</a:t>
            </a:fld>
            <a:endParaRPr lang="en-US"/>
          </a:p>
        </p:txBody>
      </p:sp>
      <p:sp>
        <p:nvSpPr>
          <p:cNvPr id="911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Compacting and Repairing a Database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693025" cy="3581400"/>
          </a:xfrm>
        </p:spPr>
        <p:txBody>
          <a:bodyPr/>
          <a:lstStyle/>
          <a:p>
            <a:r>
              <a:rPr lang="en-US" dirty="0"/>
              <a:t>Compacting a database rearranges how the data is stored to optimize performance.</a:t>
            </a:r>
          </a:p>
          <a:p>
            <a:r>
              <a:rPr lang="en-US" dirty="0"/>
              <a:t>Access combines compacting and repairing into one process.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02D8-808A-411B-AFCB-6F3356D33198}" type="slidenum">
              <a:rPr lang="en-US"/>
              <a:pPr/>
              <a:t>22</a:t>
            </a:fld>
            <a:endParaRPr lang="en-US"/>
          </a:p>
        </p:txBody>
      </p:sp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Closing a Database and Exiting Access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693025" cy="3343275"/>
          </a:xfrm>
        </p:spPr>
        <p:txBody>
          <a:bodyPr/>
          <a:lstStyle/>
          <a:p>
            <a:r>
              <a:rPr lang="en-US" dirty="0"/>
              <a:t>Close the database by clicking the Office Button, and then clicking Close Database.</a:t>
            </a:r>
          </a:p>
          <a:p>
            <a:r>
              <a:rPr lang="en-US" dirty="0"/>
              <a:t>Exit Access by clicking the Office Button and then clicking Exit Access.</a:t>
            </a:r>
          </a:p>
          <a:p>
            <a:r>
              <a:rPr lang="en-US" dirty="0"/>
              <a:t>You can also close Access by clicking the Close button on the title bar.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9A6D-6692-4DBA-A332-11E2DB2D5346}" type="slidenum">
              <a:rPr lang="en-US"/>
              <a:pPr/>
              <a:t>23</a:t>
            </a:fld>
            <a:endParaRPr lang="en-US"/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r>
              <a:rPr lang="en-US" sz="2400"/>
              <a:t>Access is a database management system (DBMS).</a:t>
            </a:r>
          </a:p>
          <a:p>
            <a:r>
              <a:rPr lang="en-US" sz="2400"/>
              <a:t>A computerized DBMS allows you to store, retrieve, analyze and print information.</a:t>
            </a:r>
          </a:p>
          <a:p>
            <a:r>
              <a:rPr lang="en-US" sz="2400"/>
              <a:t>A database is a collection of objects:  tables, queries, forms, reports, macros and modules.</a:t>
            </a:r>
          </a:p>
          <a:p>
            <a:r>
              <a:rPr lang="en-US" sz="2400"/>
              <a:t>You can open an existing database from the Open Recent Database pane or by clicking the Office Button, then the Open command.</a:t>
            </a:r>
          </a:p>
          <a:p>
            <a:r>
              <a:rPr lang="en-US" sz="2400"/>
              <a:t>Access screen has a title bar, Quick Access Toolbar and Ribbon.</a:t>
            </a:r>
          </a:p>
          <a:p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208B-DC78-4FD2-BD74-FAA53298CD7D}" type="slidenum">
              <a:rPr lang="en-US"/>
              <a:pPr/>
              <a:t>24</a:t>
            </a:fld>
            <a:endParaRPr lang="en-US"/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(continued)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 record is a complete set of data.  Each record is made up of fields.  Each field has a field name.  The data in the field is a field value.</a:t>
            </a:r>
          </a:p>
          <a:p>
            <a:pPr>
              <a:lnSpc>
                <a:spcPct val="90000"/>
              </a:lnSpc>
            </a:pPr>
            <a:r>
              <a:rPr lang="en-US" sz="2400"/>
              <a:t>Use your keyboard or the record navigation bar to navigate through a datasheet.</a:t>
            </a:r>
          </a:p>
          <a:p>
            <a:pPr>
              <a:lnSpc>
                <a:spcPct val="90000"/>
              </a:lnSpc>
            </a:pPr>
            <a:r>
              <a:rPr lang="en-US" sz="2400"/>
              <a:t>To select a row, click the record selector for the row.</a:t>
            </a:r>
          </a:p>
          <a:p>
            <a:pPr>
              <a:lnSpc>
                <a:spcPct val="90000"/>
              </a:lnSpc>
            </a:pPr>
            <a:r>
              <a:rPr lang="en-US" sz="2400"/>
              <a:t>To select a field, click the field selector for the column.</a:t>
            </a:r>
          </a:p>
          <a:p>
            <a:pPr>
              <a:lnSpc>
                <a:spcPct val="90000"/>
              </a:lnSpc>
            </a:pPr>
            <a:r>
              <a:rPr lang="en-US" sz="2400"/>
              <a:t>To select all fields and rows, click the datasheet selector.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93A8-7A65-44D0-9894-E58AEE5D7C50}" type="slidenum">
              <a:rPr lang="en-US"/>
              <a:pPr/>
              <a:t>25</a:t>
            </a:fld>
            <a:endParaRPr lang="en-US"/>
          </a:p>
        </p:txBody>
      </p:sp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(continued)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To delete a record, select the record and press the Delete key.</a:t>
            </a:r>
          </a:p>
          <a:p>
            <a:r>
              <a:rPr lang="en-US" sz="2400"/>
              <a:t>Use Cut, Copy and Paste buttons to move and copy data.</a:t>
            </a:r>
          </a:p>
          <a:p>
            <a:r>
              <a:rPr lang="en-US" sz="2400"/>
              <a:t>You can make many layout changes, such as row height, column width and background color.</a:t>
            </a:r>
          </a:p>
          <a:p>
            <a:r>
              <a:rPr lang="en-US" sz="2400"/>
              <a:t>Before printing, use Print Preview to check settings.</a:t>
            </a:r>
          </a:p>
          <a:p>
            <a:r>
              <a:rPr lang="en-US" sz="2400"/>
              <a:t>To exit Access, click the Close button on the title bar.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AB73-6AD5-4CAA-A3AE-428764D554A1}" type="slidenum">
              <a:rPr lang="en-US"/>
              <a:pPr/>
              <a:t>3</a:t>
            </a:fld>
            <a:endParaRPr lang="en-US"/>
          </a:p>
        </p:txBody>
      </p:sp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 (continued)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Select records and fields.</a:t>
            </a:r>
          </a:p>
          <a:p>
            <a:pPr>
              <a:lnSpc>
                <a:spcPct val="90000"/>
              </a:lnSpc>
            </a:pPr>
            <a:r>
              <a:rPr lang="en-US"/>
              <a:t>Delete a record.</a:t>
            </a:r>
          </a:p>
          <a:p>
            <a:pPr>
              <a:lnSpc>
                <a:spcPct val="90000"/>
              </a:lnSpc>
            </a:pPr>
            <a:r>
              <a:rPr lang="en-US"/>
              <a:t>Cut, copy, and paste data.</a:t>
            </a:r>
          </a:p>
          <a:p>
            <a:pPr>
              <a:lnSpc>
                <a:spcPct val="90000"/>
              </a:lnSpc>
            </a:pPr>
            <a:r>
              <a:rPr lang="en-US"/>
              <a:t>Change the appearance of a datasheet.</a:t>
            </a:r>
          </a:p>
          <a:p>
            <a:pPr>
              <a:lnSpc>
                <a:spcPct val="90000"/>
              </a:lnSpc>
            </a:pPr>
            <a:r>
              <a:rPr lang="en-US"/>
              <a:t>Preview and print a table</a:t>
            </a:r>
          </a:p>
          <a:p>
            <a:pPr>
              <a:lnSpc>
                <a:spcPct val="90000"/>
              </a:lnSpc>
            </a:pPr>
            <a:r>
              <a:rPr lang="en-US"/>
              <a:t>Close an object and exit Access.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F16D-9ABA-48AD-914A-C25C32DF8CD6}" type="slidenum">
              <a:rPr lang="en-US"/>
              <a:pPr/>
              <a:t>4</a:t>
            </a:fld>
            <a:endParaRPr lang="en-US"/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Vocabulary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505200"/>
          </a:xfrm>
        </p:spPr>
        <p:txBody>
          <a:bodyPr/>
          <a:lstStyle/>
          <a:p>
            <a:r>
              <a:rPr lang="en-US"/>
              <a:t>Best fit</a:t>
            </a:r>
          </a:p>
          <a:p>
            <a:r>
              <a:rPr lang="en-US"/>
              <a:t>Compacting</a:t>
            </a:r>
          </a:p>
          <a:p>
            <a:r>
              <a:rPr lang="en-US"/>
              <a:t>Database</a:t>
            </a:r>
          </a:p>
          <a:p>
            <a:r>
              <a:rPr lang="en-US"/>
              <a:t>Database management system (DBMS)</a:t>
            </a:r>
          </a:p>
          <a:p>
            <a:r>
              <a:rPr lang="en-US"/>
              <a:t>Datasheet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16FBE-9C8A-4909-9976-76C7B0996B7A}" type="slidenum">
              <a:rPr lang="en-US"/>
              <a:pPr/>
              <a:t>5</a:t>
            </a:fld>
            <a:endParaRPr lang="en-US"/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Vocabulary (continued)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Datasheet selector</a:t>
            </a:r>
          </a:p>
          <a:p>
            <a:r>
              <a:rPr lang="en-US"/>
              <a:t>Datasheet view</a:t>
            </a:r>
          </a:p>
          <a:p>
            <a:r>
              <a:rPr lang="en-US"/>
              <a:t>Field</a:t>
            </a:r>
          </a:p>
          <a:p>
            <a:r>
              <a:rPr lang="en-US"/>
              <a:t>Field name</a:t>
            </a:r>
          </a:p>
          <a:p>
            <a:r>
              <a:rPr lang="en-US"/>
              <a:t>Field selector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Field value</a:t>
            </a:r>
          </a:p>
          <a:p>
            <a:r>
              <a:rPr lang="en-US"/>
              <a:t>Navigation Pane</a:t>
            </a:r>
          </a:p>
          <a:p>
            <a:r>
              <a:rPr lang="en-US"/>
              <a:t>Record</a:t>
            </a:r>
          </a:p>
          <a:p>
            <a:r>
              <a:rPr lang="en-US"/>
              <a:t>Record selector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F7F-BBD5-4A4E-8DE9-DB588E338D08}" type="slidenum">
              <a:rPr lang="en-US"/>
              <a:pPr/>
              <a:t>6</a:t>
            </a:fld>
            <a:endParaRPr lang="en-US"/>
          </a:p>
        </p:txBody>
      </p:sp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Basics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62400"/>
          </a:xfrm>
          <a:noFill/>
        </p:spPr>
        <p:txBody>
          <a:bodyPr/>
          <a:lstStyle/>
          <a:p>
            <a:r>
              <a:rPr lang="en-US"/>
              <a:t>Access is a database management system (DBMS).</a:t>
            </a:r>
          </a:p>
          <a:p>
            <a:r>
              <a:rPr lang="en-US"/>
              <a:t>A DBMS allows you to store, retrieve, analyze, and print information.</a:t>
            </a:r>
          </a:p>
          <a:p>
            <a:r>
              <a:rPr lang="en-US"/>
              <a:t>A DBMS does not have to be computerized, it can be file folders.</a:t>
            </a:r>
          </a:p>
          <a:p>
            <a:r>
              <a:rPr lang="en-US"/>
              <a:t>A computerized DBMS is much faster, more flexible, and more accurate.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14400" y="6248400"/>
            <a:ext cx="2130425" cy="474663"/>
          </a:xfrm>
        </p:spPr>
        <p:txBody>
          <a:bodyPr/>
          <a:lstStyle/>
          <a:p>
            <a:r>
              <a:rPr lang="en-US"/>
              <a:t>Pasewark &amp; Pasewark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34000" y="6248400"/>
            <a:ext cx="3354388" cy="474663"/>
          </a:xfrm>
        </p:spPr>
        <p:txBody>
          <a:bodyPr/>
          <a:lstStyle/>
          <a:p>
            <a:r>
              <a:rPr lang="en-US"/>
              <a:t>Microsoft Office 2007:  Introductory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5145-2396-474B-85F5-27F7994DEE8F}" type="slidenum">
              <a:rPr lang="en-US"/>
              <a:pPr/>
              <a:t>7</a:t>
            </a:fld>
            <a:endParaRPr lang="en-US"/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Starting Access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Click the Start button.	</a:t>
            </a:r>
          </a:p>
          <a:p>
            <a:r>
              <a:rPr lang="en-US"/>
              <a:t>Point to All Programs.</a:t>
            </a:r>
          </a:p>
          <a:p>
            <a:r>
              <a:rPr lang="en-US"/>
              <a:t>Click Microsoft Office.</a:t>
            </a:r>
          </a:p>
          <a:p>
            <a:r>
              <a:rPr lang="en-US"/>
              <a:t>Click Microsoft Office Access 2007.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A2B-562C-47F7-BF8B-3115F7260AD4}" type="slidenum">
              <a:rPr lang="en-US"/>
              <a:pPr/>
              <a:t>8</a:t>
            </a:fld>
            <a:endParaRPr lang="en-US"/>
          </a:p>
        </p:txBody>
      </p:sp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2007 Database - Defined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7693025" cy="3495675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 smtClean="0"/>
              <a:t>Database </a:t>
            </a:r>
            <a:r>
              <a:rPr lang="en-US" dirty="0"/>
              <a:t>is a collection of </a:t>
            </a:r>
            <a:r>
              <a:rPr lang="en-US" b="1" dirty="0" smtClean="0"/>
              <a:t>OBJECTS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objects work together </a:t>
            </a:r>
            <a:r>
              <a:rPr lang="en-US" dirty="0" smtClean="0"/>
              <a:t>to: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dirty="0" smtClean="0"/>
              <a:t>Store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dirty="0" smtClean="0"/>
              <a:t>Retrieve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dirty="0" smtClean="0"/>
              <a:t>Display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S</a:t>
            </a:r>
            <a:r>
              <a:rPr lang="en-US" dirty="0" smtClean="0"/>
              <a:t>ummarize </a:t>
            </a:r>
            <a:r>
              <a:rPr lang="en-US" dirty="0"/>
              <a:t>data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A2B-562C-47F7-BF8B-3115F7260AD4}" type="slidenum">
              <a:rPr lang="en-US"/>
              <a:pPr/>
              <a:t>9</a:t>
            </a:fld>
            <a:endParaRPr lang="en-US"/>
          </a:p>
        </p:txBody>
      </p:sp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OBJECTS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7693025" cy="3495675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object types </a:t>
            </a:r>
            <a:r>
              <a:rPr lang="en-US" dirty="0" smtClean="0"/>
              <a:t>are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b="1" dirty="0" smtClean="0"/>
              <a:t>Tables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b="1" dirty="0" smtClean="0"/>
              <a:t>Queries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b="1" dirty="0" smtClean="0"/>
              <a:t>Forms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b="1" dirty="0" smtClean="0"/>
              <a:t>Reports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b="1" dirty="0" smtClean="0"/>
              <a:t>Macros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ü"/>
            </a:pPr>
            <a:r>
              <a:rPr lang="en-US" dirty="0" smtClean="0"/>
              <a:t>a</a:t>
            </a:r>
            <a:r>
              <a:rPr lang="en-US" dirty="0" smtClean="0"/>
              <a:t>nd </a:t>
            </a:r>
            <a:r>
              <a:rPr lang="en-US" b="1" dirty="0" smtClean="0"/>
              <a:t>Modules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729</TotalTime>
  <Words>1193</Words>
  <Application>Microsoft Office PowerPoint</Application>
  <PresentationFormat>On-screen Show (4:3)</PresentationFormat>
  <Paragraphs>220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Capsules</vt:lpstr>
      <vt:lpstr>Access Lesson 1 Access Basics</vt:lpstr>
      <vt:lpstr>Objectives</vt:lpstr>
      <vt:lpstr>Objectives (continued)</vt:lpstr>
      <vt:lpstr>Vocabulary</vt:lpstr>
      <vt:lpstr>Vocabulary (continued)</vt:lpstr>
      <vt:lpstr>Database Basics</vt:lpstr>
      <vt:lpstr>Starting Access</vt:lpstr>
      <vt:lpstr>Access 2007 Database - Defined</vt:lpstr>
      <vt:lpstr>Database OBJECTS</vt:lpstr>
      <vt:lpstr>Opening an existing Database</vt:lpstr>
      <vt:lpstr>Database OBJECTS</vt:lpstr>
      <vt:lpstr>Database Object: Table</vt:lpstr>
      <vt:lpstr>Datasheet View: Table</vt:lpstr>
      <vt:lpstr>Navigating from Record to Record</vt:lpstr>
      <vt:lpstr>Editing Records</vt:lpstr>
      <vt:lpstr>Deleting Records</vt:lpstr>
      <vt:lpstr>Changing Datasheet Layout</vt:lpstr>
      <vt:lpstr>Changing Datasheet Layout (continued) </vt:lpstr>
      <vt:lpstr>Previewing and Printing a Table</vt:lpstr>
      <vt:lpstr>Saving and Closing Objects </vt:lpstr>
      <vt:lpstr>Compacting and Repairing a Database</vt:lpstr>
      <vt:lpstr>Closing a Database and Exiting Access</vt:lpstr>
      <vt:lpstr>Summary</vt:lpstr>
      <vt:lpstr>Summary (continued)</vt:lpstr>
      <vt:lpstr>Summary (continued)</vt:lpstr>
    </vt:vector>
  </TitlesOfParts>
  <Company>Instructional Technology Consultant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kjjhghgff</dc:title>
  <dc:creator>Connie Morrison</dc:creator>
  <cp:lastModifiedBy>Yvonne C. Flores</cp:lastModifiedBy>
  <cp:revision>57</cp:revision>
  <dcterms:created xsi:type="dcterms:W3CDTF">2001-06-11T01:47:29Z</dcterms:created>
  <dcterms:modified xsi:type="dcterms:W3CDTF">2009-10-27T01:52:05Z</dcterms:modified>
</cp:coreProperties>
</file>