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9" r:id="rId1"/>
  </p:sldMasterIdLst>
  <p:notesMasterIdLst>
    <p:notesMasterId r:id="rId13"/>
  </p:notesMasterIdLst>
  <p:handoutMasterIdLst>
    <p:handoutMasterId r:id="rId14"/>
  </p:handoutMasterIdLst>
  <p:sldIdLst>
    <p:sldId id="299" r:id="rId2"/>
    <p:sldId id="326" r:id="rId3"/>
    <p:sldId id="347" r:id="rId4"/>
    <p:sldId id="327" r:id="rId5"/>
    <p:sldId id="335" r:id="rId6"/>
    <p:sldId id="342" r:id="rId7"/>
    <p:sldId id="338" r:id="rId8"/>
    <p:sldId id="340" r:id="rId9"/>
    <p:sldId id="345" r:id="rId10"/>
    <p:sldId id="344" r:id="rId11"/>
    <p:sldId id="346"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homson" initials="" lastIdx="5"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9933"/>
    <a:srgbClr val="FF9933"/>
    <a:srgbClr val="FFCC00"/>
    <a:srgbClr val="FFCC66"/>
    <a:srgbClr val="FFFF99"/>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65" autoAdjust="0"/>
    <p:restoredTop sz="94554" autoAdjust="0"/>
  </p:normalViewPr>
  <p:slideViewPr>
    <p:cSldViewPr>
      <p:cViewPr varScale="1">
        <p:scale>
          <a:sx n="105" d="100"/>
          <a:sy n="105" d="100"/>
        </p:scale>
        <p:origin x="774"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0" d="100"/>
          <a:sy n="60" d="100"/>
        </p:scale>
        <p:origin x="-2478"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2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553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53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B2D429BD-1133-42FE-93F1-23729BF5E951}" type="slidenum">
              <a:rPr lang="en-US"/>
              <a:pPr>
                <a:defRPr/>
              </a:pPr>
              <a:t>‹#›</a:t>
            </a:fld>
            <a:endParaRPr lang="en-US" dirty="0"/>
          </a:p>
        </p:txBody>
      </p:sp>
    </p:spTree>
    <p:extLst>
      <p:ext uri="{BB962C8B-B14F-4D97-AF65-F5344CB8AC3E}">
        <p14:creationId xmlns:p14="http://schemas.microsoft.com/office/powerpoint/2010/main" val="189626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dirty="0"/>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pPr>
              <a:defRPr/>
            </a:pPr>
            <a:fld id="{3CD0AB61-4F84-4EF4-A06E-CB18CE7E7D47}" type="slidenum">
              <a:rPr lang="en-US"/>
              <a:pPr>
                <a:defRPr/>
              </a:pPr>
              <a:t>‹#›</a:t>
            </a:fld>
            <a:endParaRPr lang="en-US" dirty="0"/>
          </a:p>
        </p:txBody>
      </p:sp>
    </p:spTree>
    <p:extLst>
      <p:ext uri="{BB962C8B-B14F-4D97-AF65-F5344CB8AC3E}">
        <p14:creationId xmlns:p14="http://schemas.microsoft.com/office/powerpoint/2010/main" val="62622493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p:spPr>
        <p:txBody>
          <a:bodyPr/>
          <a:lstStyle/>
          <a:p>
            <a:fld id="{D0BFB547-E703-4BEB-9744-C3B15C6538EE}" type="slidenum">
              <a:rPr lang="en-US" smtClean="0"/>
              <a:pPr/>
              <a:t>1</a:t>
            </a:fld>
            <a:endParaRPr lang="en-US" dirty="0" smtClean="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2</a:t>
            </a:fld>
            <a:endParaRPr lang="en-US"/>
          </a:p>
        </p:txBody>
      </p:sp>
    </p:spTree>
    <p:extLst>
      <p:ext uri="{BB962C8B-B14F-4D97-AF65-F5344CB8AC3E}">
        <p14:creationId xmlns:p14="http://schemas.microsoft.com/office/powerpoint/2010/main" val="33265761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ABDC3577-1384-41B9-86F2-A64D7F984673}" type="slidenum">
              <a:rPr lang="en-US" smtClean="0"/>
              <a:pPr>
                <a:defRPr/>
              </a:pPr>
              <a:t>4</a:t>
            </a:fld>
            <a:endParaRPr lang="en-US"/>
          </a:p>
        </p:txBody>
      </p:sp>
    </p:spTree>
    <p:extLst>
      <p:ext uri="{BB962C8B-B14F-4D97-AF65-F5344CB8AC3E}">
        <p14:creationId xmlns:p14="http://schemas.microsoft.com/office/powerpoint/2010/main" val="2927447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7</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8</a:t>
            </a:fld>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9</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p:spPr>
        <p:txBody>
          <a:bodyPr/>
          <a:lstStyle/>
          <a:p>
            <a:endParaRPr lang="en-US" dirty="0" smtClean="0"/>
          </a:p>
        </p:txBody>
      </p:sp>
      <p:sp>
        <p:nvSpPr>
          <p:cNvPr id="19459" name="Slide Number Placeholder 3"/>
          <p:cNvSpPr>
            <a:spLocks noGrp="1"/>
          </p:cNvSpPr>
          <p:nvPr>
            <p:ph type="sldNum" sz="quarter" idx="5"/>
          </p:nvPr>
        </p:nvSpPr>
        <p:spPr>
          <a:noFill/>
        </p:spPr>
        <p:txBody>
          <a:bodyPr/>
          <a:lstStyle/>
          <a:p>
            <a:fld id="{8F2F699D-837F-4A61-B534-54F56031EB4C}" type="slidenum">
              <a:rPr lang="en-US" smtClean="0"/>
              <a:pPr/>
              <a:t>10</a:t>
            </a:fld>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5867400" cy="6858000"/>
            <a:chOff x="0" y="0"/>
            <a:chExt cx="3696" cy="4320"/>
          </a:xfrm>
        </p:grpSpPr>
        <p:sp>
          <p:nvSpPr>
            <p:cNvPr id="5" name="Rectangle 3"/>
            <p:cNvSpPr>
              <a:spLocks noChangeArrowheads="1"/>
            </p:cNvSpPr>
            <p:nvPr/>
          </p:nvSpPr>
          <p:spPr bwMode="auto">
            <a:xfrm>
              <a:off x="0" y="0"/>
              <a:ext cx="2880" cy="4320"/>
            </a:xfrm>
            <a:prstGeom prst="rect">
              <a:avLst/>
            </a:prstGeom>
            <a:solidFill>
              <a:srgbClr val="339933"/>
            </a:solidFill>
            <a:ln w="9525">
              <a:noFill/>
              <a:miter lim="800000"/>
              <a:headEnd/>
              <a:tailEnd/>
            </a:ln>
          </p:spPr>
          <p:txBody>
            <a:bodyPr wrap="none" anchor="ctr"/>
            <a:lstStyle/>
            <a:p>
              <a:pPr algn="ctr">
                <a:defRPr/>
              </a:pPr>
              <a:endParaRPr kumimoji="1" lang="en-US" sz="2400" dirty="0">
                <a:latin typeface="Times New Roman" pitchFamily="18" charset="0"/>
              </a:endParaRPr>
            </a:p>
          </p:txBody>
        </p:sp>
        <p:sp>
          <p:nvSpPr>
            <p:cNvPr id="6" name="AutoShape 4"/>
            <p:cNvSpPr>
              <a:spLocks noChangeArrowheads="1"/>
            </p:cNvSpPr>
            <p:nvPr/>
          </p:nvSpPr>
          <p:spPr bwMode="white">
            <a:xfrm>
              <a:off x="432" y="624"/>
              <a:ext cx="3264" cy="1200"/>
            </a:xfrm>
            <a:prstGeom prst="roundRect">
              <a:avLst>
                <a:gd name="adj" fmla="val 50000"/>
              </a:avLst>
            </a:prstGeom>
            <a:solidFill>
              <a:schemeClr val="bg1"/>
            </a:solidFill>
            <a:ln w="9525">
              <a:noFill/>
              <a:round/>
              <a:headEnd/>
              <a:tailEnd/>
            </a:ln>
            <a:effectLst/>
          </p:spPr>
          <p:txBody>
            <a:bodyPr wrap="none" anchor="ctr"/>
            <a:lstStyle/>
            <a:p>
              <a:pPr algn="ctr">
                <a:defRPr/>
              </a:pPr>
              <a:endParaRPr kumimoji="1" lang="en-US" sz="2400" dirty="0">
                <a:latin typeface="Times New Roman" pitchFamily="18" charset="0"/>
              </a:endParaRPr>
            </a:p>
          </p:txBody>
        </p:sp>
      </p:grpSp>
      <p:grpSp>
        <p:nvGrpSpPr>
          <p:cNvPr id="7" name="Group 5"/>
          <p:cNvGrpSpPr>
            <a:grpSpLocks/>
          </p:cNvGrpSpPr>
          <p:nvPr/>
        </p:nvGrpSpPr>
        <p:grpSpPr bwMode="auto">
          <a:xfrm>
            <a:off x="3632200" y="4889500"/>
            <a:ext cx="4876800" cy="319088"/>
            <a:chOff x="2288" y="3080"/>
            <a:chExt cx="3072" cy="201"/>
          </a:xfrm>
        </p:grpSpPr>
        <p:sp>
          <p:nvSpPr>
            <p:cNvPr id="8" name="AutoShape 6"/>
            <p:cNvSpPr>
              <a:spLocks noChangeArrowheads="1"/>
            </p:cNvSpPr>
            <p:nvPr/>
          </p:nvSpPr>
          <p:spPr bwMode="auto">
            <a:xfrm flipH="1">
              <a:off x="2288" y="3080"/>
              <a:ext cx="2914"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9" name="AutoShape 7"/>
            <p:cNvSpPr>
              <a:spLocks noChangeArrowheads="1"/>
            </p:cNvSpPr>
            <p:nvPr/>
          </p:nvSpPr>
          <p:spPr bwMode="auto">
            <a:xfrm>
              <a:off x="5196" y="3080"/>
              <a:ext cx="164"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sp>
        <p:nvSpPr>
          <p:cNvPr id="70664"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en-US"/>
              <a:t>Click to edit Master subtitle style</a:t>
            </a:r>
          </a:p>
        </p:txBody>
      </p:sp>
      <p:sp>
        <p:nvSpPr>
          <p:cNvPr id="70668" name="AutoShape 12"/>
          <p:cNvSpPr>
            <a:spLocks noGrp="1" noChangeArrowheads="1"/>
          </p:cNvSpPr>
          <p:nvPr>
            <p:ph type="ctrTitle" sz="quarter"/>
          </p:nvPr>
        </p:nvSpPr>
        <p:spPr>
          <a:xfrm>
            <a:off x="685800" y="990600"/>
            <a:ext cx="8229600" cy="1905000"/>
          </a:xfrm>
          <a:prstGeom prst="roundRect">
            <a:avLst>
              <a:gd name="adj" fmla="val 50000"/>
            </a:avLst>
          </a:prstGeom>
        </p:spPr>
        <p:txBody>
          <a:bodyPr anchor="ctr"/>
          <a:lstStyle>
            <a:lvl1pPr algn="ctr">
              <a:defRPr>
                <a:solidFill>
                  <a:schemeClr val="tx1"/>
                </a:solidFill>
              </a:defRPr>
            </a:lvl1pPr>
          </a:lstStyle>
          <a:p>
            <a:r>
              <a:rPr lang="en-US"/>
              <a:t>Click to edit Master title style</a:t>
            </a:r>
          </a:p>
        </p:txBody>
      </p:sp>
      <p:pic>
        <p:nvPicPr>
          <p:cNvPr id="1026" name="Picture 2"/>
          <p:cNvPicPr>
            <a:picLocks noChangeAspect="1" noChangeArrowheads="1"/>
          </p:cNvPicPr>
          <p:nvPr userDrawn="1"/>
        </p:nvPicPr>
        <p:blipFill>
          <a:blip r:embed="rId2" cstate="print"/>
          <a:srcRect/>
          <a:stretch>
            <a:fillRect/>
          </a:stretch>
        </p:blipFill>
        <p:spPr bwMode="auto">
          <a:xfrm>
            <a:off x="0" y="0"/>
            <a:ext cx="533400" cy="6858000"/>
          </a:xfrm>
          <a:prstGeom prst="rect">
            <a:avLst/>
          </a:prstGeom>
          <a:noFill/>
          <a:ln w="9525">
            <a:noFill/>
            <a:miter lim="800000"/>
            <a:headEnd/>
            <a:tailEnd/>
          </a:ln>
          <a:effectLst/>
        </p:spPr>
      </p:pic>
      <p:sp>
        <p:nvSpPr>
          <p:cNvPr id="10" name="Rectangle 11"/>
          <p:cNvSpPr>
            <a:spLocks noGrp="1" noChangeArrowheads="1"/>
          </p:cNvSpPr>
          <p:nvPr>
            <p:ph type="sldNum" sz="quarter" idx="10"/>
          </p:nvPr>
        </p:nvSpPr>
        <p:spPr>
          <a:xfrm>
            <a:off x="76200" y="6248400"/>
            <a:ext cx="587375" cy="488950"/>
          </a:xfrm>
        </p:spPr>
        <p:txBody>
          <a:bodyPr anchorCtr="0"/>
          <a:lstStyle>
            <a:lvl1pPr>
              <a:defRPr/>
            </a:lvl1pPr>
          </a:lstStyle>
          <a:p>
            <a:pPr>
              <a:defRPr/>
            </a:pPr>
            <a:fld id="{4B6C512A-4FF9-4409-89D4-BD2BA896FF9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2F78292F-5660-4066-94DC-8461C13AFFDB}" type="slidenum">
              <a:rPr lang="en-US"/>
              <a:pPr>
                <a:defRPr/>
              </a:pPr>
              <a:t>‹#›</a:t>
            </a:fld>
            <a:endParaRPr lang="en-US"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5600" y="762000"/>
            <a:ext cx="1981200" cy="53244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62000" y="762000"/>
            <a:ext cx="5791200" cy="5324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B35409E9-5D2F-4E81-8081-C3E40BA0D253}" type="slidenum">
              <a:rPr lang="en-US"/>
              <a:pPr>
                <a:defRPr/>
              </a:pPr>
              <a:t>‹#›</a:t>
            </a:fld>
            <a:endParaRPr lang="en-US"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13"/>
          <p:cNvSpPr>
            <a:spLocks noGrp="1" noChangeArrowheads="1"/>
          </p:cNvSpPr>
          <p:nvPr>
            <p:ph type="sldNum" sz="quarter" idx="10"/>
          </p:nvPr>
        </p:nvSpPr>
        <p:spPr>
          <a:ln/>
        </p:spPr>
        <p:txBody>
          <a:bodyPr/>
          <a:lstStyle>
            <a:lvl1pPr>
              <a:defRPr/>
            </a:lvl1pPr>
          </a:lstStyle>
          <a:p>
            <a:pPr>
              <a:defRPr/>
            </a:pPr>
            <a:fld id="{F0A8BF58-7975-44C6-A4CC-482CE335F725}" type="slidenum">
              <a:rPr lang="en-US"/>
              <a:pPr>
                <a:defRPr/>
              </a:pPr>
              <a:t>‹#›</a:t>
            </a:fld>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sldNum" sz="quarter" idx="10"/>
          </p:nvPr>
        </p:nvSpPr>
        <p:spPr>
          <a:ln/>
        </p:spPr>
        <p:txBody>
          <a:bodyPr/>
          <a:lstStyle>
            <a:lvl1pPr>
              <a:defRPr/>
            </a:lvl1pPr>
          </a:lstStyle>
          <a:p>
            <a:pPr>
              <a:defRPr/>
            </a:pPr>
            <a:fld id="{169357B5-0756-4F1C-8CE0-A38FD7FF2699}" type="slidenum">
              <a:rPr lang="en-US"/>
              <a:pPr>
                <a:defRPr/>
              </a:pPr>
              <a:t>‹#›</a:t>
            </a:fld>
            <a:endParaRPr lang="en-US" dirty="0"/>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sldNum" sz="quarter" idx="10"/>
          </p:nvPr>
        </p:nvSpPr>
        <p:spPr>
          <a:ln/>
        </p:spPr>
        <p:txBody>
          <a:bodyPr/>
          <a:lstStyle>
            <a:lvl1pPr>
              <a:defRPr/>
            </a:lvl1pPr>
          </a:lstStyle>
          <a:p>
            <a:pPr>
              <a:defRPr/>
            </a:pPr>
            <a:fld id="{C8C2D2E8-7562-41BB-8E9A-3C48F42FD35E}" type="slidenum">
              <a:rPr lang="en-US"/>
              <a:pPr>
                <a:defRPr/>
              </a:pPr>
              <a:t>‹#›</a:t>
            </a:fld>
            <a:endParaRPr lang="en-US"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sldNum" sz="quarter" idx="10"/>
          </p:nvPr>
        </p:nvSpPr>
        <p:spPr>
          <a:ln/>
        </p:spPr>
        <p:txBody>
          <a:bodyPr/>
          <a:lstStyle>
            <a:lvl1pPr>
              <a:defRPr/>
            </a:lvl1pPr>
          </a:lstStyle>
          <a:p>
            <a:pPr>
              <a:defRPr/>
            </a:pPr>
            <a:fld id="{0B6EBBC7-2F9B-4A77-B360-D7E7E2C5C221}" type="slidenum">
              <a:rPr lang="en-US"/>
              <a:pPr>
                <a:defRPr/>
              </a:pPr>
              <a:t>‹#›</a:t>
            </a:fld>
            <a:endParaRPr lang="en-US"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sldNum" sz="quarter" idx="10"/>
          </p:nvPr>
        </p:nvSpPr>
        <p:spPr>
          <a:ln/>
        </p:spPr>
        <p:txBody>
          <a:bodyPr/>
          <a:lstStyle>
            <a:lvl1pPr>
              <a:defRPr/>
            </a:lvl1pPr>
          </a:lstStyle>
          <a:p>
            <a:pPr>
              <a:defRPr/>
            </a:pPr>
            <a:fld id="{4C05B63C-D157-4F5A-858D-9224C3AEDD13}" type="slidenum">
              <a:rPr lang="en-US"/>
              <a:pPr>
                <a:defRPr/>
              </a:pPr>
              <a:t>‹#›</a:t>
            </a:fld>
            <a:endParaRPr lang="en-US"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sldNum" sz="quarter" idx="10"/>
          </p:nvPr>
        </p:nvSpPr>
        <p:spPr>
          <a:ln/>
        </p:spPr>
        <p:txBody>
          <a:bodyPr/>
          <a:lstStyle>
            <a:lvl1pPr>
              <a:defRPr/>
            </a:lvl1pPr>
          </a:lstStyle>
          <a:p>
            <a:pPr>
              <a:defRPr/>
            </a:pPr>
            <a:fld id="{DA2523DE-DCFD-4422-A8A5-8EBB08FF8F12}" type="slidenum">
              <a:rPr lang="en-US"/>
              <a:pPr>
                <a:defRPr/>
              </a:pPr>
              <a:t>‹#›</a:t>
            </a:fld>
            <a:endParaRPr lang="en-US"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2" name="Group 2"/>
          <p:cNvGrpSpPr>
            <a:grpSpLocks/>
          </p:cNvGrpSpPr>
          <p:nvPr userDrawn="1"/>
        </p:nvGrpSpPr>
        <p:grpSpPr bwMode="auto">
          <a:xfrm>
            <a:off x="0" y="0"/>
            <a:ext cx="7620000" cy="6858000"/>
            <a:chOff x="0" y="0"/>
            <a:chExt cx="4800" cy="4320"/>
          </a:xfrm>
        </p:grpSpPr>
        <p:grpSp>
          <p:nvGrpSpPr>
            <p:cNvPr id="3" name="Group 3"/>
            <p:cNvGrpSpPr>
              <a:grpSpLocks/>
            </p:cNvGrpSpPr>
            <p:nvPr userDrawn="1"/>
          </p:nvGrpSpPr>
          <p:grpSpPr bwMode="auto">
            <a:xfrm>
              <a:off x="0" y="0"/>
              <a:ext cx="2016" cy="4320"/>
              <a:chOff x="0" y="0"/>
              <a:chExt cx="2016" cy="4320"/>
            </a:xfrm>
          </p:grpSpPr>
          <p:sp>
            <p:nvSpPr>
              <p:cNvPr id="7"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8"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4" name="Group 6"/>
            <p:cNvGrpSpPr>
              <a:grpSpLocks/>
            </p:cNvGrpSpPr>
            <p:nvPr/>
          </p:nvGrpSpPr>
          <p:grpSpPr bwMode="auto">
            <a:xfrm>
              <a:off x="144" y="1248"/>
              <a:ext cx="4656" cy="201"/>
              <a:chOff x="144" y="1248"/>
              <a:chExt cx="4656" cy="201"/>
            </a:xfrm>
          </p:grpSpPr>
          <p:sp>
            <p:nvSpPr>
              <p:cNvPr id="5"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9" name="Text Box 21"/>
          <p:cNvSpPr txBox="1">
            <a:spLocks noChangeArrowheads="1"/>
          </p:cNvSpPr>
          <p:nvPr userDrawn="1"/>
        </p:nvSpPr>
        <p:spPr bwMode="auto">
          <a:xfrm>
            <a:off x="-3175" y="3276600"/>
            <a:ext cx="492125" cy="2667000"/>
          </a:xfrm>
          <a:prstGeom prst="rect">
            <a:avLst/>
          </a:prstGeom>
          <a:noFill/>
          <a:ln w="9525">
            <a:noFill/>
            <a:miter lim="800000"/>
            <a:headEnd/>
            <a:tailEnd/>
          </a:ln>
          <a:effectLst/>
        </p:spPr>
        <p:txBody>
          <a:bodyPr rot="10800000" vert="eaVert">
            <a:spAutoFit/>
          </a:bodyPr>
          <a:lstStyle/>
          <a:p>
            <a:pPr eaLnBrk="0" hangingPunct="0">
              <a:spcBef>
                <a:spcPct val="50000"/>
              </a:spcBef>
              <a:defRPr/>
            </a:pPr>
            <a:r>
              <a:rPr lang="en-US" sz="2000" b="1" dirty="0"/>
              <a:t>Lesson 1</a:t>
            </a:r>
          </a:p>
        </p:txBody>
      </p:sp>
      <p:sp>
        <p:nvSpPr>
          <p:cNvPr id="10" name="Footer Placeholder 3"/>
          <p:cNvSpPr txBox="1">
            <a:spLocks/>
          </p:cNvSpPr>
          <p:nvPr userDrawn="1"/>
        </p:nvSpPr>
        <p:spPr bwMode="auto">
          <a:xfrm>
            <a:off x="1676400" y="6230938"/>
            <a:ext cx="7164388" cy="474662"/>
          </a:xfrm>
          <a:prstGeom prst="rect">
            <a:avLst/>
          </a:prstGeom>
          <a:noFill/>
          <a:ln w="9525">
            <a:noFill/>
            <a:miter lim="800000"/>
            <a:headEnd/>
            <a:tailEnd/>
          </a:ln>
          <a:effectLst/>
        </p:spPr>
        <p:txBody>
          <a:bodyPr anchor="b"/>
          <a:lstStyle/>
          <a:p>
            <a:pPr algn="r">
              <a:defRPr/>
            </a:pPr>
            <a:r>
              <a:rPr lang="en-US" b="1" dirty="0">
                <a:latin typeface="Arial" pitchFamily="34" charset="0"/>
              </a:rPr>
              <a:t>CLB: MS Office 2007 Companion</a:t>
            </a:r>
          </a:p>
        </p:txBody>
      </p:sp>
      <p:sp>
        <p:nvSpPr>
          <p:cNvPr id="11" name="Text Box 14"/>
          <p:cNvSpPr txBox="1">
            <a:spLocks noChangeArrowheads="1"/>
          </p:cNvSpPr>
          <p:nvPr userDrawn="1"/>
        </p:nvSpPr>
        <p:spPr bwMode="auto">
          <a:xfrm>
            <a:off x="914400" y="6400800"/>
            <a:ext cx="3886200" cy="366713"/>
          </a:xfrm>
          <a:prstGeom prst="rect">
            <a:avLst/>
          </a:prstGeom>
          <a:noFill/>
          <a:ln w="9525">
            <a:noFill/>
            <a:miter lim="800000"/>
            <a:headEnd/>
            <a:tailEnd/>
          </a:ln>
          <a:effectLst/>
        </p:spPr>
        <p:txBody>
          <a:bodyPr>
            <a:spAutoFit/>
          </a:bodyPr>
          <a:lstStyle/>
          <a:p>
            <a:pPr eaLnBrk="0" hangingPunct="0">
              <a:spcBef>
                <a:spcPct val="50000"/>
              </a:spcBef>
              <a:defRPr/>
            </a:pPr>
            <a:r>
              <a:rPr lang="en-US" b="1" dirty="0">
                <a:latin typeface="Arial" pitchFamily="34" charset="0"/>
              </a:rPr>
              <a:t>Campbell</a:t>
            </a:r>
          </a:p>
        </p:txBody>
      </p:sp>
      <p:sp>
        <p:nvSpPr>
          <p:cNvPr id="12" name="Slide Number Placeholder 3"/>
          <p:cNvSpPr>
            <a:spLocks noGrp="1"/>
          </p:cNvSpPr>
          <p:nvPr>
            <p:ph type="sldNum" sz="quarter" idx="10"/>
          </p:nvPr>
        </p:nvSpPr>
        <p:spPr/>
        <p:txBody>
          <a:bodyPr/>
          <a:lstStyle>
            <a:lvl1pPr>
              <a:defRPr/>
            </a:lvl1pPr>
          </a:lstStyle>
          <a:p>
            <a:pPr>
              <a:defRPr/>
            </a:pPr>
            <a:fld id="{656DA629-524D-4295-9D5C-D74AF03A12D8}"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85BF5104-BB51-498E-AC05-D5305DC00A1F}" type="slidenum">
              <a:rPr lang="en-US"/>
              <a:pPr>
                <a:defRPr/>
              </a:pPr>
              <a:t>‹#›</a:t>
            </a:fld>
            <a:endParaRPr lang="en-US"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sldNum" sz="quarter" idx="10"/>
          </p:nvPr>
        </p:nvSpPr>
        <p:spPr>
          <a:ln/>
        </p:spPr>
        <p:txBody>
          <a:bodyPr/>
          <a:lstStyle>
            <a:lvl1pPr>
              <a:defRPr/>
            </a:lvl1pPr>
          </a:lstStyle>
          <a:p>
            <a:pPr>
              <a:defRPr/>
            </a:pPr>
            <a:fld id="{CC99D123-D2E2-440F-A703-111A7DAB7127}" type="slidenum">
              <a:rPr lang="en-US"/>
              <a:pPr>
                <a:defRPr/>
              </a:pPr>
              <a:t>‹#›</a:t>
            </a:fld>
            <a:endParaRPr lang="en-US"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userDrawn="1"/>
        </p:nvGrpSpPr>
        <p:grpSpPr bwMode="auto">
          <a:xfrm>
            <a:off x="0" y="0"/>
            <a:ext cx="7620000" cy="6858000"/>
            <a:chOff x="0" y="0"/>
            <a:chExt cx="4800" cy="4320"/>
          </a:xfrm>
        </p:grpSpPr>
        <p:grpSp>
          <p:nvGrpSpPr>
            <p:cNvPr id="1033" name="Group 3"/>
            <p:cNvGrpSpPr>
              <a:grpSpLocks/>
            </p:cNvGrpSpPr>
            <p:nvPr userDrawn="1"/>
          </p:nvGrpSpPr>
          <p:grpSpPr bwMode="auto">
            <a:xfrm>
              <a:off x="0" y="0"/>
              <a:ext cx="2016" cy="4320"/>
              <a:chOff x="0" y="0"/>
              <a:chExt cx="2016" cy="4320"/>
            </a:xfrm>
          </p:grpSpPr>
          <p:sp>
            <p:nvSpPr>
              <p:cNvPr id="69636" name="Rectangle 4"/>
              <p:cNvSpPr>
                <a:spLocks noChangeArrowheads="1"/>
              </p:cNvSpPr>
              <p:nvPr userDrawn="1"/>
            </p:nvSpPr>
            <p:spPr bwMode="auto">
              <a:xfrm>
                <a:off x="0" y="0"/>
                <a:ext cx="480" cy="4320"/>
              </a:xfrm>
              <a:prstGeom prst="rect">
                <a:avLst/>
              </a:prstGeom>
              <a:solidFill>
                <a:schemeClr val="accent2"/>
              </a:solidFill>
              <a:ln w="9525">
                <a:noFill/>
                <a:miter lim="800000"/>
                <a:headEnd/>
                <a:tailEnd/>
              </a:ln>
              <a:effectLst/>
            </p:spPr>
            <p:txBody>
              <a:bodyPr wrap="none" anchor="ctr"/>
              <a:lstStyle/>
              <a:p>
                <a:pPr eaLnBrk="0" hangingPunct="0">
                  <a:defRPr/>
                </a:pPr>
                <a:endParaRPr lang="en-US" dirty="0"/>
              </a:p>
            </p:txBody>
          </p:sp>
          <p:sp>
            <p:nvSpPr>
              <p:cNvPr id="69637"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chemeClr val="accent2"/>
              </a:solidFill>
              <a:ln w="9525" cap="flat" cmpd="sng">
                <a:noFill/>
                <a:prstDash val="solid"/>
                <a:miter lim="800000"/>
                <a:headEnd type="none" w="med" len="med"/>
                <a:tailEnd type="none" w="med" len="med"/>
              </a:ln>
              <a:effectLst/>
            </p:spPr>
            <p:txBody>
              <a:bodyPr wrap="none"/>
              <a:lstStyle/>
              <a:p>
                <a:pPr eaLnBrk="0" hangingPunct="0">
                  <a:defRPr/>
                </a:pPr>
                <a:endParaRPr lang="en-US" dirty="0"/>
              </a:p>
            </p:txBody>
          </p:sp>
        </p:grpSp>
        <p:grpSp>
          <p:nvGrpSpPr>
            <p:cNvPr id="1034" name="Group 6"/>
            <p:cNvGrpSpPr>
              <a:grpSpLocks/>
            </p:cNvGrpSpPr>
            <p:nvPr/>
          </p:nvGrpSpPr>
          <p:grpSpPr bwMode="auto">
            <a:xfrm>
              <a:off x="144" y="1248"/>
              <a:ext cx="4656" cy="201"/>
              <a:chOff x="144" y="1248"/>
              <a:chExt cx="4656" cy="201"/>
            </a:xfrm>
          </p:grpSpPr>
          <p:sp>
            <p:nvSpPr>
              <p:cNvPr id="69639" name="AutoShape 7"/>
              <p:cNvSpPr>
                <a:spLocks noChangeArrowheads="1"/>
              </p:cNvSpPr>
              <p:nvPr/>
            </p:nvSpPr>
            <p:spPr bwMode="auto">
              <a:xfrm>
                <a:off x="384" y="1248"/>
                <a:ext cx="4416" cy="200"/>
              </a:xfrm>
              <a:prstGeom prst="roundRect">
                <a:avLst>
                  <a:gd name="adj" fmla="val 0"/>
                </a:avLst>
              </a:prstGeom>
              <a:solidFill>
                <a:schemeClr val="hlink"/>
              </a:solidFill>
              <a:ln w="9525">
                <a:noFill/>
                <a:round/>
                <a:headEnd/>
                <a:tailEnd/>
              </a:ln>
              <a:effectLst/>
            </p:spPr>
            <p:txBody>
              <a:bodyPr wrap="none" anchor="ctr"/>
              <a:lstStyle/>
              <a:p>
                <a:pPr eaLnBrk="0" hangingPunct="0">
                  <a:defRPr/>
                </a:pPr>
                <a:endParaRPr lang="en-US" dirty="0"/>
              </a:p>
            </p:txBody>
          </p:sp>
          <p:sp>
            <p:nvSpPr>
              <p:cNvPr id="69640" name="AutoShape 8"/>
              <p:cNvSpPr>
                <a:spLocks noChangeArrowheads="1"/>
              </p:cNvSpPr>
              <p:nvPr/>
            </p:nvSpPr>
            <p:spPr bwMode="auto">
              <a:xfrm flipH="1">
                <a:off x="144" y="1248"/>
                <a:ext cx="248" cy="201"/>
              </a:xfrm>
              <a:prstGeom prst="flowChartDelay">
                <a:avLst/>
              </a:prstGeom>
              <a:solidFill>
                <a:schemeClr val="hlink"/>
              </a:solidFill>
              <a:ln w="9525">
                <a:noFill/>
                <a:miter lim="800000"/>
                <a:headEnd/>
                <a:tailEnd/>
              </a:ln>
              <a:effectLst/>
            </p:spPr>
            <p:txBody>
              <a:bodyPr wrap="none" anchor="ctr"/>
              <a:lstStyle/>
              <a:p>
                <a:pPr eaLnBrk="0" hangingPunct="0">
                  <a:defRPr/>
                </a:pPr>
                <a:endParaRPr lang="en-US" dirty="0"/>
              </a:p>
            </p:txBody>
          </p:sp>
        </p:grpSp>
      </p:grpSp>
      <p:sp>
        <p:nvSpPr>
          <p:cNvPr id="1027"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1028"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5" name="Picture 2"/>
          <p:cNvPicPr>
            <a:picLocks noChangeAspect="1" noChangeArrowheads="1"/>
          </p:cNvPicPr>
          <p:nvPr userDrawn="1"/>
        </p:nvPicPr>
        <p:blipFill>
          <a:blip r:embed="rId14" cstate="print"/>
          <a:srcRect/>
          <a:stretch>
            <a:fillRect/>
          </a:stretch>
        </p:blipFill>
        <p:spPr bwMode="auto">
          <a:xfrm>
            <a:off x="0" y="0"/>
            <a:ext cx="152400" cy="6858000"/>
          </a:xfrm>
          <a:prstGeom prst="rect">
            <a:avLst/>
          </a:prstGeom>
          <a:noFill/>
          <a:ln w="9525">
            <a:noFill/>
            <a:miter lim="800000"/>
            <a:headEnd/>
            <a:tailEnd/>
          </a:ln>
          <a:effectLst/>
        </p:spPr>
      </p:pic>
      <p:sp>
        <p:nvSpPr>
          <p:cNvPr id="69645"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eaLnBrk="1" hangingPunct="1">
              <a:defRPr sz="2600" b="1">
                <a:solidFill>
                  <a:schemeClr val="bg1"/>
                </a:solidFill>
                <a:latin typeface="Arial" charset="0"/>
              </a:defRPr>
            </a:lvl1pPr>
          </a:lstStyle>
          <a:p>
            <a:pPr>
              <a:defRPr/>
            </a:pPr>
            <a:fld id="{887C4785-737E-47A6-A3E0-BD606DACAF1D}"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2" r:id="rId1"/>
    <p:sldLayoutId id="2147483681" r:id="rId2"/>
    <p:sldLayoutId id="2147483680" r:id="rId3"/>
    <p:sldLayoutId id="2147483679" r:id="rId4"/>
    <p:sldLayoutId id="2147483678" r:id="rId5"/>
    <p:sldLayoutId id="2147483677" r:id="rId6"/>
    <p:sldLayoutId id="2147483683" r:id="rId7"/>
    <p:sldLayoutId id="2147483676" r:id="rId8"/>
    <p:sldLayoutId id="2147483675" r:id="rId9"/>
    <p:sldLayoutId id="2147483674" r:id="rId10"/>
    <p:sldLayoutId id="2147483673" r:id="rId11"/>
    <p:sldLayoutId id="2147483672" r:id="rId12"/>
  </p:sldLayoutIdLst>
  <p:transition/>
  <p:timing>
    <p:tnLst>
      <p:par>
        <p:cTn id="1" dur="indefinite" restart="never" nodeType="tmRoot"/>
      </p:par>
    </p:tnLst>
  </p:timing>
  <p:hf hdr="0"/>
  <p:txStyles>
    <p:titleStyle>
      <a:lvl1pPr algn="l" rtl="0" eaLnBrk="0" fontAlgn="base" hangingPunct="0">
        <a:lnSpc>
          <a:spcPct val="90000"/>
        </a:lnSpc>
        <a:spcBef>
          <a:spcPct val="0"/>
        </a:spcBef>
        <a:spcAft>
          <a:spcPct val="0"/>
        </a:spcAft>
        <a:defRPr sz="3600" b="1">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Arial" charset="0"/>
        </a:defRPr>
      </a:lvl2pPr>
      <a:lvl3pPr algn="l" rtl="0" eaLnBrk="0" fontAlgn="base" hangingPunct="0">
        <a:lnSpc>
          <a:spcPct val="90000"/>
        </a:lnSpc>
        <a:spcBef>
          <a:spcPct val="0"/>
        </a:spcBef>
        <a:spcAft>
          <a:spcPct val="0"/>
        </a:spcAft>
        <a:defRPr sz="3600" b="1">
          <a:solidFill>
            <a:schemeClr val="tx2"/>
          </a:solidFill>
          <a:latin typeface="Arial" charset="0"/>
        </a:defRPr>
      </a:lvl3pPr>
      <a:lvl4pPr algn="l" rtl="0" eaLnBrk="0" fontAlgn="base" hangingPunct="0">
        <a:lnSpc>
          <a:spcPct val="90000"/>
        </a:lnSpc>
        <a:spcBef>
          <a:spcPct val="0"/>
        </a:spcBef>
        <a:spcAft>
          <a:spcPct val="0"/>
        </a:spcAft>
        <a:defRPr sz="3600" b="1">
          <a:solidFill>
            <a:schemeClr val="tx2"/>
          </a:solidFill>
          <a:latin typeface="Arial" charset="0"/>
        </a:defRPr>
      </a:lvl4pPr>
      <a:lvl5pPr algn="l" rtl="0" eaLnBrk="0" fontAlgn="base" hangingPunct="0">
        <a:lnSpc>
          <a:spcPct val="90000"/>
        </a:lnSpc>
        <a:spcBef>
          <a:spcPct val="0"/>
        </a:spcBef>
        <a:spcAft>
          <a:spcPct val="0"/>
        </a:spcAft>
        <a:defRPr sz="3600" b="1">
          <a:solidFill>
            <a:schemeClr val="tx2"/>
          </a:solidFill>
          <a:latin typeface="Arial" charset="0"/>
        </a:defRPr>
      </a:lvl5pPr>
      <a:lvl6pPr marL="457200" algn="l" rtl="0" fontAlgn="base">
        <a:lnSpc>
          <a:spcPct val="90000"/>
        </a:lnSpc>
        <a:spcBef>
          <a:spcPct val="0"/>
        </a:spcBef>
        <a:spcAft>
          <a:spcPct val="0"/>
        </a:spcAft>
        <a:defRPr sz="3600" b="1">
          <a:solidFill>
            <a:schemeClr val="tx2"/>
          </a:solidFill>
          <a:latin typeface="Arial" charset="0"/>
        </a:defRPr>
      </a:lvl6pPr>
      <a:lvl7pPr marL="914400" algn="l" rtl="0" fontAlgn="base">
        <a:lnSpc>
          <a:spcPct val="90000"/>
        </a:lnSpc>
        <a:spcBef>
          <a:spcPct val="0"/>
        </a:spcBef>
        <a:spcAft>
          <a:spcPct val="0"/>
        </a:spcAft>
        <a:defRPr sz="3600" b="1">
          <a:solidFill>
            <a:schemeClr val="tx2"/>
          </a:solidFill>
          <a:latin typeface="Arial" charset="0"/>
        </a:defRPr>
      </a:lvl7pPr>
      <a:lvl8pPr marL="1371600" algn="l" rtl="0" fontAlgn="base">
        <a:lnSpc>
          <a:spcPct val="90000"/>
        </a:lnSpc>
        <a:spcBef>
          <a:spcPct val="0"/>
        </a:spcBef>
        <a:spcAft>
          <a:spcPct val="0"/>
        </a:spcAft>
        <a:defRPr sz="3600" b="1">
          <a:solidFill>
            <a:schemeClr val="tx2"/>
          </a:solidFill>
          <a:latin typeface="Arial" charset="0"/>
        </a:defRPr>
      </a:lvl8pPr>
      <a:lvl9pPr marL="1828800" algn="l" rtl="0" fontAlgn="base">
        <a:lnSpc>
          <a:spcPct val="90000"/>
        </a:lnSpc>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1"/>
        </a:buClr>
        <a:buSzPct val="75000"/>
        <a:buChar char="–"/>
        <a:defRPr sz="2400">
          <a:solidFill>
            <a:schemeClr val="tx1"/>
          </a:solidFill>
          <a:latin typeface="+mn-lt"/>
        </a:defRPr>
      </a:lvl2pPr>
      <a:lvl3pPr marL="11430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eaLnBrk="0" fontAlgn="base" hangingPunct="0">
        <a:spcBef>
          <a:spcPct val="20000"/>
        </a:spcBef>
        <a:spcAft>
          <a:spcPct val="0"/>
        </a:spcAft>
        <a:buClr>
          <a:schemeClr val="tx1"/>
        </a:buClr>
        <a:buSzPct val="80000"/>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65000"/>
        <a:buFont typeface="Wingdings" pitchFamily="2" charset="2"/>
        <a:buChar char="l"/>
        <a:defRPr sz="2000">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11"/>
          <p:cNvSpPr>
            <a:spLocks noGrp="1" noChangeArrowheads="1"/>
          </p:cNvSpPr>
          <p:nvPr>
            <p:ph type="sldNum" sz="quarter" idx="10"/>
          </p:nvPr>
        </p:nvSpPr>
        <p:spPr>
          <a:noFill/>
        </p:spPr>
        <p:txBody>
          <a:bodyPr/>
          <a:lstStyle/>
          <a:p>
            <a:fld id="{2A4F936E-69BF-43F9-9510-9E079A8CE8F4}" type="slidenum">
              <a:rPr lang="en-US" smtClean="0"/>
              <a:pPr/>
              <a:t>1</a:t>
            </a:fld>
            <a:endParaRPr lang="en-US" dirty="0" smtClean="0"/>
          </a:p>
        </p:txBody>
      </p:sp>
      <p:sp>
        <p:nvSpPr>
          <p:cNvPr id="16386" name="AutoShape 2"/>
          <p:cNvSpPr>
            <a:spLocks noGrp="1" noChangeArrowheads="1"/>
          </p:cNvSpPr>
          <p:nvPr>
            <p:ph type="ctrTitle"/>
          </p:nvPr>
        </p:nvSpPr>
        <p:spPr>
          <a:xfrm>
            <a:off x="457200" y="228600"/>
            <a:ext cx="8229600" cy="1905000"/>
          </a:xfrm>
        </p:spPr>
        <p:txBody>
          <a:bodyPr/>
          <a:lstStyle/>
          <a:p>
            <a:pPr eaLnBrk="1" hangingPunct="1"/>
            <a:r>
              <a:rPr lang="en-US" sz="3400" dirty="0" smtClean="0"/>
              <a:t>Excel Module 1</a:t>
            </a:r>
            <a:br>
              <a:rPr lang="en-US" sz="3400" dirty="0" smtClean="0"/>
            </a:br>
            <a:r>
              <a:rPr lang="en-US" sz="3200" dirty="0" smtClean="0"/>
              <a:t>Formatting Text and Data</a:t>
            </a:r>
            <a:br>
              <a:rPr lang="en-US" sz="3200" dirty="0" smtClean="0"/>
            </a:br>
            <a:r>
              <a:rPr lang="en-US" sz="3200" dirty="0" smtClean="0"/>
              <a:t>Simple Calculations</a:t>
            </a:r>
            <a:endParaRPr lang="en-US" sz="3400" dirty="0" smtClean="0"/>
          </a:p>
        </p:txBody>
      </p:sp>
      <p:sp>
        <p:nvSpPr>
          <p:cNvPr id="16388" name="Text Box 6"/>
          <p:cNvSpPr txBox="1">
            <a:spLocks noChangeArrowheads="1"/>
          </p:cNvSpPr>
          <p:nvPr/>
        </p:nvSpPr>
        <p:spPr bwMode="auto">
          <a:xfrm>
            <a:off x="609600" y="6248400"/>
            <a:ext cx="2667000" cy="366713"/>
          </a:xfrm>
          <a:prstGeom prst="rect">
            <a:avLst/>
          </a:prstGeom>
          <a:noFill/>
          <a:ln w="9525">
            <a:noFill/>
            <a:miter lim="800000"/>
            <a:headEnd/>
            <a:tailEnd/>
          </a:ln>
        </p:spPr>
        <p:txBody>
          <a:bodyPr>
            <a:spAutoFit/>
          </a:bodyPr>
          <a:lstStyle/>
          <a:p>
            <a:pPr eaLnBrk="0" hangingPunct="0">
              <a:spcBef>
                <a:spcPct val="50000"/>
              </a:spcBef>
            </a:pPr>
            <a:endParaRPr lang="en-US"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a:xfrm>
            <a:off x="76200" y="33528"/>
            <a:ext cx="8839200" cy="728472"/>
          </a:xfrm>
        </p:spPr>
        <p:txBody>
          <a:bodyPr>
            <a:normAutofit fontScale="90000"/>
          </a:bodyPr>
          <a:lstStyle/>
          <a:p>
            <a:pPr eaLnBrk="1" hangingPunct="1"/>
            <a:r>
              <a:rPr lang="en-US" dirty="0" smtClean="0"/>
              <a:t>Do </a:t>
            </a:r>
            <a:r>
              <a:rPr lang="en-US" dirty="0" smtClean="0">
                <a:solidFill>
                  <a:srgbClr val="FF0000"/>
                </a:solidFill>
              </a:rPr>
              <a:t>NOT</a:t>
            </a:r>
            <a:r>
              <a:rPr lang="en-US" dirty="0" smtClean="0"/>
              <a:t> Combine a Formula &amp; Function</a:t>
            </a:r>
          </a:p>
        </p:txBody>
      </p:sp>
      <p:sp>
        <p:nvSpPr>
          <p:cNvPr id="18437" name="Rectangle 3"/>
          <p:cNvSpPr>
            <a:spLocks noGrp="1" noChangeArrowheads="1"/>
          </p:cNvSpPr>
          <p:nvPr>
            <p:ph type="body" idx="1"/>
          </p:nvPr>
        </p:nvSpPr>
        <p:spPr>
          <a:xfrm>
            <a:off x="838200" y="2362200"/>
            <a:ext cx="7693025" cy="4114800"/>
          </a:xfrm>
        </p:spPr>
        <p:txBody>
          <a:bodyPr>
            <a:normAutofit/>
          </a:bodyPr>
          <a:lstStyle/>
          <a:p>
            <a:pPr marL="0" indent="0">
              <a:buNone/>
            </a:pPr>
            <a:endParaRPr lang="en-US" dirty="0"/>
          </a:p>
          <a:p>
            <a:pPr marL="0" indent="0">
              <a:buNone/>
            </a:pPr>
            <a:endParaRPr lang="en-US"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912657002"/>
              </p:ext>
            </p:extLst>
          </p:nvPr>
        </p:nvGraphicFramePr>
        <p:xfrm>
          <a:off x="304800" y="1143000"/>
          <a:ext cx="8382000" cy="3775709"/>
        </p:xfrm>
        <a:graphic>
          <a:graphicData uri="http://schemas.openxmlformats.org/drawingml/2006/table">
            <a:tbl>
              <a:tblPr bandRow="1">
                <a:tableStyleId>{5C22544A-7EE6-4342-B048-85BDC9FD1C3A}</a:tableStyleId>
              </a:tblPr>
              <a:tblGrid>
                <a:gridCol w="4191000">
                  <a:extLst>
                    <a:ext uri="{9D8B030D-6E8A-4147-A177-3AD203B41FA5}">
                      <a16:colId xmlns:a16="http://schemas.microsoft.com/office/drawing/2014/main" val="20000"/>
                    </a:ext>
                  </a:extLst>
                </a:gridCol>
                <a:gridCol w="4191000">
                  <a:extLst>
                    <a:ext uri="{9D8B030D-6E8A-4147-A177-3AD203B41FA5}">
                      <a16:colId xmlns:a16="http://schemas.microsoft.com/office/drawing/2014/main" val="20001"/>
                    </a:ext>
                  </a:extLst>
                </a:gridCol>
              </a:tblGrid>
              <a:tr h="875997">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FORMULA</a:t>
                      </a:r>
                    </a:p>
                  </a:txBody>
                  <a:tcPr/>
                </a:tc>
                <a:tc>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FUNCTION</a:t>
                      </a:r>
                    </a:p>
                    <a:p>
                      <a:pPr algn="ctr"/>
                      <a:endParaRPr lang="en-US" sz="2400" dirty="0"/>
                    </a:p>
                  </a:txBody>
                  <a:tcPr/>
                </a:tc>
                <a:extLst>
                  <a:ext uri="{0D108BD9-81ED-4DB2-BD59-A6C34878D82A}">
                    <a16:rowId xmlns:a16="http://schemas.microsoft.com/office/drawing/2014/main" val="10000"/>
                  </a:ext>
                </a:extLst>
              </a:tr>
              <a:tr h="1784438">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G9</a:t>
                      </a:r>
                      <a:r>
                        <a:rPr lang="en-US" sz="2400" b="1" baseline="0" dirty="0" smtClean="0">
                          <a:solidFill>
                            <a:srgbClr val="FF0000"/>
                          </a:solidFill>
                        </a:rPr>
                        <a:t> + G13 + G18</a:t>
                      </a:r>
                      <a:endParaRPr lang="en-US" b="1" dirty="0" smtClean="0">
                        <a:solidFill>
                          <a:srgbClr val="FF0000"/>
                        </a:solidFill>
                      </a:endParaRPr>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SUM(G9,</a:t>
                      </a:r>
                      <a:r>
                        <a:rPr lang="en-US" sz="2400" b="1" baseline="0" dirty="0" smtClean="0">
                          <a:solidFill>
                            <a:srgbClr val="FF0000"/>
                          </a:solidFill>
                        </a:rPr>
                        <a:t> G13, G18</a:t>
                      </a:r>
                      <a:r>
                        <a:rPr lang="en-US" sz="2400" b="1" dirty="0" smtClean="0">
                          <a:solidFill>
                            <a:srgbClr val="FF0000"/>
                          </a:solidFill>
                        </a:rPr>
                        <a:t>)</a:t>
                      </a:r>
                      <a:endParaRPr lang="en-US" b="1" dirty="0" smtClean="0">
                        <a:solidFill>
                          <a:srgbClr val="FF0000"/>
                        </a:solidFill>
                      </a:endParaRPr>
                    </a:p>
                    <a:p>
                      <a:endParaRPr lang="en-US" dirty="0" smtClean="0"/>
                    </a:p>
                    <a:p>
                      <a:r>
                        <a:rPr lang="en-US" dirty="0" smtClean="0"/>
                        <a:t>*If cells are not adjacent, separate</a:t>
                      </a:r>
                      <a:r>
                        <a:rPr lang="en-US" baseline="0" dirty="0" smtClean="0"/>
                        <a:t> them by commas.</a:t>
                      </a:r>
                      <a:endParaRPr lang="en-US" dirty="0"/>
                    </a:p>
                  </a:txBody>
                  <a:tcPr/>
                </a:tc>
                <a:extLst>
                  <a:ext uri="{0D108BD9-81ED-4DB2-BD59-A6C34878D82A}">
                    <a16:rowId xmlns:a16="http://schemas.microsoft.com/office/drawing/2014/main" val="10001"/>
                  </a:ext>
                </a:extLst>
              </a:tr>
              <a:tr h="1115274">
                <a:tc gridSpan="2">
                  <a:txBody>
                    <a:bodyPr/>
                    <a:lstStyle/>
                    <a:p>
                      <a:pPr marL="0" marR="0" lvl="2" indent="0" algn="ctr" defTabSz="914400" rtl="0" eaLnBrk="1" fontAlgn="auto" latinLnBrk="0" hangingPunct="1">
                        <a:lnSpc>
                          <a:spcPct val="100000"/>
                        </a:lnSpc>
                        <a:spcBef>
                          <a:spcPts val="0"/>
                        </a:spcBef>
                        <a:spcAft>
                          <a:spcPts val="0"/>
                        </a:spcAft>
                        <a:buClrTx/>
                        <a:buSzTx/>
                        <a:buFontTx/>
                        <a:buNone/>
                        <a:tabLst/>
                        <a:defRPr/>
                      </a:pPr>
                      <a:endParaRPr lang="en-US" sz="2400" b="1" dirty="0" smtClean="0">
                        <a:solidFill>
                          <a:srgbClr val="FF0000"/>
                        </a:solidFill>
                      </a:endParaRPr>
                    </a:p>
                    <a:p>
                      <a:pPr marL="0" marR="0" lvl="2"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WRONG:           </a:t>
                      </a:r>
                      <a:r>
                        <a:rPr lang="en-US" sz="2400" b="1" baseline="0" dirty="0" smtClean="0">
                          <a:solidFill>
                            <a:srgbClr val="FF0000"/>
                          </a:solidFill>
                        </a:rPr>
                        <a:t>  = SUM(G9 + G13 + G18)</a:t>
                      </a:r>
                      <a:endParaRPr lang="en-US" b="1" dirty="0" smtClean="0">
                        <a:solidFill>
                          <a:srgbClr val="FF0000"/>
                        </a:solidFill>
                      </a:endParaRPr>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cxnSp>
        <p:nvCxnSpPr>
          <p:cNvPr id="4" name="Straight Connector 3"/>
          <p:cNvCxnSpPr/>
          <p:nvPr/>
        </p:nvCxnSpPr>
        <p:spPr bwMode="auto">
          <a:xfrm>
            <a:off x="313944" y="3810000"/>
            <a:ext cx="8229600" cy="9906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9" name="Straight Connector 8"/>
          <p:cNvCxnSpPr/>
          <p:nvPr/>
        </p:nvCxnSpPr>
        <p:spPr bwMode="auto">
          <a:xfrm flipV="1">
            <a:off x="323088" y="3909821"/>
            <a:ext cx="8229600" cy="9906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val="206390092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12192"/>
            <a:ext cx="7924800" cy="749808"/>
          </a:xfrm>
        </p:spPr>
        <p:txBody>
          <a:bodyPr/>
          <a:lstStyle/>
          <a:p>
            <a:r>
              <a:rPr lang="en-US" dirty="0" smtClean="0"/>
              <a:t>Function List</a:t>
            </a:r>
            <a:endParaRPr lang="en-US" dirty="0"/>
          </a:p>
        </p:txBody>
      </p:sp>
      <p:sp>
        <p:nvSpPr>
          <p:cNvPr id="3" name="Content Placeholder 2"/>
          <p:cNvSpPr>
            <a:spLocks noGrp="1"/>
          </p:cNvSpPr>
          <p:nvPr>
            <p:ph idx="1"/>
          </p:nvPr>
        </p:nvSpPr>
        <p:spPr>
          <a:xfrm>
            <a:off x="268287" y="1066800"/>
            <a:ext cx="7693025" cy="3724275"/>
          </a:xfrm>
        </p:spPr>
        <p:txBody>
          <a:bodyPr/>
          <a:lstStyle/>
          <a:p>
            <a:r>
              <a:rPr lang="en-US" dirty="0" smtClean="0"/>
              <a:t>=SUM</a:t>
            </a:r>
          </a:p>
          <a:p>
            <a:r>
              <a:rPr lang="en-US" dirty="0" smtClean="0"/>
              <a:t>=COUNT</a:t>
            </a:r>
          </a:p>
          <a:p>
            <a:r>
              <a:rPr lang="en-US" dirty="0" smtClean="0"/>
              <a:t>=COUNTA</a:t>
            </a:r>
          </a:p>
          <a:p>
            <a:r>
              <a:rPr lang="en-US" dirty="0" smtClean="0"/>
              <a:t>=AVERAGE</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11</a:t>
            </a:fld>
            <a:endParaRPr lang="en-US" dirty="0"/>
          </a:p>
        </p:txBody>
      </p:sp>
    </p:spTree>
    <p:extLst>
      <p:ext uri="{BB962C8B-B14F-4D97-AF65-F5344CB8AC3E}">
        <p14:creationId xmlns:p14="http://schemas.microsoft.com/office/powerpoint/2010/main" val="90753475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 name="Picture 1" descr="Left side of an Excel workbook titled Finances. The ribbon is organized into tabs. Each tab has commands related to particular activities. The ribbon contains buttons that you click to execute commands to work with excel. Buttons for related commands are organized on a tab in groups. Above the ribbon is where the name of the current open workbook can be found.  Below the ribbon is the name box which displays the cell reference of the active cell. To the right of the name box is the formula bar which displays the value or formula entered into the active cell.  A group of cells in a rectangular block is called a cell range. If the blocks are not connected, then it's a nonadjacent range. The row headings are numbers along the left side of the workbook window that identify the different rows. Below the cells are different sheets. The sheet currently displayed is the active sheet. Its sheet tab is underlined and the sheet name is green and bold. Inactive sheets are not visible in the workbook window: their sheet tabs are not underlined and the sheet name is in black. Below this is the status bar which provides information about the workbook."/>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0177" y="1223853"/>
            <a:ext cx="3298520" cy="4709375"/>
          </a:xfrm>
          <a:prstGeom prst="rect">
            <a:avLst/>
          </a:prstGeom>
        </p:spPr>
      </p:pic>
      <p:pic>
        <p:nvPicPr>
          <p:cNvPr id="3" name="Picture 2" descr="Right side of an Excel workbook titled Finances. Along the top is the &quot;Tell me what you want to do&quot; box which provides quick access to commands and online help. To the right of this is the ribbon display options button which is used to display all, part, or none of the ribbon. The minimize button hides a window so that only its program button is visible on the taskbar. The restore down button returns a window to its previous size. If that maximize button appears, it expands the window to fill the screen. The column headings are letters along the top of the workbook window to identify the different columns of the worksheet. Each intersection of a row and column is a cell. Each cell contains a separate value. The currently selected cell is called the active cell. A workbook is made up of sheets. Each sheet is identified by a sheet name which appears in the sheet tab at the bottom below all the visible cells. The contents of a worksheet are laid out in a grid of rows and columns in the workbook window. The zoom controls at the bottom right increase or decrease the magnification of the worksheet content. These tutorials show worksheets zoomed to 120%.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2601" y="1217293"/>
            <a:ext cx="3318901" cy="4715935"/>
          </a:xfrm>
          <a:prstGeom prst="rect">
            <a:avLst/>
          </a:prstGeom>
        </p:spPr>
      </p:pic>
    </p:spTree>
    <p:extLst>
      <p:ext uri="{BB962C8B-B14F-4D97-AF65-F5344CB8AC3E}">
        <p14:creationId xmlns:p14="http://schemas.microsoft.com/office/powerpoint/2010/main" val="19650335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77825" y="0"/>
            <a:ext cx="7924800" cy="762000"/>
          </a:xfrm>
        </p:spPr>
        <p:txBody>
          <a:bodyPr/>
          <a:lstStyle/>
          <a:p>
            <a:r>
              <a:rPr lang="en-US" dirty="0" smtClean="0"/>
              <a:t>Function List</a:t>
            </a:r>
            <a:endParaRPr lang="en-US" dirty="0"/>
          </a:p>
        </p:txBody>
      </p:sp>
      <p:sp>
        <p:nvSpPr>
          <p:cNvPr id="3" name="Content Placeholder 2"/>
          <p:cNvSpPr>
            <a:spLocks noGrp="1"/>
          </p:cNvSpPr>
          <p:nvPr>
            <p:ph idx="1"/>
          </p:nvPr>
        </p:nvSpPr>
        <p:spPr>
          <a:xfrm>
            <a:off x="390017" y="914400"/>
            <a:ext cx="7693025" cy="3724275"/>
          </a:xfrm>
        </p:spPr>
        <p:txBody>
          <a:bodyPr/>
          <a:lstStyle/>
          <a:p>
            <a:r>
              <a:rPr lang="en-US" dirty="0" smtClean="0"/>
              <a:t>=SUM</a:t>
            </a:r>
          </a:p>
          <a:p>
            <a:r>
              <a:rPr lang="en-US" dirty="0" smtClean="0"/>
              <a:t>=COUNT</a:t>
            </a:r>
          </a:p>
          <a:p>
            <a:r>
              <a:rPr lang="en-US" dirty="0" smtClean="0"/>
              <a:t>=COUNTA</a:t>
            </a:r>
          </a:p>
          <a:p>
            <a:r>
              <a:rPr lang="en-US" dirty="0" smtClean="0"/>
              <a:t>=AVERAGE</a:t>
            </a: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3</a:t>
            </a:fld>
            <a:endParaRPr lang="en-US" dirty="0"/>
          </a:p>
        </p:txBody>
      </p:sp>
    </p:spTree>
    <p:extLst>
      <p:ext uri="{BB962C8B-B14F-4D97-AF65-F5344CB8AC3E}">
        <p14:creationId xmlns:p14="http://schemas.microsoft.com/office/powerpoint/2010/main" val="3466561216"/>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6385" name="Rectangle 8"/>
          <p:cNvSpPr>
            <a:spLocks noGrp="1"/>
          </p:cNvSpPr>
          <p:nvPr>
            <p:ph type="title"/>
          </p:nvPr>
        </p:nvSpPr>
        <p:spPr>
          <a:xfrm>
            <a:off x="152400" y="0"/>
            <a:ext cx="7924800" cy="685800"/>
          </a:xfrm>
        </p:spPr>
        <p:txBody>
          <a:bodyPr/>
          <a:lstStyle/>
          <a:p>
            <a:r>
              <a:rPr lang="en-US" dirty="0"/>
              <a:t>Student Learning Outcomes</a:t>
            </a:r>
            <a:endParaRPr lang="en-US" dirty="0" smtClean="0"/>
          </a:p>
        </p:txBody>
      </p:sp>
      <p:sp>
        <p:nvSpPr>
          <p:cNvPr id="16386" name="Rectangle 9"/>
          <p:cNvSpPr>
            <a:spLocks noGrp="1"/>
          </p:cNvSpPr>
          <p:nvPr>
            <p:ph type="body" idx="1"/>
          </p:nvPr>
        </p:nvSpPr>
        <p:spPr>
          <a:xfrm>
            <a:off x="228600" y="990600"/>
            <a:ext cx="8415338" cy="3418885"/>
          </a:xfrm>
        </p:spPr>
        <p:txBody>
          <a:bodyPr>
            <a:normAutofit fontScale="85000" lnSpcReduction="20000"/>
          </a:bodyPr>
          <a:lstStyle/>
          <a:p>
            <a:r>
              <a:rPr lang="en-US" b="1" dirty="0" smtClean="0">
                <a:solidFill>
                  <a:srgbClr val="FF0000"/>
                </a:solidFill>
              </a:rPr>
              <a:t>Use for Demonstration: Excel1/Module/Finances.xlsx</a:t>
            </a:r>
          </a:p>
          <a:p>
            <a:pPr marL="0" indent="0">
              <a:buNone/>
            </a:pPr>
            <a:endParaRPr lang="en-US" b="1" dirty="0" smtClean="0">
              <a:solidFill>
                <a:srgbClr val="FF0000"/>
              </a:solidFill>
            </a:endParaRPr>
          </a:p>
          <a:p>
            <a:r>
              <a:rPr lang="en-US" dirty="0" smtClean="0"/>
              <a:t>Rename, inserting and move worksheets</a:t>
            </a:r>
          </a:p>
          <a:p>
            <a:r>
              <a:rPr lang="en-US" dirty="0"/>
              <a:t>Viewing Formulas and </a:t>
            </a:r>
            <a:r>
              <a:rPr lang="en-US" dirty="0" smtClean="0"/>
              <a:t>Functions (CTRL ~)</a:t>
            </a:r>
            <a:endParaRPr lang="en-US" dirty="0"/>
          </a:p>
          <a:p>
            <a:r>
              <a:rPr lang="en-US" dirty="0" smtClean="0"/>
              <a:t>Cell Data</a:t>
            </a:r>
          </a:p>
          <a:p>
            <a:pPr lvl="1"/>
            <a:r>
              <a:rPr lang="en-US" dirty="0" smtClean="0"/>
              <a:t>Text, Numbers (numbers as text, different date formats)</a:t>
            </a:r>
          </a:p>
          <a:p>
            <a:pPr lvl="1"/>
            <a:r>
              <a:rPr lang="en-US" dirty="0" smtClean="0"/>
              <a:t>Formulas and Functions</a:t>
            </a:r>
          </a:p>
          <a:p>
            <a:r>
              <a:rPr lang="en-US" dirty="0" smtClean="0"/>
              <a:t>Editing Cell Data</a:t>
            </a:r>
          </a:p>
          <a:p>
            <a:pPr lvl="1"/>
            <a:r>
              <a:rPr lang="en-US" dirty="0" smtClean="0"/>
              <a:t>Formula Bar, in the cell, Edit Mode (F2)</a:t>
            </a:r>
          </a:p>
          <a:p>
            <a:endParaRPr lang="en-US" dirty="0" smtClean="0"/>
          </a:p>
        </p:txBody>
      </p:sp>
    </p:spTree>
    <p:extLst>
      <p:ext uri="{BB962C8B-B14F-4D97-AF65-F5344CB8AC3E}">
        <p14:creationId xmlns:p14="http://schemas.microsoft.com/office/powerpoint/2010/main" val="39171767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04800" y="-76200"/>
            <a:ext cx="7924800" cy="838200"/>
          </a:xfrm>
        </p:spPr>
        <p:txBody>
          <a:bodyPr/>
          <a:lstStyle/>
          <a:p>
            <a:r>
              <a:rPr lang="en-US" dirty="0"/>
              <a:t>Student Learning Outcomes</a:t>
            </a:r>
          </a:p>
        </p:txBody>
      </p:sp>
      <p:sp>
        <p:nvSpPr>
          <p:cNvPr id="3" name="Content Placeholder 2"/>
          <p:cNvSpPr>
            <a:spLocks noGrp="1"/>
          </p:cNvSpPr>
          <p:nvPr>
            <p:ph idx="1"/>
          </p:nvPr>
        </p:nvSpPr>
        <p:spPr>
          <a:xfrm>
            <a:off x="420687" y="1066800"/>
            <a:ext cx="7693025" cy="4572000"/>
          </a:xfrm>
        </p:spPr>
        <p:txBody>
          <a:bodyPr>
            <a:normAutofit/>
          </a:bodyPr>
          <a:lstStyle/>
          <a:p>
            <a:r>
              <a:rPr lang="en-US" dirty="0" smtClean="0"/>
              <a:t>Using FORMULAS and FUNCTIONS to </a:t>
            </a:r>
            <a:r>
              <a:rPr lang="en-US" dirty="0"/>
              <a:t>Calculate Sales </a:t>
            </a:r>
            <a:r>
              <a:rPr lang="en-US" dirty="0" smtClean="0"/>
              <a:t>Data</a:t>
            </a:r>
          </a:p>
          <a:p>
            <a:r>
              <a:rPr lang="en-US" dirty="0" smtClean="0"/>
              <a:t>Components </a:t>
            </a:r>
            <a:r>
              <a:rPr lang="en-US" dirty="0"/>
              <a:t>of a </a:t>
            </a:r>
            <a:r>
              <a:rPr lang="en-US" dirty="0" smtClean="0"/>
              <a:t>FORMULA</a:t>
            </a:r>
            <a:endParaRPr lang="en-US" sz="2000" dirty="0"/>
          </a:p>
          <a:p>
            <a:r>
              <a:rPr lang="en-US" dirty="0" smtClean="0"/>
              <a:t>ORDER OF OPERATIONS</a:t>
            </a:r>
          </a:p>
          <a:p>
            <a:r>
              <a:rPr lang="en-US" dirty="0" smtClean="0"/>
              <a:t>Components of a FUNCTION</a:t>
            </a:r>
          </a:p>
          <a:p>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5</a:t>
            </a:fld>
            <a:endParaRPr lang="en-US" dirty="0"/>
          </a:p>
        </p:txBody>
      </p:sp>
    </p:spTree>
    <p:extLst>
      <p:ext uri="{BB962C8B-B14F-4D97-AF65-F5344CB8AC3E}">
        <p14:creationId xmlns:p14="http://schemas.microsoft.com/office/powerpoint/2010/main" val="31499431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7924800" cy="762000"/>
          </a:xfrm>
        </p:spPr>
        <p:txBody>
          <a:bodyPr/>
          <a:lstStyle/>
          <a:p>
            <a:r>
              <a:rPr lang="en-US" dirty="0"/>
              <a:t>Student Learning Outcomes</a:t>
            </a:r>
          </a:p>
        </p:txBody>
      </p:sp>
      <p:sp>
        <p:nvSpPr>
          <p:cNvPr id="3" name="Content Placeholder 2"/>
          <p:cNvSpPr>
            <a:spLocks noGrp="1"/>
          </p:cNvSpPr>
          <p:nvPr>
            <p:ph idx="1"/>
          </p:nvPr>
        </p:nvSpPr>
        <p:spPr>
          <a:xfrm>
            <a:off x="377825" y="990600"/>
            <a:ext cx="7693025" cy="4572000"/>
          </a:xfrm>
        </p:spPr>
        <p:txBody>
          <a:bodyPr>
            <a:normAutofit/>
          </a:bodyPr>
          <a:lstStyle/>
          <a:p>
            <a:r>
              <a:rPr lang="en-US" dirty="0" smtClean="0"/>
              <a:t>Printing </a:t>
            </a:r>
            <a:r>
              <a:rPr lang="en-US" dirty="0" smtClean="0"/>
              <a:t>Options</a:t>
            </a:r>
          </a:p>
          <a:p>
            <a:pPr lvl="1"/>
            <a:r>
              <a:rPr lang="en-US" dirty="0" smtClean="0"/>
              <a:t>Portrait or </a:t>
            </a:r>
            <a:r>
              <a:rPr lang="en-US" dirty="0"/>
              <a:t>Landscape (File Tab or Page Layout Tab)</a:t>
            </a:r>
            <a:endParaRPr lang="en-US" dirty="0" smtClean="0"/>
          </a:p>
          <a:p>
            <a:pPr lvl="1"/>
            <a:r>
              <a:rPr lang="en-US" dirty="0" smtClean="0"/>
              <a:t>Scale to Fit (File Tab or Page Layout Tab)</a:t>
            </a:r>
            <a:endParaRPr lang="en-US" dirty="0"/>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169357B5-0756-4F1C-8CE0-A38FD7FF2699}" type="slidenum">
              <a:rPr lang="en-US" smtClean="0"/>
              <a:pPr>
                <a:defRPr/>
              </a:pPr>
              <a:t>6</a:t>
            </a:fld>
            <a:endParaRPr lang="en-US" dirty="0"/>
          </a:p>
        </p:txBody>
      </p:sp>
    </p:spTree>
    <p:extLst>
      <p:ext uri="{BB962C8B-B14F-4D97-AF65-F5344CB8AC3E}">
        <p14:creationId xmlns:p14="http://schemas.microsoft.com/office/powerpoint/2010/main" val="3534259951"/>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a:xfrm>
            <a:off x="228600" y="0"/>
            <a:ext cx="7924800" cy="762000"/>
          </a:xfrm>
        </p:spPr>
        <p:txBody>
          <a:bodyPr/>
          <a:lstStyle/>
          <a:p>
            <a:pPr eaLnBrk="1" hangingPunct="1"/>
            <a:r>
              <a:rPr lang="en-US" dirty="0" smtClean="0"/>
              <a:t>Components of a FORMULA</a:t>
            </a:r>
          </a:p>
        </p:txBody>
      </p:sp>
      <p:sp>
        <p:nvSpPr>
          <p:cNvPr id="18437" name="Rectangle 3"/>
          <p:cNvSpPr>
            <a:spLocks noGrp="1" noChangeArrowheads="1"/>
          </p:cNvSpPr>
          <p:nvPr>
            <p:ph type="body" idx="1"/>
          </p:nvPr>
        </p:nvSpPr>
        <p:spPr>
          <a:xfrm>
            <a:off x="460375" y="990600"/>
            <a:ext cx="7693025" cy="4495800"/>
          </a:xfrm>
        </p:spPr>
        <p:txBody>
          <a:bodyPr>
            <a:normAutofit/>
          </a:bodyPr>
          <a:lstStyle/>
          <a:p>
            <a:pPr marL="514350" indent="-514350">
              <a:buFont typeface="+mj-lt"/>
              <a:buAutoNum type="arabicPeriod"/>
            </a:pPr>
            <a:r>
              <a:rPr lang="en-US" dirty="0" smtClean="0"/>
              <a:t>Always starts with a =</a:t>
            </a:r>
          </a:p>
          <a:p>
            <a:pPr marL="514350" indent="-514350">
              <a:buFont typeface="+mj-lt"/>
              <a:buAutoNum type="arabicPeriod"/>
            </a:pPr>
            <a:r>
              <a:rPr lang="en-US" dirty="0" smtClean="0"/>
              <a:t>OPERANDS (Cells, Numbers, “Text”)</a:t>
            </a:r>
          </a:p>
          <a:p>
            <a:pPr marL="514350" indent="-514350">
              <a:buFont typeface="+mj-lt"/>
              <a:buAutoNum type="arabicPeriod"/>
            </a:pPr>
            <a:r>
              <a:rPr lang="en-US" dirty="0" smtClean="0"/>
              <a:t>OPERATORS ( ^  *  /  +  - )</a:t>
            </a:r>
          </a:p>
          <a:p>
            <a:endParaRPr lang="en-US" dirty="0"/>
          </a:p>
          <a:p>
            <a:endParaRPr lang="en-US"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391442"/>
              </p:ext>
            </p:extLst>
          </p:nvPr>
        </p:nvGraphicFramePr>
        <p:xfrm>
          <a:off x="1258887" y="2895600"/>
          <a:ext cx="6096000" cy="2743200"/>
        </p:xfrm>
        <a:graphic>
          <a:graphicData uri="http://schemas.openxmlformats.org/drawingml/2006/table">
            <a:tbl>
              <a:tblPr bandRow="1">
                <a:tableStyleId>{5C22544A-7EE6-4342-B048-85BDC9FD1C3A}</a:tableStyleId>
              </a:tblPr>
              <a:tblGrid>
                <a:gridCol w="3048000">
                  <a:extLst>
                    <a:ext uri="{9D8B030D-6E8A-4147-A177-3AD203B41FA5}">
                      <a16:colId xmlns:a16="http://schemas.microsoft.com/office/drawing/2014/main" val="20000"/>
                    </a:ext>
                  </a:extLst>
                </a:gridCol>
                <a:gridCol w="3048000">
                  <a:extLst>
                    <a:ext uri="{9D8B030D-6E8A-4147-A177-3AD203B41FA5}">
                      <a16:colId xmlns:a16="http://schemas.microsoft.com/office/drawing/2014/main" val="20001"/>
                    </a:ext>
                  </a:extLst>
                </a:gridCol>
              </a:tblGrid>
              <a:tr h="325281">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EXAMPLES:</a:t>
                      </a:r>
                    </a:p>
                  </a:txBody>
                  <a:tcPr/>
                </a:tc>
                <a:tc hMerge="1">
                  <a:txBody>
                    <a:bodyPr/>
                    <a:lstStyle/>
                    <a:p>
                      <a:endParaRPr lang="en-US" dirty="0"/>
                    </a:p>
                  </a:txBody>
                  <a:tcPr/>
                </a:tc>
                <a:extLst>
                  <a:ext uri="{0D108BD9-81ED-4DB2-BD59-A6C34878D82A}">
                    <a16:rowId xmlns:a16="http://schemas.microsoft.com/office/drawing/2014/main" val="10000"/>
                  </a:ext>
                </a:extLst>
              </a:tr>
              <a:tr h="52044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=C6 / C23</a:t>
                      </a:r>
                    </a:p>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=B12</a:t>
                      </a:r>
                    </a:p>
                    <a:p>
                      <a:endParaRPr lang="en-US" dirty="0"/>
                    </a:p>
                  </a:txBody>
                  <a:tcPr/>
                </a:tc>
                <a:extLst>
                  <a:ext uri="{0D108BD9-81ED-4DB2-BD59-A6C34878D82A}">
                    <a16:rowId xmlns:a16="http://schemas.microsoft.com/office/drawing/2014/main" val="10001"/>
                  </a:ext>
                </a:extLst>
              </a:tr>
              <a:tr h="585505">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C6 – (C7 + C8)</a:t>
                      </a:r>
                    </a:p>
                    <a:p>
                      <a:endParaRPr lang="en-US" dirty="0"/>
                    </a:p>
                  </a:txBody>
                  <a:tcPr/>
                </a:tc>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C9</a:t>
                      </a:r>
                      <a:r>
                        <a:rPr lang="en-US" sz="2400" b="1" baseline="0" dirty="0" smtClean="0">
                          <a:solidFill>
                            <a:srgbClr val="FF0000"/>
                          </a:solidFill>
                        </a:rPr>
                        <a:t> + C12 + C17 + C20 + C22</a:t>
                      </a:r>
                      <a:endParaRPr lang="en-US" sz="2400" b="1" dirty="0" smtClean="0">
                        <a:solidFill>
                          <a:srgbClr val="FF0000"/>
                        </a:solidFill>
                      </a:endParaRPr>
                    </a:p>
                  </a:txBody>
                  <a:tcPr/>
                </a:tc>
                <a:extLst>
                  <a:ext uri="{0D108BD9-81ED-4DB2-BD59-A6C34878D82A}">
                    <a16:rowId xmlns:a16="http://schemas.microsoft.com/office/drawing/2014/main" val="10002"/>
                  </a:ext>
                </a:extLst>
              </a:tr>
              <a:tr h="263839">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C6</a:t>
                      </a:r>
                      <a:r>
                        <a:rPr lang="en-US" sz="2400" b="1" baseline="0" dirty="0" smtClean="0">
                          <a:solidFill>
                            <a:srgbClr val="FF0000"/>
                          </a:solidFill>
                        </a:rPr>
                        <a:t> – D6</a:t>
                      </a:r>
                      <a:endParaRPr lang="en-US" b="1" dirty="0" smtClean="0">
                        <a:solidFill>
                          <a:srgbClr val="FF0000"/>
                        </a:solidFill>
                      </a:endParaRPr>
                    </a:p>
                    <a:p>
                      <a:endParaRPr lang="en-US" dirty="0"/>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345976403"/>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a:xfrm>
            <a:off x="304800" y="3048"/>
            <a:ext cx="7924800" cy="758952"/>
          </a:xfrm>
        </p:spPr>
        <p:txBody>
          <a:bodyPr/>
          <a:lstStyle/>
          <a:p>
            <a:pPr eaLnBrk="1" hangingPunct="1"/>
            <a:r>
              <a:rPr lang="en-US" dirty="0" smtClean="0"/>
              <a:t>ORDER OF OPERATIONS</a:t>
            </a:r>
          </a:p>
        </p:txBody>
      </p:sp>
      <p:sp>
        <p:nvSpPr>
          <p:cNvPr id="18437" name="Rectangle 3"/>
          <p:cNvSpPr>
            <a:spLocks noGrp="1" noChangeArrowheads="1"/>
          </p:cNvSpPr>
          <p:nvPr>
            <p:ph type="body" idx="1"/>
          </p:nvPr>
        </p:nvSpPr>
        <p:spPr>
          <a:xfrm>
            <a:off x="838200" y="2362200"/>
            <a:ext cx="7693025" cy="4114800"/>
          </a:xfrm>
        </p:spPr>
        <p:txBody>
          <a:bodyPr>
            <a:normAutofit/>
          </a:bodyPr>
          <a:lstStyle/>
          <a:p>
            <a:pPr marL="0" indent="0">
              <a:buNone/>
            </a:pPr>
            <a:endParaRPr lang="en-US"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79245500"/>
              </p:ext>
            </p:extLst>
          </p:nvPr>
        </p:nvGraphicFramePr>
        <p:xfrm>
          <a:off x="533400" y="1143000"/>
          <a:ext cx="1371600" cy="3840480"/>
        </p:xfrm>
        <a:graphic>
          <a:graphicData uri="http://schemas.openxmlformats.org/drawingml/2006/table">
            <a:tbl>
              <a:tblPr bandRow="1">
                <a:tableStyleId>{5C22544A-7EE6-4342-B048-85BDC9FD1C3A}</a:tableStyleId>
              </a:tblPr>
              <a:tblGrid>
                <a:gridCol w="1371600">
                  <a:extLst>
                    <a:ext uri="{9D8B030D-6E8A-4147-A177-3AD203B41FA5}">
                      <a16:colId xmlns:a16="http://schemas.microsoft.com/office/drawing/2014/main" val="20000"/>
                    </a:ext>
                  </a:extLst>
                </a:gridCol>
              </a:tblGrid>
              <a:tr h="533400">
                <a:tc>
                  <a:txBody>
                    <a:bodyPr/>
                    <a:lstStyle/>
                    <a:p>
                      <a:r>
                        <a:rPr lang="en-US" sz="3600" b="1" dirty="0" smtClean="0"/>
                        <a:t>P</a:t>
                      </a:r>
                      <a:endParaRPr lang="en-US" sz="3600" b="1" dirty="0"/>
                    </a:p>
                  </a:txBody>
                  <a:tcPr/>
                </a:tc>
                <a:extLst>
                  <a:ext uri="{0D108BD9-81ED-4DB2-BD59-A6C34878D82A}">
                    <a16:rowId xmlns:a16="http://schemas.microsoft.com/office/drawing/2014/main" val="10000"/>
                  </a:ext>
                </a:extLst>
              </a:tr>
              <a:tr h="533400">
                <a:tc>
                  <a:txBody>
                    <a:bodyPr/>
                    <a:lstStyle/>
                    <a:p>
                      <a:r>
                        <a:rPr lang="en-US" sz="3600" b="1" dirty="0" smtClean="0"/>
                        <a:t>E</a:t>
                      </a:r>
                      <a:endParaRPr lang="en-US" sz="3600" b="1" dirty="0"/>
                    </a:p>
                  </a:txBody>
                  <a:tcPr/>
                </a:tc>
                <a:extLst>
                  <a:ext uri="{0D108BD9-81ED-4DB2-BD59-A6C34878D82A}">
                    <a16:rowId xmlns:a16="http://schemas.microsoft.com/office/drawing/2014/main" val="10001"/>
                  </a:ext>
                </a:extLst>
              </a:tr>
              <a:tr h="533400">
                <a:tc>
                  <a:txBody>
                    <a:bodyPr/>
                    <a:lstStyle/>
                    <a:p>
                      <a:r>
                        <a:rPr lang="en-US" sz="3600" b="1" dirty="0" smtClean="0"/>
                        <a:t>M</a:t>
                      </a:r>
                      <a:endParaRPr lang="en-US" sz="3600" b="1" dirty="0"/>
                    </a:p>
                  </a:txBody>
                  <a:tcPr/>
                </a:tc>
                <a:extLst>
                  <a:ext uri="{0D108BD9-81ED-4DB2-BD59-A6C34878D82A}">
                    <a16:rowId xmlns:a16="http://schemas.microsoft.com/office/drawing/2014/main" val="10002"/>
                  </a:ext>
                </a:extLst>
              </a:tr>
              <a:tr h="533400">
                <a:tc>
                  <a:txBody>
                    <a:bodyPr/>
                    <a:lstStyle/>
                    <a:p>
                      <a:r>
                        <a:rPr lang="en-US" sz="3600" b="1" dirty="0" smtClean="0"/>
                        <a:t>D</a:t>
                      </a:r>
                      <a:endParaRPr lang="en-US" sz="3600" b="1" dirty="0"/>
                    </a:p>
                  </a:txBody>
                  <a:tcPr/>
                </a:tc>
                <a:extLst>
                  <a:ext uri="{0D108BD9-81ED-4DB2-BD59-A6C34878D82A}">
                    <a16:rowId xmlns:a16="http://schemas.microsoft.com/office/drawing/2014/main" val="10003"/>
                  </a:ext>
                </a:extLst>
              </a:tr>
              <a:tr h="533400">
                <a:tc>
                  <a:txBody>
                    <a:bodyPr/>
                    <a:lstStyle/>
                    <a:p>
                      <a:r>
                        <a:rPr lang="en-US" sz="3600" b="1" dirty="0" smtClean="0"/>
                        <a:t>A</a:t>
                      </a:r>
                      <a:endParaRPr lang="en-US" sz="3600" b="1" dirty="0"/>
                    </a:p>
                  </a:txBody>
                  <a:tcPr/>
                </a:tc>
                <a:extLst>
                  <a:ext uri="{0D108BD9-81ED-4DB2-BD59-A6C34878D82A}">
                    <a16:rowId xmlns:a16="http://schemas.microsoft.com/office/drawing/2014/main" val="10004"/>
                  </a:ext>
                </a:extLst>
              </a:tr>
              <a:tr h="533400">
                <a:tc>
                  <a:txBody>
                    <a:bodyPr/>
                    <a:lstStyle/>
                    <a:p>
                      <a:r>
                        <a:rPr lang="en-US" sz="3600" b="1" dirty="0" smtClean="0"/>
                        <a:t>S</a:t>
                      </a:r>
                      <a:endParaRPr lang="en-US" sz="3600" b="1" dirty="0"/>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438721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18436" name="AutoShape 2"/>
          <p:cNvSpPr>
            <a:spLocks noGrp="1" noChangeArrowheads="1"/>
          </p:cNvSpPr>
          <p:nvPr>
            <p:ph type="title"/>
          </p:nvPr>
        </p:nvSpPr>
        <p:spPr>
          <a:xfrm>
            <a:off x="381000" y="76200"/>
            <a:ext cx="7924800" cy="685800"/>
          </a:xfrm>
        </p:spPr>
        <p:txBody>
          <a:bodyPr/>
          <a:lstStyle/>
          <a:p>
            <a:pPr eaLnBrk="1" hangingPunct="1"/>
            <a:r>
              <a:rPr lang="en-US" dirty="0" smtClean="0"/>
              <a:t>Components of a FUNCTION</a:t>
            </a:r>
          </a:p>
        </p:txBody>
      </p:sp>
      <p:sp>
        <p:nvSpPr>
          <p:cNvPr id="18437" name="Rectangle 3"/>
          <p:cNvSpPr>
            <a:spLocks noGrp="1" noChangeArrowheads="1"/>
          </p:cNvSpPr>
          <p:nvPr>
            <p:ph type="body" idx="1"/>
          </p:nvPr>
        </p:nvSpPr>
        <p:spPr>
          <a:xfrm>
            <a:off x="381000" y="990600"/>
            <a:ext cx="7693025" cy="4114800"/>
          </a:xfrm>
        </p:spPr>
        <p:txBody>
          <a:bodyPr>
            <a:normAutofit/>
          </a:bodyPr>
          <a:lstStyle/>
          <a:p>
            <a:pPr marL="514350" indent="-514350">
              <a:buFont typeface="+mj-lt"/>
              <a:buAutoNum type="arabicPeriod"/>
            </a:pPr>
            <a:r>
              <a:rPr lang="en-US" dirty="0" smtClean="0"/>
              <a:t>Always starts with a =</a:t>
            </a:r>
          </a:p>
          <a:p>
            <a:pPr marL="514350" indent="-514350">
              <a:buFont typeface="+mj-lt"/>
              <a:buAutoNum type="arabicPeriod"/>
            </a:pPr>
            <a:r>
              <a:rPr lang="en-US" dirty="0" smtClean="0"/>
              <a:t>Function Name</a:t>
            </a:r>
          </a:p>
          <a:p>
            <a:pPr marL="514350" indent="-514350">
              <a:buFont typeface="+mj-lt"/>
              <a:buAutoNum type="arabicPeriod"/>
            </a:pPr>
            <a:r>
              <a:rPr lang="en-US" dirty="0" smtClean="0"/>
              <a:t>Arguments (Cell, Range, Number, “Text”)</a:t>
            </a:r>
          </a:p>
          <a:p>
            <a:pPr marL="0" indent="0">
              <a:buNone/>
            </a:pPr>
            <a:endParaRPr lang="en-US" dirty="0"/>
          </a:p>
          <a:p>
            <a:pPr marL="0" indent="0">
              <a:buNone/>
            </a:pPr>
            <a:endParaRPr lang="en-US" dirty="0" smtClean="0"/>
          </a:p>
          <a:p>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156929183"/>
              </p:ext>
            </p:extLst>
          </p:nvPr>
        </p:nvGraphicFramePr>
        <p:xfrm>
          <a:off x="381000" y="2819400"/>
          <a:ext cx="8077200" cy="2883317"/>
        </p:xfrm>
        <a:graphic>
          <a:graphicData uri="http://schemas.openxmlformats.org/drawingml/2006/table">
            <a:tbl>
              <a:tblPr bandRow="1">
                <a:tableStyleId>{5C22544A-7EE6-4342-B048-85BDC9FD1C3A}</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426740">
                <a:tc gridSpan="2">
                  <a:txBody>
                    <a:bodyPr/>
                    <a:lstStyle/>
                    <a:p>
                      <a:pPr algn="ctr"/>
                      <a:r>
                        <a:rPr lang="en-US" sz="2400" b="1" dirty="0" smtClean="0">
                          <a:solidFill>
                            <a:srgbClr val="FF0000"/>
                          </a:solidFill>
                        </a:rPr>
                        <a:t>EXAMPLE:</a:t>
                      </a:r>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682784">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SUM(C27:N46)</a:t>
                      </a:r>
                      <a:endParaRPr lang="en-US" b="1" dirty="0" smtClean="0">
                        <a:solidFill>
                          <a:srgbClr val="FF0000"/>
                        </a:solidFill>
                      </a:endParaRPr>
                    </a:p>
                    <a:p>
                      <a:endParaRPr lang="en-US" dirty="0"/>
                    </a:p>
                  </a:txBody>
                  <a:tcPr/>
                </a:tc>
                <a:tc>
                  <a:txBody>
                    <a:bodyPr/>
                    <a:lstStyle/>
                    <a:p>
                      <a:r>
                        <a:rPr lang="en-US" dirty="0" smtClean="0"/>
                        <a:t>*If cells are adjacent, write the argument</a:t>
                      </a:r>
                      <a:r>
                        <a:rPr lang="en-US" baseline="0" dirty="0" smtClean="0"/>
                        <a:t> as a range.</a:t>
                      </a:r>
                      <a:endParaRPr lang="en-US" dirty="0"/>
                    </a:p>
                  </a:txBody>
                  <a:tcPr/>
                </a:tc>
                <a:extLst>
                  <a:ext uri="{0D108BD9-81ED-4DB2-BD59-A6C34878D82A}">
                    <a16:rowId xmlns:a16="http://schemas.microsoft.com/office/drawing/2014/main" val="10001"/>
                  </a:ext>
                </a:extLst>
              </a:tr>
              <a:tr h="853480">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SUM(G9,</a:t>
                      </a:r>
                      <a:r>
                        <a:rPr lang="en-US" sz="2400" b="1" baseline="0" dirty="0" smtClean="0">
                          <a:solidFill>
                            <a:srgbClr val="FF0000"/>
                          </a:solidFill>
                        </a:rPr>
                        <a:t> G13, G18</a:t>
                      </a:r>
                      <a:r>
                        <a:rPr lang="en-US" sz="2400" b="1" dirty="0" smtClean="0">
                          <a:solidFill>
                            <a:srgbClr val="FF0000"/>
                          </a:solidFill>
                        </a:rPr>
                        <a:t>)</a:t>
                      </a:r>
                      <a:endParaRPr lang="en-US" dirty="0" smtClean="0"/>
                    </a:p>
                    <a:p>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*If cells are not adjacent, separate</a:t>
                      </a:r>
                      <a:r>
                        <a:rPr lang="en-US" baseline="0" dirty="0" smtClean="0"/>
                        <a:t> them by </a:t>
                      </a:r>
                      <a:r>
                        <a:rPr lang="en-US" b="1" baseline="0" dirty="0" smtClean="0">
                          <a:solidFill>
                            <a:srgbClr val="FF0000"/>
                          </a:solidFill>
                        </a:rPr>
                        <a:t>commas</a:t>
                      </a:r>
                      <a:r>
                        <a:rPr lang="en-US" baseline="0" dirty="0" smtClean="0"/>
                        <a:t>.</a:t>
                      </a:r>
                      <a:endParaRPr lang="en-US" dirty="0" smtClean="0"/>
                    </a:p>
                    <a:p>
                      <a:endParaRPr lang="en-US" dirty="0"/>
                    </a:p>
                  </a:txBody>
                  <a:tcPr/>
                </a:tc>
                <a:extLst>
                  <a:ext uri="{0D108BD9-81ED-4DB2-BD59-A6C34878D82A}">
                    <a16:rowId xmlns:a16="http://schemas.microsoft.com/office/drawing/2014/main" val="10002"/>
                  </a:ext>
                </a:extLst>
              </a:tr>
              <a:tr h="780197">
                <a:tc>
                  <a: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FF0000"/>
                          </a:solidFill>
                        </a:rPr>
                        <a:t>= SUM(A9,</a:t>
                      </a:r>
                      <a:r>
                        <a:rPr lang="en-US" sz="2400" b="1" baseline="0" dirty="0" smtClean="0">
                          <a:solidFill>
                            <a:srgbClr val="FF0000"/>
                          </a:solidFill>
                        </a:rPr>
                        <a:t> B13:B18, G10</a:t>
                      </a:r>
                      <a:r>
                        <a:rPr lang="en-US" sz="2400" b="1" dirty="0" smtClean="0">
                          <a:solidFill>
                            <a:srgbClr val="FF0000"/>
                          </a:solidFill>
                        </a:rPr>
                        <a:t>)</a:t>
                      </a:r>
                      <a:endParaRPr lang="en-US" dirty="0" smtClean="0"/>
                    </a:p>
                  </a:txBody>
                  <a:tcPr/>
                </a:tc>
                <a:tc>
                  <a:txBody>
                    <a:bodyPr/>
                    <a:lstStyle/>
                    <a:p>
                      <a:r>
                        <a:rPr lang="en-US" dirty="0" smtClean="0"/>
                        <a:t>*Arguments can contain cells, ranges, or</a:t>
                      </a:r>
                      <a:r>
                        <a:rPr lang="en-US" baseline="0" dirty="0" smtClean="0"/>
                        <a:t> numbers, separated by commas.</a:t>
                      </a:r>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9383692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Capsules">
  <a:themeElements>
    <a:clrScheme name="Pasewark Office 2010 Intro">
      <a:dk1>
        <a:srgbClr val="003366"/>
      </a:dk1>
      <a:lt1>
        <a:srgbClr val="FFFFFF"/>
      </a:lt1>
      <a:dk2>
        <a:srgbClr val="006060"/>
      </a:dk2>
      <a:lt2>
        <a:srgbClr val="666699"/>
      </a:lt2>
      <a:accent1>
        <a:srgbClr val="006060"/>
      </a:accent1>
      <a:accent2>
        <a:srgbClr val="339933"/>
      </a:accent2>
      <a:accent3>
        <a:srgbClr val="FFFFFF"/>
      </a:accent3>
      <a:accent4>
        <a:srgbClr val="009900"/>
      </a:accent4>
      <a:accent5>
        <a:srgbClr val="AACACA"/>
      </a:accent5>
      <a:accent6>
        <a:srgbClr val="009900"/>
      </a:accent6>
      <a:hlink>
        <a:srgbClr val="2B92FF"/>
      </a:hlink>
      <a:folHlink>
        <a:srgbClr val="CC99FF"/>
      </a:folHlink>
    </a:clrScheme>
    <a:fontScheme name="Capsul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s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s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s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s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s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s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
      <a:clrScheme name="Capsules 9">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0">
        <a:dk1>
          <a:srgbClr val="003366"/>
        </a:dk1>
        <a:lt1>
          <a:srgbClr val="FFFFFF"/>
        </a:lt1>
        <a:dk2>
          <a:srgbClr val="006666"/>
        </a:dk2>
        <a:lt2>
          <a:srgbClr val="666699"/>
        </a:lt2>
        <a:accent1>
          <a:srgbClr val="009999"/>
        </a:accent1>
        <a:accent2>
          <a:srgbClr val="99CC99"/>
        </a:accent2>
        <a:accent3>
          <a:srgbClr val="FFFFFF"/>
        </a:accent3>
        <a:accent4>
          <a:srgbClr val="002A56"/>
        </a:accent4>
        <a:accent5>
          <a:srgbClr val="AACACA"/>
        </a:accent5>
        <a:accent6>
          <a:srgbClr val="8AB9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
      <a:clrScheme name="Capsules 11">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s 12">
        <a:dk1>
          <a:srgbClr val="003366"/>
        </a:dk1>
        <a:lt1>
          <a:srgbClr val="FFFFFF"/>
        </a:lt1>
        <a:dk2>
          <a:srgbClr val="006666"/>
        </a:dk2>
        <a:lt2>
          <a:srgbClr val="666699"/>
        </a:lt2>
        <a:accent1>
          <a:srgbClr val="33CCCC"/>
        </a:accent1>
        <a:accent2>
          <a:srgbClr val="009999"/>
        </a:accent2>
        <a:accent3>
          <a:srgbClr val="FFFFFF"/>
        </a:accent3>
        <a:accent4>
          <a:srgbClr val="002A56"/>
        </a:accent4>
        <a:accent5>
          <a:srgbClr val="ADE2E2"/>
        </a:accent5>
        <a:accent6>
          <a:srgbClr val="008A8A"/>
        </a:accent6>
        <a:hlink>
          <a:srgbClr val="00CC66"/>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6916</TotalTime>
  <Words>334</Words>
  <Application>Microsoft Office PowerPoint</Application>
  <PresentationFormat>On-screen Show (4:3)</PresentationFormat>
  <Paragraphs>84</Paragraphs>
  <Slides>11</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Times New Roman</vt:lpstr>
      <vt:lpstr>Wingdings</vt:lpstr>
      <vt:lpstr>Capsules</vt:lpstr>
      <vt:lpstr>Excel Module 1 Formatting Text and Data Simple Calculations</vt:lpstr>
      <vt:lpstr>PowerPoint Presentation</vt:lpstr>
      <vt:lpstr>Function List</vt:lpstr>
      <vt:lpstr>Student Learning Outcomes</vt:lpstr>
      <vt:lpstr>Student Learning Outcomes</vt:lpstr>
      <vt:lpstr>Student Learning Outcomes</vt:lpstr>
      <vt:lpstr>Components of a FORMULA</vt:lpstr>
      <vt:lpstr>ORDER OF OPERATIONS</vt:lpstr>
      <vt:lpstr>Components of a FUNCTION</vt:lpstr>
      <vt:lpstr>Do NOT Combine a Formula &amp; Function</vt:lpstr>
      <vt:lpstr>Function List</vt:lpstr>
    </vt:vector>
  </TitlesOfParts>
  <Company>Course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Excel Lesson 1 Microsoft Excel Basics</dc:title>
  <dc:creator>User</dc:creator>
  <cp:lastModifiedBy>User</cp:lastModifiedBy>
  <cp:revision>297</cp:revision>
  <dcterms:created xsi:type="dcterms:W3CDTF">2001-06-11T01:47:29Z</dcterms:created>
  <dcterms:modified xsi:type="dcterms:W3CDTF">2020-01-12T23:41:41Z</dcterms:modified>
</cp:coreProperties>
</file>