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9" r:id="rId1"/>
  </p:sldMasterIdLst>
  <p:notesMasterIdLst>
    <p:notesMasterId r:id="rId11"/>
  </p:notesMasterIdLst>
  <p:handoutMasterIdLst>
    <p:handoutMasterId r:id="rId12"/>
  </p:handoutMasterIdLst>
  <p:sldIdLst>
    <p:sldId id="299" r:id="rId2"/>
    <p:sldId id="343" r:id="rId3"/>
    <p:sldId id="346" r:id="rId4"/>
    <p:sldId id="344" r:id="rId5"/>
    <p:sldId id="337" r:id="rId6"/>
    <p:sldId id="340" r:id="rId7"/>
    <p:sldId id="342" r:id="rId8"/>
    <p:sldId id="345" r:id="rId9"/>
    <p:sldId id="347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homson" initials="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FF9933"/>
    <a:srgbClr val="FFCC00"/>
    <a:srgbClr val="FFCC66"/>
    <a:srgbClr val="FFFF99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65" autoAdjust="0"/>
    <p:restoredTop sz="95429" autoAdjust="0"/>
  </p:normalViewPr>
  <p:slideViewPr>
    <p:cSldViewPr>
      <p:cViewPr varScale="1">
        <p:scale>
          <a:sx n="106" d="100"/>
          <a:sy n="106" d="100"/>
        </p:scale>
        <p:origin x="142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78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2D429BD-1133-42FE-93F1-23729BF5E9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2613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3CD0AB61-4F84-4EF4-A06E-CB18CE7E7D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2249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BFB547-E703-4BEB-9744-C3B15C6538EE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2F699D-837F-4A61-B534-54F56031EB4C}" type="slidenum">
              <a:rPr lang="en-US" smtClean="0"/>
              <a:pPr/>
              <a:t>6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2F699D-837F-4A61-B534-54F56031EB4C}" type="slidenum">
              <a:rPr lang="en-US" smtClean="0"/>
              <a:pPr/>
              <a:t>7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2F699D-837F-4A61-B534-54F56031EB4C}" type="slidenum">
              <a:rPr lang="en-US" smtClean="0"/>
              <a:pPr/>
              <a:t>8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rgbClr val="33993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 dirty="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 dirty="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dirty="0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dirty="0"/>
            </a:p>
          </p:txBody>
        </p:sp>
      </p:grpSp>
      <p:sp>
        <p:nvSpPr>
          <p:cNvPr id="7066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066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33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1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4B6C512A-4FF9-4409-89D4-BD2BA896FF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8292F-5660-4066-94DC-8461C13AFF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409E9-5D2F-4E81-8081-C3E40BA0D2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8BF58-7975-44C6-A4CC-482CE335F7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357B5-0756-4F1C-8CE0-A38FD7FF26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2D2E8-7562-41BB-8E9A-3C48F42FD3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EBBC7-2F9B-4A77-B360-D7E7E2C5C2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5B63C-D157-4F5A-858D-9224C3AEDD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523DE-DCFD-4422-A8A5-8EBB08FF8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 userDrawn="1"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7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8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6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</p:grpSp>
      </p:grpSp>
      <p:sp>
        <p:nvSpPr>
          <p:cNvPr id="9" name="Text Box 21"/>
          <p:cNvSpPr txBox="1">
            <a:spLocks noChangeArrowheads="1"/>
          </p:cNvSpPr>
          <p:nvPr userDrawn="1"/>
        </p:nvSpPr>
        <p:spPr bwMode="auto">
          <a:xfrm>
            <a:off x="-3175" y="3276600"/>
            <a:ext cx="49212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rot="10800000" vert="eaVert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000" b="1" dirty="0"/>
              <a:t>Lesson 1</a:t>
            </a:r>
          </a:p>
        </p:txBody>
      </p:sp>
      <p:sp>
        <p:nvSpPr>
          <p:cNvPr id="10" name="Footer Placeholder 3"/>
          <p:cNvSpPr txBox="1">
            <a:spLocks/>
          </p:cNvSpPr>
          <p:nvPr userDrawn="1"/>
        </p:nvSpPr>
        <p:spPr bwMode="auto">
          <a:xfrm>
            <a:off x="1676400" y="6230938"/>
            <a:ext cx="7164388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>
              <a:defRPr/>
            </a:pPr>
            <a:r>
              <a:rPr lang="en-US" b="1" dirty="0">
                <a:latin typeface="Arial" pitchFamily="34" charset="0"/>
              </a:rPr>
              <a:t>CLB: MS Office 2007 Companion</a:t>
            </a:r>
          </a:p>
        </p:txBody>
      </p:sp>
      <p:sp>
        <p:nvSpPr>
          <p:cNvPr id="11" name="Text Box 14"/>
          <p:cNvSpPr txBox="1">
            <a:spLocks noChangeArrowheads="1"/>
          </p:cNvSpPr>
          <p:nvPr userDrawn="1"/>
        </p:nvSpPr>
        <p:spPr bwMode="auto">
          <a:xfrm>
            <a:off x="914400" y="6400800"/>
            <a:ext cx="3886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b="1" dirty="0">
                <a:latin typeface="Arial" pitchFamily="34" charset="0"/>
              </a:rPr>
              <a:t>Campbell</a:t>
            </a:r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DA629-524D-4295-9D5C-D74AF03A12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F5104-BB51-498E-AC05-D5305DC00A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9D123-D2E2-440F-A703-111A7DAB71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 userDrawn="1"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6963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6963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</p:grpSp>
        <p:grpSp>
          <p:nvGrpSpPr>
            <p:cNvPr id="1034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6963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6964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52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96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887C4785-737E-47A6-A3E0-BD606DACAF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0" r:id="rId3"/>
    <p:sldLayoutId id="2147483679" r:id="rId4"/>
    <p:sldLayoutId id="2147483678" r:id="rId5"/>
    <p:sldLayoutId id="2147483677" r:id="rId6"/>
    <p:sldLayoutId id="2147483683" r:id="rId7"/>
    <p:sldLayoutId id="2147483676" r:id="rId8"/>
    <p:sldLayoutId id="2147483675" r:id="rId9"/>
    <p:sldLayoutId id="2147483674" r:id="rId10"/>
    <p:sldLayoutId id="2147483673" r:id="rId11"/>
    <p:sldLayoutId id="2147483672" r:id="rId12"/>
  </p:sldLayoutIdLst>
  <p:transition/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1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A4F936E-69BF-43F9-9510-9E079A8CE8F4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6386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400" dirty="0" smtClean="0"/>
              <a:t>Excel Module 2</a:t>
            </a:r>
            <a:br>
              <a:rPr lang="en-US" sz="3400" dirty="0" smtClean="0"/>
            </a:br>
            <a:r>
              <a:rPr lang="en-US" sz="3200" dirty="0" smtClean="0"/>
              <a:t>Simple Calculations</a:t>
            </a:r>
            <a:endParaRPr lang="en-US" sz="3400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241800" cy="1822450"/>
          </a:xfrm>
        </p:spPr>
        <p:txBody>
          <a:bodyPr/>
          <a:lstStyle/>
          <a:p>
            <a:pPr eaLnBrk="1" hangingPunct="1"/>
            <a:r>
              <a:rPr lang="en-US" b="1" dirty="0" smtClean="0"/>
              <a:t>Microsoft Office 2016 Introductory</a:t>
            </a:r>
            <a:endParaRPr lang="en-US" dirty="0" smtClean="0"/>
          </a:p>
        </p:txBody>
      </p:sp>
      <p:sp>
        <p:nvSpPr>
          <p:cNvPr id="16388" name="Text Box 6"/>
          <p:cNvSpPr txBox="1">
            <a:spLocks noChangeArrowheads="1"/>
          </p:cNvSpPr>
          <p:nvPr/>
        </p:nvSpPr>
        <p:spPr bwMode="auto">
          <a:xfrm>
            <a:off x="609600" y="6248400"/>
            <a:ext cx="2667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REVIEW:</a:t>
            </a:r>
            <a:r>
              <a:rPr lang="en-US" dirty="0" smtClean="0"/>
              <a:t> Student </a:t>
            </a:r>
            <a:r>
              <a:rPr lang="en-US" dirty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38400"/>
            <a:ext cx="7693025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Using FORMULAS and FUNCTIONS to </a:t>
            </a:r>
            <a:r>
              <a:rPr lang="en-US" dirty="0"/>
              <a:t>Calculate Sales </a:t>
            </a:r>
            <a:r>
              <a:rPr lang="en-US" dirty="0" smtClean="0"/>
              <a:t>Data</a:t>
            </a:r>
          </a:p>
          <a:p>
            <a:r>
              <a:rPr lang="en-US" dirty="0" smtClean="0"/>
              <a:t>Components </a:t>
            </a:r>
            <a:r>
              <a:rPr lang="en-US" dirty="0"/>
              <a:t>of a </a:t>
            </a:r>
            <a:r>
              <a:rPr lang="en-US" dirty="0" smtClean="0"/>
              <a:t>FORMULA</a:t>
            </a:r>
            <a:endParaRPr lang="en-US" sz="2000" dirty="0"/>
          </a:p>
          <a:p>
            <a:r>
              <a:rPr lang="en-US" dirty="0" smtClean="0"/>
              <a:t>ORDER OF OPERATIONS</a:t>
            </a:r>
          </a:p>
          <a:p>
            <a:r>
              <a:rPr lang="en-US" dirty="0" smtClean="0"/>
              <a:t>Components of a FUNCTION</a:t>
            </a:r>
          </a:p>
          <a:p>
            <a:r>
              <a:rPr lang="en-US" dirty="0" smtClean="0"/>
              <a:t>Viewing Formulas and Functions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9357B5-0756-4F1C-8CE0-A38FD7FF269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22264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REVIEW:</a:t>
            </a:r>
            <a:r>
              <a:rPr lang="en-US" dirty="0" smtClean="0"/>
              <a:t> Function List =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=SUM</a:t>
            </a:r>
          </a:p>
          <a:p>
            <a:r>
              <a:rPr lang="en-US" dirty="0" smtClean="0"/>
              <a:t>=COUNT (counts cells that have numbers)</a:t>
            </a:r>
          </a:p>
          <a:p>
            <a:r>
              <a:rPr lang="en-US" dirty="0" smtClean="0"/>
              <a:t>=COUNTA (counts cells that are not empty)</a:t>
            </a:r>
          </a:p>
          <a:p>
            <a:r>
              <a:rPr lang="en-US" dirty="0" smtClean="0"/>
              <a:t>=AVERAGE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9357B5-0756-4F1C-8CE0-A38FD7FF269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32624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</a:t>
            </a:r>
            <a:r>
              <a:rPr lang="en-US" dirty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86000"/>
            <a:ext cx="7693025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Create Formulas and Functions</a:t>
            </a:r>
            <a:endParaRPr lang="en-US" dirty="0" smtClean="0"/>
          </a:p>
          <a:p>
            <a:r>
              <a:rPr lang="en-US" dirty="0" smtClean="0"/>
              <a:t>Moving and Copying </a:t>
            </a:r>
            <a:r>
              <a:rPr lang="en-US" dirty="0" smtClean="0"/>
              <a:t>Cells</a:t>
            </a:r>
          </a:p>
          <a:p>
            <a:r>
              <a:rPr lang="en-US" dirty="0" smtClean="0"/>
              <a:t>Use a Theme</a:t>
            </a:r>
            <a:endParaRPr lang="en-US" dirty="0" smtClean="0"/>
          </a:p>
          <a:p>
            <a:r>
              <a:rPr lang="en-US" dirty="0" smtClean="0"/>
              <a:t>Conditional Formatting (Page EX107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Printing Options (Page EX113 – 121)</a:t>
            </a:r>
          </a:p>
          <a:p>
            <a:pPr lvl="1"/>
            <a:r>
              <a:rPr lang="en-US" dirty="0" smtClean="0"/>
              <a:t>Print Area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age Break</a:t>
            </a:r>
          </a:p>
          <a:p>
            <a:pPr lvl="1"/>
            <a:r>
              <a:rPr lang="en-US" dirty="0" smtClean="0"/>
              <a:t>Margins</a:t>
            </a:r>
          </a:p>
          <a:p>
            <a:pPr lvl="1"/>
            <a:r>
              <a:rPr lang="en-US" dirty="0" smtClean="0"/>
              <a:t>Center on a Page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9357B5-0756-4F1C-8CE0-A38FD7FF269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75131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191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EXAMPLE: EXCEL2 folder &gt; </a:t>
            </a:r>
            <a:r>
              <a:rPr lang="en-US" sz="2400" dirty="0" smtClean="0">
                <a:solidFill>
                  <a:srgbClr val="FF0000"/>
                </a:solidFill>
              </a:rPr>
              <a:t>Module </a:t>
            </a:r>
            <a:r>
              <a:rPr lang="en-US" sz="2400" dirty="0">
                <a:solidFill>
                  <a:srgbClr val="FF0000"/>
                </a:solidFill>
              </a:rPr>
              <a:t>&gt; </a:t>
            </a:r>
            <a:r>
              <a:rPr lang="en-US" sz="2400" dirty="0" smtClean="0">
                <a:solidFill>
                  <a:srgbClr val="FF0000"/>
                </a:solidFill>
              </a:rPr>
              <a:t>Morning.xlsx</a:t>
            </a:r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 smtClean="0"/>
          </a:p>
          <a:p>
            <a:r>
              <a:rPr lang="en-US" sz="2400" dirty="0" smtClean="0"/>
              <a:t>Enter </a:t>
            </a:r>
            <a:r>
              <a:rPr lang="en-US" sz="2400" dirty="0"/>
              <a:t>Simple </a:t>
            </a:r>
            <a:r>
              <a:rPr lang="en-US" sz="2400" dirty="0" smtClean="0"/>
              <a:t>FORMULAS</a:t>
            </a:r>
            <a:endParaRPr lang="en-US" sz="2400" dirty="0"/>
          </a:p>
          <a:p>
            <a:r>
              <a:rPr lang="en-US" sz="2400" dirty="0"/>
              <a:t>Enter </a:t>
            </a:r>
            <a:r>
              <a:rPr lang="en-US" sz="2400" dirty="0" smtClean="0"/>
              <a:t>FUNCTIONS using </a:t>
            </a:r>
            <a:r>
              <a:rPr lang="en-US" sz="2400" b="1" dirty="0" smtClean="0">
                <a:solidFill>
                  <a:srgbClr val="FF0000"/>
                </a:solidFill>
              </a:rPr>
              <a:t>=SUM</a:t>
            </a:r>
            <a:r>
              <a:rPr lang="en-US" sz="2400" dirty="0" smtClean="0"/>
              <a:t> function</a:t>
            </a:r>
          </a:p>
          <a:p>
            <a:r>
              <a:rPr lang="en-US" sz="2400" dirty="0" smtClean="0"/>
              <a:t>Enter </a:t>
            </a:r>
            <a:r>
              <a:rPr lang="en-US" sz="2400" dirty="0"/>
              <a:t>FUNCTIONS using </a:t>
            </a:r>
            <a:r>
              <a:rPr lang="en-US" sz="2400" b="1" dirty="0">
                <a:solidFill>
                  <a:srgbClr val="FF0000"/>
                </a:solidFill>
              </a:rPr>
              <a:t>=AVERAGE </a:t>
            </a:r>
            <a:r>
              <a:rPr lang="en-US" sz="2400" dirty="0" smtClean="0"/>
              <a:t>function</a:t>
            </a:r>
            <a:endParaRPr lang="en-US" sz="2400" dirty="0"/>
          </a:p>
          <a:p>
            <a:r>
              <a:rPr lang="en-US" sz="2400" dirty="0"/>
              <a:t>Enter FUNCTIONS using </a:t>
            </a:r>
            <a:r>
              <a:rPr lang="en-US" sz="2400" b="1" dirty="0">
                <a:solidFill>
                  <a:srgbClr val="FF0000"/>
                </a:solidFill>
              </a:rPr>
              <a:t>=MAX </a:t>
            </a:r>
            <a:r>
              <a:rPr lang="en-US" sz="2400" dirty="0" smtClean="0"/>
              <a:t>function</a:t>
            </a:r>
            <a:endParaRPr lang="en-US" sz="2400" dirty="0"/>
          </a:p>
          <a:p>
            <a:r>
              <a:rPr lang="en-US" sz="2400" dirty="0"/>
              <a:t>Enter FUNCTIONS using </a:t>
            </a:r>
            <a:r>
              <a:rPr lang="en-US" sz="2400" b="1" dirty="0">
                <a:solidFill>
                  <a:srgbClr val="FF0000"/>
                </a:solidFill>
              </a:rPr>
              <a:t>=MIN </a:t>
            </a:r>
            <a:r>
              <a:rPr lang="en-US" sz="2400" dirty="0" smtClean="0"/>
              <a:t>function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9357B5-0756-4F1C-8CE0-A38FD7FF269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66650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Components of a FORMULA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Always starts with a =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OPERANDS (Cells, Numbers, “Text”)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OPERATORS ( ^  *  /  +  - 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774684"/>
              </p:ext>
            </p:extLst>
          </p:nvPr>
        </p:nvGraphicFramePr>
        <p:xfrm>
          <a:off x="1371600" y="4114800"/>
          <a:ext cx="6096000" cy="2743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5281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EXAMPLES: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449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=C6 / C23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=B12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5505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= C6 – (C7 + C8)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= C9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 + C12 + C17 + C20 + C22</a:t>
                      </a:r>
                      <a:endParaRPr lang="en-US" sz="24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3839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= G9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 + G13+ G18</a:t>
                      </a:r>
                      <a:endParaRPr lang="en-US" b="1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63896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Components of a FUNCTION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14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Always starts with a =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Function Name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Arguments (Cell, Range, Number, “Text”)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088273"/>
              </p:ext>
            </p:extLst>
          </p:nvPr>
        </p:nvGraphicFramePr>
        <p:xfrm>
          <a:off x="914400" y="3962399"/>
          <a:ext cx="8077200" cy="288331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03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67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EXAMPLE: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2784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= SUM(C27:N46)</a:t>
                      </a:r>
                      <a:endParaRPr lang="en-US" b="1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*If cells are adjacent, write the argument</a:t>
                      </a:r>
                      <a:r>
                        <a:rPr lang="en-US" baseline="0" dirty="0" smtClean="0"/>
                        <a:t> as a range.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3480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= SUM(G9,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 G13, G18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*If cells are not adjacent, separate</a:t>
                      </a:r>
                      <a:r>
                        <a:rPr lang="en-US" baseline="0" dirty="0" smtClean="0"/>
                        <a:t> them by commas.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0197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= SUM(A9,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 B13:B18, G10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*Arguments can contain cells, ranges, or</a:t>
                      </a:r>
                      <a:r>
                        <a:rPr lang="en-US" baseline="0" dirty="0" smtClean="0"/>
                        <a:t> numbers, separated by commas.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53395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Do </a:t>
            </a:r>
            <a:r>
              <a:rPr lang="en-US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 Combine a Formula &amp; Function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750151"/>
              </p:ext>
            </p:extLst>
          </p:nvPr>
        </p:nvGraphicFramePr>
        <p:xfrm>
          <a:off x="762000" y="1828801"/>
          <a:ext cx="8382000" cy="422159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81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03739">
                <a:tc gridSpan="3"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WRONG:           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  = SUM(G9 + G13 + G18)</a:t>
                      </a:r>
                      <a:endParaRPr lang="en-US" sz="24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0757"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FORMULA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FUNCTION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7098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= G9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 + G13 + G18</a:t>
                      </a:r>
                      <a:endParaRPr lang="en-US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*OR*</a:t>
                      </a:r>
                      <a:endParaRPr lang="en-US" sz="2400" b="1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= SUM(G9,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 G13, G18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en-US" b="1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*If cells are not adjacent, separate</a:t>
                      </a:r>
                      <a:r>
                        <a:rPr lang="en-US" baseline="0" dirty="0" smtClean="0"/>
                        <a:t> them by commas.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4" name="Straight Connector 3"/>
          <p:cNvCxnSpPr/>
          <p:nvPr/>
        </p:nvCxnSpPr>
        <p:spPr bwMode="auto">
          <a:xfrm>
            <a:off x="817685" y="1869831"/>
            <a:ext cx="8229600" cy="9906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flipV="1">
            <a:off x="817685" y="1981200"/>
            <a:ext cx="8229600" cy="9906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1266930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</a:t>
            </a:r>
            <a:r>
              <a:rPr lang="en-US" dirty="0" smtClean="0"/>
              <a:t>List =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=SUM</a:t>
            </a:r>
          </a:p>
          <a:p>
            <a:r>
              <a:rPr lang="en-US" dirty="0" smtClean="0"/>
              <a:t>=COUNT</a:t>
            </a:r>
          </a:p>
          <a:p>
            <a:r>
              <a:rPr lang="en-US" dirty="0" smtClean="0"/>
              <a:t>=COUNTA</a:t>
            </a:r>
          </a:p>
          <a:p>
            <a:r>
              <a:rPr lang="en-US" dirty="0" smtClean="0"/>
              <a:t>=AVERAGE</a:t>
            </a:r>
          </a:p>
          <a:p>
            <a:r>
              <a:rPr lang="en-US" dirty="0" smtClean="0"/>
              <a:t>=MAX</a:t>
            </a:r>
          </a:p>
          <a:p>
            <a:r>
              <a:rPr lang="en-US" dirty="0" smtClean="0"/>
              <a:t>=MIN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9357B5-0756-4F1C-8CE0-A38FD7FF269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4588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Capsules">
  <a:themeElements>
    <a:clrScheme name="Pasewark Office 2010 Intro">
      <a:dk1>
        <a:srgbClr val="003366"/>
      </a:dk1>
      <a:lt1>
        <a:srgbClr val="FFFFFF"/>
      </a:lt1>
      <a:dk2>
        <a:srgbClr val="006060"/>
      </a:dk2>
      <a:lt2>
        <a:srgbClr val="666699"/>
      </a:lt2>
      <a:accent1>
        <a:srgbClr val="006060"/>
      </a:accent1>
      <a:accent2>
        <a:srgbClr val="339933"/>
      </a:accent2>
      <a:accent3>
        <a:srgbClr val="FFFFFF"/>
      </a:accent3>
      <a:accent4>
        <a:srgbClr val="009900"/>
      </a:accent4>
      <a:accent5>
        <a:srgbClr val="AACACA"/>
      </a:accent5>
      <a:accent6>
        <a:srgbClr val="009900"/>
      </a:accent6>
      <a:hlink>
        <a:srgbClr val="2B92FF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9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009999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ACACA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0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009999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ACACA"/>
        </a:accent5>
        <a:accent6>
          <a:srgbClr val="8AB98A"/>
        </a:accent6>
        <a:hlink>
          <a:srgbClr val="00CC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0099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008A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2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0099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008A8A"/>
        </a:accent6>
        <a:hlink>
          <a:srgbClr val="00CC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7039</TotalTime>
  <Words>350</Words>
  <Application>Microsoft Office PowerPoint</Application>
  <PresentationFormat>On-screen Show (4:3)</PresentationFormat>
  <Paragraphs>85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Wingdings</vt:lpstr>
      <vt:lpstr>Capsules</vt:lpstr>
      <vt:lpstr>Excel Module 2 Simple Calculations</vt:lpstr>
      <vt:lpstr>REVIEW: Student Learning Outcomes</vt:lpstr>
      <vt:lpstr>REVIEW: Function List = 4</vt:lpstr>
      <vt:lpstr>Student Learning Outcomes</vt:lpstr>
      <vt:lpstr>Student Learning Outcomes</vt:lpstr>
      <vt:lpstr>Components of a FORMULA</vt:lpstr>
      <vt:lpstr>Components of a FUNCTION</vt:lpstr>
      <vt:lpstr>Do NOT Combine a Formula &amp; Function</vt:lpstr>
      <vt:lpstr>Function List = 6</vt:lpstr>
    </vt:vector>
  </TitlesOfParts>
  <Company>Course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Excel Lesson 1 Microsoft Excel Basics</dc:title>
  <dc:creator>User</dc:creator>
  <cp:lastModifiedBy>User</cp:lastModifiedBy>
  <cp:revision>285</cp:revision>
  <dcterms:created xsi:type="dcterms:W3CDTF">2001-06-11T01:47:29Z</dcterms:created>
  <dcterms:modified xsi:type="dcterms:W3CDTF">2018-08-26T23:50:46Z</dcterms:modified>
</cp:coreProperties>
</file>