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66" r:id="rId5"/>
    <p:sldId id="257" r:id="rId6"/>
    <p:sldId id="270" r:id="rId7"/>
    <p:sldId id="271" r:id="rId8"/>
    <p:sldId id="272" r:id="rId9"/>
    <p:sldId id="273" r:id="rId10"/>
    <p:sldId id="267" r:id="rId11"/>
    <p:sldId id="275" r:id="rId12"/>
    <p:sldId id="277" r:id="rId13"/>
    <p:sldId id="276" r:id="rId14"/>
    <p:sldId id="261" r:id="rId15"/>
    <p:sldId id="274" r:id="rId16"/>
    <p:sldId id="278" r:id="rId17"/>
    <p:sldId id="26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5" y="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udacity.com/2014/12/front-end-vs-back-end-vs-full-stack-web-developer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CS211 JavaScript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08BF9C-C7E5-4F3B-8BD4-6FBB367256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Fall 2018</a:t>
            </a:r>
          </a:p>
          <a:p>
            <a:r>
              <a:rPr lang="en-US" dirty="0"/>
              <a:t>Instructor: Yvonne Flores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2018 Top 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/>
          <a:lstStyle/>
          <a:p>
            <a:r>
              <a:rPr lang="en-US" dirty="0"/>
              <a:t>See the List from Stack Overflow Developers Survey Results(2018)</a:t>
            </a:r>
          </a:p>
          <a:p>
            <a:r>
              <a:rPr lang="en-US" dirty="0"/>
              <a:t>See the List from IEEE Spectrum (July 2018)</a:t>
            </a:r>
          </a:p>
          <a:p>
            <a:r>
              <a:rPr lang="en-US" dirty="0"/>
              <a:t>See the List from Business Insider (April 2018)</a:t>
            </a:r>
          </a:p>
        </p:txBody>
      </p:sp>
    </p:spTree>
    <p:extLst>
      <p:ext uri="{BB962C8B-B14F-4D97-AF65-F5344CB8AC3E}">
        <p14:creationId xmlns:p14="http://schemas.microsoft.com/office/powerpoint/2010/main" val="870752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08"/>
            <a:ext cx="10515600" cy="1664898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2018 Top Programming Languages (List from IEEE Spectrum (July 2018))</a:t>
            </a:r>
            <a:br>
              <a:rPr lang="en-US" sz="3100" dirty="0"/>
            </a:br>
            <a:r>
              <a:rPr lang="en-US" sz="2200" b="1" i="1" dirty="0"/>
              <a:t>Source: https://spectrum.ieee.org/at-work/innovation/the-2018-top-programming-languages</a:t>
            </a:r>
            <a:br>
              <a:rPr lang="en-US" sz="3600" dirty="0"/>
            </a:br>
            <a:endParaRPr lang="en-US" dirty="0"/>
          </a:p>
        </p:txBody>
      </p:sp>
      <p:pic>
        <p:nvPicPr>
          <p:cNvPr id="1026" name="Picture 2" descr="screenshot of the top ten programming languages ap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2131219"/>
            <a:ext cx="6143625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365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15 Most Popular Language on GitHub (July 2018)</a:t>
            </a:r>
            <a:br>
              <a:rPr lang="en-US" dirty="0"/>
            </a:br>
            <a:r>
              <a:rPr lang="en-US" sz="3100" i="1" dirty="0"/>
              <a:t>Source: (https://octoverse.github.com/)</a:t>
            </a:r>
          </a:p>
        </p:txBody>
      </p:sp>
      <p:pic>
        <p:nvPicPr>
          <p:cNvPr id="3074" name="Picture 2" descr="For bonus points, here's the chart showing these languages' relative popularity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320" y="2021655"/>
            <a:ext cx="5392619" cy="420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993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Job Postings for Top Programming Languages (List from  (Nov 2017))</a:t>
            </a:r>
            <a:br>
              <a:rPr lang="en-US" sz="3600" dirty="0"/>
            </a:br>
            <a:r>
              <a:rPr lang="en-US" sz="2700" dirty="0"/>
              <a:t>Source: (www.indeed.com)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2018-developer-job-listings-for-most-popular-programming-langu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587" y="1825625"/>
            <a:ext cx="475482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44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Examples of what JavaScript can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JavaScript can change HTML Content.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JavaScript can change HTML Attribute Values.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JavaScript can change HTML Styles (CSS).</a:t>
            </a:r>
          </a:p>
        </p:txBody>
      </p:sp>
    </p:spTree>
    <p:extLst>
      <p:ext uri="{BB962C8B-B14F-4D97-AF65-F5344CB8AC3E}">
        <p14:creationId xmlns:p14="http://schemas.microsoft.com/office/powerpoint/2010/main" val="79628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GCC Web Page Source (www.guamcc.edu)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View HTML Code</a:t>
            </a:r>
          </a:p>
          <a:p>
            <a:pPr lvl="1"/>
            <a:r>
              <a:rPr lang="en-US" dirty="0"/>
              <a:t>&lt;html&gt;, &lt;/html&gt;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View CSS Code</a:t>
            </a:r>
          </a:p>
          <a:p>
            <a:pPr lvl="1"/>
            <a:r>
              <a:rPr lang="en-US" dirty="0"/>
              <a:t>&lt;style&gt;, &lt;/style&gt;, style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View JavaScript</a:t>
            </a:r>
          </a:p>
          <a:p>
            <a:pPr lvl="1"/>
            <a:r>
              <a:rPr lang="en-US" dirty="0"/>
              <a:t>&lt;script&gt;, 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1519140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 Interactive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</a:t>
            </a:r>
            <a:r>
              <a:rPr lang="en-US" dirty="0" err="1"/>
              <a:t>Javascript</a:t>
            </a:r>
            <a:r>
              <a:rPr lang="en-US" dirty="0"/>
              <a:t> Websites</a:t>
            </a:r>
          </a:p>
          <a:p>
            <a:r>
              <a:rPr lang="en-US" sz="2400" i="1" dirty="0"/>
              <a:t>Source: http://webdesignerwall.com/trends/30-truly-interactive-websites-built-css-javascript</a:t>
            </a:r>
          </a:p>
        </p:txBody>
      </p:sp>
    </p:spTree>
    <p:extLst>
      <p:ext uri="{BB962C8B-B14F-4D97-AF65-F5344CB8AC3E}">
        <p14:creationId xmlns:p14="http://schemas.microsoft.com/office/powerpoint/2010/main" val="638418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72CC5-798E-4F62-8D24-28EF25779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/>
              <a:t>BEST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083D2-1757-4D59-A630-E070E957F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Use the many Internet resources to view examples of how to write code in JavaScript.</a:t>
            </a:r>
          </a:p>
        </p:txBody>
      </p:sp>
    </p:spTree>
    <p:extLst>
      <p:ext uri="{BB962C8B-B14F-4D97-AF65-F5344CB8AC3E}">
        <p14:creationId xmlns:p14="http://schemas.microsoft.com/office/powerpoint/2010/main" val="342931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New FALL2018 Requirements</a:t>
            </a:r>
          </a:p>
          <a:p>
            <a:r>
              <a:rPr lang="en-US" dirty="0"/>
              <a:t>Why Learn JavaScript?</a:t>
            </a:r>
          </a:p>
          <a:p>
            <a:r>
              <a:rPr lang="en-US" dirty="0"/>
              <a:t>Top Programming Languages 2018</a:t>
            </a:r>
          </a:p>
          <a:p>
            <a:r>
              <a:rPr lang="en-US" dirty="0"/>
              <a:t>Reply to Email that Syllabus received on Day 1.</a:t>
            </a:r>
          </a:p>
          <a:p>
            <a:r>
              <a:rPr lang="en-US" dirty="0"/>
              <a:t>READ the Syllabus.</a:t>
            </a:r>
          </a:p>
          <a:p>
            <a:pPr lvl="1"/>
            <a:r>
              <a:rPr lang="en-US" dirty="0"/>
              <a:t>Course Assessment</a:t>
            </a:r>
          </a:p>
          <a:p>
            <a:pPr lvl="1"/>
            <a:r>
              <a:rPr lang="en-US" dirty="0"/>
              <a:t>Course Outline</a:t>
            </a:r>
          </a:p>
          <a:p>
            <a:r>
              <a:rPr lang="en-US" dirty="0"/>
              <a:t>Notepad++ Installation</a:t>
            </a:r>
          </a:p>
          <a:p>
            <a:r>
              <a:rPr lang="en-US" dirty="0"/>
              <a:t>Online Resource: www.w3schools.com</a:t>
            </a:r>
          </a:p>
          <a:p>
            <a:r>
              <a:rPr lang="en-US" dirty="0"/>
              <a:t>Exercise: HTML Basics</a:t>
            </a:r>
          </a:p>
        </p:txBody>
      </p:sp>
    </p:spTree>
    <p:extLst>
      <p:ext uri="{BB962C8B-B14F-4D97-AF65-F5344CB8AC3E}">
        <p14:creationId xmlns:p14="http://schemas.microsoft.com/office/powerpoint/2010/main" val="1264241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510"/>
            <a:ext cx="10515600" cy="15216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Starting Fall 2018</a:t>
            </a:r>
            <a:br>
              <a:rPr lang="en-US" dirty="0"/>
            </a:br>
            <a:r>
              <a:rPr lang="en-US" dirty="0"/>
              <a:t>Changes to the Associate in Computer Science Program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139296"/>
              </p:ext>
            </p:extLst>
          </p:nvPr>
        </p:nvGraphicFramePr>
        <p:xfrm>
          <a:off x="838200" y="2279477"/>
          <a:ext cx="10515600" cy="34895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5031751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136242740"/>
                    </a:ext>
                  </a:extLst>
                </a:gridCol>
              </a:tblGrid>
              <a:tr h="90338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OLD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NEW Course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949849"/>
                  </a:ext>
                </a:extLst>
              </a:tr>
              <a:tr h="646542">
                <a:tc>
                  <a:txBody>
                    <a:bodyPr/>
                    <a:lstStyle/>
                    <a:p>
                      <a:r>
                        <a:rPr lang="en-US" sz="2400" dirty="0"/>
                        <a:t>CS102</a:t>
                      </a:r>
                      <a:r>
                        <a:rPr lang="en-US" sz="2400" baseline="0" dirty="0"/>
                        <a:t> Computer 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CS212 Python Programming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169369"/>
                  </a:ext>
                </a:extLst>
              </a:tr>
              <a:tr h="646542">
                <a:tc>
                  <a:txBody>
                    <a:bodyPr/>
                    <a:lstStyle/>
                    <a:p>
                      <a:r>
                        <a:rPr lang="en-US" sz="2400" dirty="0"/>
                        <a:t>CS103 RPG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CS213 PHP Programming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940893"/>
                  </a:ext>
                </a:extLst>
              </a:tr>
              <a:tr h="64654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CS110 Introduction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</a:rPr>
                        <a:t> to Internet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CS211 JavaScript Programming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8546"/>
                  </a:ext>
                </a:extLst>
              </a:tr>
              <a:tr h="646542">
                <a:tc>
                  <a:txBody>
                    <a:bodyPr/>
                    <a:lstStyle/>
                    <a:p>
                      <a:r>
                        <a:rPr lang="en-US" sz="2400" dirty="0"/>
                        <a:t>CS252 Advanced RPG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CS299 Computer Science</a:t>
                      </a:r>
                      <a:r>
                        <a:rPr lang="en-US" sz="2400" baseline="0" dirty="0"/>
                        <a:t> Capstone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775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92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Why Learn JavaScript?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/>
          <a:lstStyle/>
          <a:p>
            <a:r>
              <a:rPr lang="en-US" dirty="0"/>
              <a:t>Search the Internet and read any number of web pages that answers the question</a:t>
            </a:r>
          </a:p>
        </p:txBody>
      </p:sp>
    </p:spTree>
    <p:extLst>
      <p:ext uri="{BB962C8B-B14F-4D97-AF65-F5344CB8AC3E}">
        <p14:creationId xmlns:p14="http://schemas.microsoft.com/office/powerpoint/2010/main" val="166155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Why Learn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JavaScript is one of the 3 languages all </a:t>
            </a:r>
            <a:r>
              <a:rPr lang="en-US" b="1" dirty="0">
                <a:solidFill>
                  <a:srgbClr val="FF0000"/>
                </a:solidFill>
              </a:rPr>
              <a:t>WEB DEVELOPERS</a:t>
            </a:r>
            <a:r>
              <a:rPr lang="en-US" dirty="0"/>
              <a:t> must learn: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HTML is to tell the browser what content is being displayed.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HTML – </a:t>
            </a:r>
            <a:r>
              <a:rPr lang="en-US" b="1" dirty="0" err="1">
                <a:solidFill>
                  <a:srgbClr val="FF0000"/>
                </a:solidFill>
              </a:rPr>
              <a:t>HyperText</a:t>
            </a:r>
            <a:r>
              <a:rPr lang="en-US" b="1" dirty="0">
                <a:solidFill>
                  <a:srgbClr val="FF0000"/>
                </a:solidFill>
              </a:rPr>
              <a:t> Markup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CSS is used to add color and style to the web page.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CSS – Cascading Style Sheet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JavaScript to program the behavior of web pages to make it dynamic and interactive.</a:t>
            </a:r>
          </a:p>
        </p:txBody>
      </p:sp>
    </p:spTree>
    <p:extLst>
      <p:ext uri="{BB962C8B-B14F-4D97-AF65-F5344CB8AC3E}">
        <p14:creationId xmlns:p14="http://schemas.microsoft.com/office/powerpoint/2010/main" val="2478203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Why Learn JavaScript?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From (http://www.bestprogramminglanguagefor.me/why-learn-javascript)</a:t>
            </a:r>
          </a:p>
          <a:p>
            <a:r>
              <a:rPr lang="en-US" dirty="0"/>
              <a:t>Not to be confused with Java, JavaScript allows you to build interactive websites. </a:t>
            </a:r>
          </a:p>
          <a:p>
            <a:r>
              <a:rPr lang="en-US" dirty="0"/>
              <a:t>JavaScript has become an essential web technology along with HTML and CSS. </a:t>
            </a:r>
          </a:p>
          <a:p>
            <a:r>
              <a:rPr lang="en-US" dirty="0"/>
              <a:t>You must learn JavaScript if you want to get into: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Web Development,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you're planning on being a Front-End developer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or on using JavaScript for Back-End development.</a:t>
            </a:r>
          </a:p>
        </p:txBody>
      </p:sp>
    </p:spTree>
    <p:extLst>
      <p:ext uri="{BB962C8B-B14F-4D97-AF65-F5344CB8AC3E}">
        <p14:creationId xmlns:p14="http://schemas.microsoft.com/office/powerpoint/2010/main" val="317875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Front-End vs. Back-End vs. Full-Stack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From </a:t>
            </a:r>
            <a:r>
              <a:rPr lang="en-US" sz="2400" b="1" i="1" dirty="0">
                <a:solidFill>
                  <a:srgbClr val="FF0000"/>
                </a:solidFill>
                <a:hlinkClick r:id="rId2"/>
              </a:rPr>
              <a:t>https://blog.udacity.com/2014/12/front-end-vs-back-end-vs-full-stack-web-developers.html</a:t>
            </a:r>
            <a:endParaRPr lang="en-US" sz="2400" b="1" i="1" dirty="0">
              <a:solidFill>
                <a:srgbClr val="FF0000"/>
              </a:solidFill>
            </a:endParaRPr>
          </a:p>
          <a:p>
            <a:endParaRPr lang="en-US" b="1" dirty="0"/>
          </a:p>
          <a:p>
            <a:r>
              <a:rPr lang="en-US" b="1" dirty="0"/>
              <a:t>Front-End Developer</a:t>
            </a:r>
            <a:endParaRPr lang="en-US" dirty="0"/>
          </a:p>
          <a:p>
            <a:pPr lvl="1"/>
            <a:r>
              <a:rPr lang="en-US" dirty="0"/>
              <a:t>The front end of a website is the part that users interact with. </a:t>
            </a:r>
          </a:p>
          <a:p>
            <a:pPr lvl="1"/>
            <a:r>
              <a:rPr lang="en-US" dirty="0"/>
              <a:t>Everything that you see when you’re navigating around the Internet, from fonts and colors to dropdown menus and sliders.</a:t>
            </a:r>
          </a:p>
          <a:p>
            <a:pPr lvl="1"/>
            <a:r>
              <a:rPr lang="en-US" dirty="0"/>
              <a:t>The web site is a combo of HTML, CSS, and JavaScript being controlled by your computer’s browser.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39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Front-End vs. Back-End vs. Full-Stack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Back-End Developer</a:t>
            </a:r>
          </a:p>
          <a:p>
            <a:pPr lvl="1"/>
            <a:r>
              <a:rPr lang="en-US" dirty="0"/>
              <a:t>So what makes the front end of a website possible? </a:t>
            </a:r>
          </a:p>
          <a:p>
            <a:pPr lvl="1"/>
            <a:r>
              <a:rPr lang="en-US" dirty="0"/>
              <a:t>Where is all that data stored? </a:t>
            </a:r>
          </a:p>
          <a:p>
            <a:pPr lvl="1"/>
            <a:r>
              <a:rPr lang="en-US" dirty="0"/>
              <a:t>The back end of a website consists of a server, an application, and a database.</a:t>
            </a:r>
          </a:p>
          <a:p>
            <a:pPr lvl="1"/>
            <a:r>
              <a:rPr lang="en-US" dirty="0"/>
              <a:t>A back-end developer builds and maintains the technology that powers those components which, together, enable the user-facing side of the website to even exist in the first place.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91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Front-End vs. Back-End vs. Full-Stack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Full-Stack Developer</a:t>
            </a:r>
          </a:p>
          <a:p>
            <a:pPr lvl="1"/>
            <a:r>
              <a:rPr lang="en-US" dirty="0"/>
              <a:t>Can work cross-functionally on the full “stack” of technology</a:t>
            </a:r>
          </a:p>
          <a:p>
            <a:pPr lvl="1"/>
            <a:r>
              <a:rPr lang="en-US" dirty="0"/>
              <a:t>Both the Front-End and Back-End.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2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597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CS211 JavaScript Programming</vt:lpstr>
      <vt:lpstr>Lesson Objectives</vt:lpstr>
      <vt:lpstr>Starting Fall 2018 Changes to the Associate in Computer Science Program</vt:lpstr>
      <vt:lpstr>Why Learn JavaScript?</vt:lpstr>
      <vt:lpstr>Why Learn JavaScript</vt:lpstr>
      <vt:lpstr>Why Learn JavaScript?</vt:lpstr>
      <vt:lpstr>Front-End vs. Back-End vs. Full-Stack</vt:lpstr>
      <vt:lpstr>Front-End vs. Back-End vs. Full-Stack</vt:lpstr>
      <vt:lpstr>Front-End vs. Back-End vs. Full-Stack</vt:lpstr>
      <vt:lpstr>2018 Top Programming Languages</vt:lpstr>
      <vt:lpstr>2018 Top Programming Languages (List from IEEE Spectrum (July 2018)) Source: https://spectrum.ieee.org/at-work/innovation/the-2018-top-programming-languages </vt:lpstr>
      <vt:lpstr>15 Most Popular Language on GitHub (July 2018) Source: (https://octoverse.github.com/)</vt:lpstr>
      <vt:lpstr>Job Postings for Top Programming Languages (List from  (Nov 2017)) Source: (www.indeed.com) </vt:lpstr>
      <vt:lpstr>Examples of what JavaScript can do</vt:lpstr>
      <vt:lpstr>GCC Web Page Source (www.guamcc.edu)</vt:lpstr>
      <vt:lpstr>30 Interactive Websites</vt:lpstr>
      <vt:lpstr>BEST ADVICE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Yvonne Flores</cp:lastModifiedBy>
  <cp:revision>90</cp:revision>
  <dcterms:created xsi:type="dcterms:W3CDTF">2018-05-28T00:36:40Z</dcterms:created>
  <dcterms:modified xsi:type="dcterms:W3CDTF">2018-08-19T02:02:02Z</dcterms:modified>
</cp:coreProperties>
</file>