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3" r:id="rId4"/>
    <p:sldId id="306" r:id="rId5"/>
    <p:sldId id="314" r:id="rId6"/>
    <p:sldId id="307" r:id="rId7"/>
    <p:sldId id="324" r:id="rId8"/>
    <p:sldId id="30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External CSS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19" y="1756352"/>
            <a:ext cx="11662913" cy="4885988"/>
          </a:xfrm>
        </p:spPr>
        <p:txBody>
          <a:bodyPr>
            <a:normAutofit/>
          </a:bodyPr>
          <a:lstStyle/>
          <a:p>
            <a:r>
              <a:rPr lang="en-US" dirty="0" smtClean="0"/>
              <a:t>CSS How to (External CSS)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0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W3Schools - Click on CSS How 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REVIEW</a:t>
            </a:r>
            <a:r>
              <a:rPr lang="en-US" sz="3600" dirty="0" smtClean="0"/>
              <a:t>: 3 </a:t>
            </a:r>
            <a:r>
              <a:rPr lang="en-US" sz="3600" dirty="0"/>
              <a:t>Ways to Insert CSS in your HTML </a:t>
            </a:r>
            <a:r>
              <a:rPr lang="en-US" sz="3600" dirty="0" smtClean="0"/>
              <a:t>document</a:t>
            </a:r>
          </a:p>
          <a:p>
            <a:pPr marL="0" indent="0">
              <a:buNone/>
            </a:pP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INLINE</a:t>
            </a:r>
            <a:r>
              <a:rPr lang="en-US" dirty="0" smtClean="0"/>
              <a:t> style – you have already done this in your previous exercises.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INTERNAL</a:t>
            </a:r>
            <a:r>
              <a:rPr lang="en-US" dirty="0" smtClean="0"/>
              <a:t> style sheet – in the &lt;head&gt; section of your HTML document between </a:t>
            </a:r>
            <a:r>
              <a:rPr lang="en-US" b="1" dirty="0" smtClean="0">
                <a:solidFill>
                  <a:srgbClr val="FF0000"/>
                </a:solidFill>
              </a:rPr>
              <a:t>&lt;style&gt;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FF0000"/>
                </a:solidFill>
              </a:rPr>
              <a:t>&lt;/style&gt; </a:t>
            </a:r>
            <a:r>
              <a:rPr lang="en-US" dirty="0" smtClean="0"/>
              <a:t>tags.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EXTERNAL</a:t>
            </a:r>
            <a:r>
              <a:rPr lang="en-US" dirty="0" smtClean="0"/>
              <a:t> style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264" y="362309"/>
            <a:ext cx="10515600" cy="8453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 3: Reference to the </a:t>
            </a:r>
            <a:r>
              <a:rPr lang="en-US" b="1" dirty="0" smtClean="0">
                <a:solidFill>
                  <a:srgbClr val="FF0000"/>
                </a:solidFill>
              </a:rPr>
              <a:t>External</a:t>
            </a:r>
            <a:r>
              <a:rPr lang="en-US" dirty="0" smtClean="0"/>
              <a:t> Style Sheet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87" t="27249" r="52105" b="57905"/>
          <a:stretch/>
        </p:blipFill>
        <p:spPr>
          <a:xfrm>
            <a:off x="691551" y="1854679"/>
            <a:ext cx="9762013" cy="22513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5581" y="4752989"/>
            <a:ext cx="5839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&lt;link&gt;</a:t>
            </a:r>
            <a:r>
              <a:rPr lang="en-US" sz="2800" dirty="0" smtClean="0"/>
              <a:t> tag within </a:t>
            </a:r>
            <a:r>
              <a:rPr lang="en-US" sz="2800" b="1" dirty="0">
                <a:solidFill>
                  <a:srgbClr val="FF0000"/>
                </a:solidFill>
              </a:rPr>
              <a:t>&lt;head&gt; </a:t>
            </a:r>
            <a:r>
              <a:rPr lang="en-US" sz="2800" dirty="0" smtClean="0"/>
              <a:t>and </a:t>
            </a:r>
            <a:r>
              <a:rPr lang="en-US" sz="2800" b="1" dirty="0">
                <a:solidFill>
                  <a:srgbClr val="FF0000"/>
                </a:solidFill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409669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Method 3: </a:t>
            </a:r>
            <a:r>
              <a:rPr lang="en-US" b="1" dirty="0" smtClean="0">
                <a:solidFill>
                  <a:srgbClr val="FF0000"/>
                </a:solidFill>
              </a:rPr>
              <a:t>External</a:t>
            </a:r>
            <a:r>
              <a:rPr lang="en-US" dirty="0" smtClean="0"/>
              <a:t> Style Sheet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28" y="1756352"/>
            <a:ext cx="1192170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Each page must include a reference to the external style sheet file inside the </a:t>
            </a:r>
            <a:r>
              <a:rPr lang="en-US" sz="3200" b="1" dirty="0">
                <a:solidFill>
                  <a:srgbClr val="00B0F0"/>
                </a:solidFill>
              </a:rPr>
              <a:t>&lt;link&gt; </a:t>
            </a:r>
            <a:r>
              <a:rPr lang="en-US" dirty="0"/>
              <a:t>element.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sz="2800" b="1" dirty="0">
                <a:solidFill>
                  <a:srgbClr val="00B0F0"/>
                </a:solidFill>
              </a:rPr>
              <a:t>&lt;link&gt; </a:t>
            </a:r>
            <a:r>
              <a:rPr lang="en-US" dirty="0"/>
              <a:t>element goes inside the </a:t>
            </a:r>
            <a:r>
              <a:rPr lang="en-US" sz="2800" b="1" dirty="0">
                <a:solidFill>
                  <a:srgbClr val="FF0000"/>
                </a:solidFill>
              </a:rPr>
              <a:t>&lt;head&gt; </a:t>
            </a:r>
            <a:r>
              <a:rPr lang="en-US" dirty="0"/>
              <a:t>section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rel</a:t>
            </a:r>
            <a:r>
              <a:rPr lang="en-US" dirty="0" smtClean="0"/>
              <a:t> – used to define the relationship.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text/</a:t>
            </a:r>
            <a:r>
              <a:rPr lang="en-US" b="1" dirty="0" err="1" smtClean="0">
                <a:solidFill>
                  <a:srgbClr val="FF0000"/>
                </a:solidFill>
              </a:rPr>
              <a:t>css</a:t>
            </a:r>
            <a:r>
              <a:rPr lang="en-US" dirty="0" smtClean="0"/>
              <a:t> – indicates that the style sheet is written in CSS.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href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“mystyle.css</a:t>
            </a:r>
            <a:r>
              <a:rPr lang="en-US" b="1" dirty="0" smtClean="0">
                <a:solidFill>
                  <a:srgbClr val="FF0000"/>
                </a:solidFill>
              </a:rPr>
              <a:t>”</a:t>
            </a:r>
            <a:r>
              <a:rPr lang="en-US" dirty="0" smtClean="0"/>
              <a:t> – </a:t>
            </a:r>
            <a:r>
              <a:rPr lang="en-US" dirty="0" smtClean="0"/>
              <a:t>filename </a:t>
            </a:r>
            <a:r>
              <a:rPr lang="en-US" dirty="0" smtClean="0"/>
              <a:t>of the style sheet.</a:t>
            </a:r>
            <a:endParaRPr lang="en-US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85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1" y="24261"/>
            <a:ext cx="10515600" cy="845389"/>
          </a:xfrm>
        </p:spPr>
        <p:txBody>
          <a:bodyPr>
            <a:noAutofit/>
          </a:bodyPr>
          <a:lstStyle/>
          <a:p>
            <a:r>
              <a:rPr lang="en-US" sz="3600" dirty="0"/>
              <a:t>Here is how the </a:t>
            </a:r>
            <a:r>
              <a:rPr lang="en-US" sz="3600" dirty="0" smtClean="0"/>
              <a:t>“</a:t>
            </a:r>
            <a:r>
              <a:rPr lang="en-US" sz="3600" b="1" dirty="0" smtClean="0">
                <a:solidFill>
                  <a:srgbClr val="FF0000"/>
                </a:solidFill>
              </a:rPr>
              <a:t>file</a:t>
            </a:r>
            <a:r>
              <a:rPr lang="en-US" sz="3600" b="1" dirty="0" smtClean="0">
                <a:solidFill>
                  <a:srgbClr val="FF0000"/>
                </a:solidFill>
              </a:rPr>
              <a:t>.html</a:t>
            </a:r>
            <a:r>
              <a:rPr lang="en-US" sz="3600" dirty="0" smtClean="0"/>
              <a:t>" references the external .</a:t>
            </a:r>
            <a:r>
              <a:rPr lang="en-US" sz="3600" dirty="0" err="1" smtClean="0"/>
              <a:t>css</a:t>
            </a:r>
            <a:r>
              <a:rPr lang="en-US" sz="3600" dirty="0" smtClean="0"/>
              <a:t> file: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1986"/>
            <a:ext cx="9601200" cy="551227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&lt;!DOCTYPE html&gt;</a:t>
            </a:r>
          </a:p>
          <a:p>
            <a:pPr marL="0" indent="0">
              <a:buNone/>
            </a:pPr>
            <a:r>
              <a:rPr lang="en-US" b="1" dirty="0" smtClean="0"/>
              <a:t>&lt;html&gt;</a:t>
            </a:r>
          </a:p>
          <a:p>
            <a:pPr marL="0" indent="0">
              <a:buNone/>
            </a:pPr>
            <a:r>
              <a:rPr lang="en-US" b="1" dirty="0" smtClean="0"/>
              <a:t>&lt;head&gt;</a:t>
            </a:r>
          </a:p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</a:rPr>
              <a:t>      &lt;</a:t>
            </a:r>
            <a:r>
              <a:rPr lang="en-US" b="1" dirty="0" smtClean="0">
                <a:solidFill>
                  <a:srgbClr val="FF0000"/>
                </a:solidFill>
              </a:rPr>
              <a:t>link </a:t>
            </a:r>
            <a:r>
              <a:rPr lang="en-US" b="1" dirty="0" err="1" smtClean="0">
                <a:solidFill>
                  <a:srgbClr val="FF0000"/>
                </a:solidFill>
              </a:rPr>
              <a:t>rel</a:t>
            </a:r>
            <a:r>
              <a:rPr lang="en-US" b="1" dirty="0" smtClean="0">
                <a:solidFill>
                  <a:srgbClr val="FF0000"/>
                </a:solidFill>
              </a:rPr>
              <a:t> =“stylesheet” type=“text/</a:t>
            </a:r>
            <a:r>
              <a:rPr lang="en-US" b="1" dirty="0" err="1" smtClean="0">
                <a:solidFill>
                  <a:srgbClr val="FF0000"/>
                </a:solidFill>
              </a:rPr>
              <a:t>css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en-US" b="1" dirty="0" err="1" smtClean="0">
                <a:solidFill>
                  <a:srgbClr val="FF0000"/>
                </a:solidFill>
              </a:rPr>
              <a:t>href</a:t>
            </a:r>
            <a:r>
              <a:rPr lang="en-US" b="1" dirty="0" smtClean="0">
                <a:solidFill>
                  <a:srgbClr val="FF0000"/>
                </a:solidFill>
              </a:rPr>
              <a:t>=“mystyle.css”&gt;</a:t>
            </a:r>
          </a:p>
          <a:p>
            <a:pPr marL="0" indent="0">
              <a:buNone/>
            </a:pPr>
            <a:r>
              <a:rPr lang="en-US" b="1" dirty="0" smtClean="0"/>
              <a:t>&lt;/head&gt;</a:t>
            </a:r>
          </a:p>
          <a:p>
            <a:pPr marL="0" indent="0">
              <a:buNone/>
            </a:pPr>
            <a:r>
              <a:rPr lang="en-US" b="1" dirty="0" smtClean="0"/>
              <a:t>&lt;body&gt;</a:t>
            </a:r>
          </a:p>
          <a:p>
            <a:pPr marL="0" indent="0">
              <a:buNone/>
            </a:pPr>
            <a:r>
              <a:rPr lang="en-US" b="1" dirty="0" smtClean="0"/>
              <a:t>	content of the web page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&lt;/body&gt;</a:t>
            </a:r>
          </a:p>
          <a:p>
            <a:pPr marL="0" indent="0">
              <a:buNone/>
            </a:pPr>
            <a:r>
              <a:rPr lang="en-US" b="1" dirty="0" smtClean="0"/>
              <a:t>&lt;/html</a:t>
            </a:r>
            <a:endParaRPr lang="en-US" sz="3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010775" y="869650"/>
            <a:ext cx="20955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Looks for the .</a:t>
            </a:r>
            <a:r>
              <a:rPr lang="en-US" sz="2800" b="1" dirty="0" err="1" smtClean="0">
                <a:solidFill>
                  <a:srgbClr val="FF0000"/>
                </a:solidFill>
              </a:rPr>
              <a:t>css</a:t>
            </a:r>
            <a:r>
              <a:rPr lang="en-US" sz="2800" b="1" dirty="0" smtClean="0">
                <a:solidFill>
                  <a:srgbClr val="FF0000"/>
                </a:solidFill>
              </a:rPr>
              <a:t> stylesheet for all the styling of the .html file</a:t>
            </a:r>
          </a:p>
        </p:txBody>
      </p:sp>
    </p:spTree>
    <p:extLst>
      <p:ext uri="{BB962C8B-B14F-4D97-AF65-F5344CB8AC3E}">
        <p14:creationId xmlns:p14="http://schemas.microsoft.com/office/powerpoint/2010/main" val="421709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1" y="0"/>
            <a:ext cx="10515600" cy="845389"/>
          </a:xfrm>
        </p:spPr>
        <p:txBody>
          <a:bodyPr/>
          <a:lstStyle/>
          <a:p>
            <a:r>
              <a:rPr lang="en-US" dirty="0"/>
              <a:t>Here is how the "</a:t>
            </a:r>
            <a:r>
              <a:rPr lang="en-US" b="1" dirty="0">
                <a:solidFill>
                  <a:srgbClr val="FF0000"/>
                </a:solidFill>
              </a:rPr>
              <a:t>mystyle.css</a:t>
            </a:r>
            <a:r>
              <a:rPr lang="en-US" dirty="0"/>
              <a:t>" </a:t>
            </a:r>
            <a:r>
              <a:rPr lang="en-US" dirty="0" smtClean="0"/>
              <a:t>file </a:t>
            </a:r>
            <a:r>
              <a:rPr lang="en-US" dirty="0" smtClean="0"/>
              <a:t>looks: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28" y="1207697"/>
            <a:ext cx="5650302" cy="551227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body</a:t>
            </a:r>
            <a:r>
              <a:rPr lang="en-US" sz="3200" dirty="0"/>
              <a:t> </a:t>
            </a:r>
            <a:r>
              <a:rPr lang="en-US" sz="3200" dirty="0" smtClean="0"/>
              <a:t>{background-color</a:t>
            </a:r>
            <a:r>
              <a:rPr lang="en-US" sz="3200" dirty="0"/>
              <a:t>: linen</a:t>
            </a:r>
            <a:r>
              <a:rPr lang="en-US" sz="3200" dirty="0" smtClean="0"/>
              <a:t>;}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h1 </a:t>
            </a:r>
            <a:r>
              <a:rPr lang="en-US" sz="3200" dirty="0" smtClean="0"/>
              <a:t>{</a:t>
            </a:r>
            <a:br>
              <a:rPr lang="en-US" sz="3200" dirty="0" smtClean="0"/>
            </a:br>
            <a:r>
              <a:rPr lang="en-US" sz="3200" dirty="0" smtClean="0"/>
              <a:t>    </a:t>
            </a:r>
            <a:r>
              <a:rPr lang="en-US" sz="3200" dirty="0"/>
              <a:t>color: maroon;</a:t>
            </a:r>
            <a:br>
              <a:rPr lang="en-US" sz="3200" dirty="0"/>
            </a:br>
            <a:r>
              <a:rPr lang="en-US" sz="3200" dirty="0"/>
              <a:t>    margin-left: 40px;</a:t>
            </a:r>
            <a:br>
              <a:rPr lang="en-US" sz="3200" dirty="0"/>
            </a:br>
            <a:r>
              <a:rPr lang="en-US" sz="3200" dirty="0"/>
              <a:t>} 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25311" y="1035170"/>
            <a:ext cx="497847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Open NOTEPAD: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Enter the </a:t>
            </a:r>
            <a:r>
              <a:rPr lang="en-US" sz="2800" b="1" dirty="0" err="1" smtClean="0">
                <a:solidFill>
                  <a:srgbClr val="FF0000"/>
                </a:solidFill>
              </a:rPr>
              <a:t>css</a:t>
            </a:r>
            <a:r>
              <a:rPr lang="en-US" sz="2800" b="1" dirty="0" smtClean="0">
                <a:solidFill>
                  <a:srgbClr val="FF0000"/>
                </a:solidFill>
              </a:rPr>
              <a:t>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No &lt;style&gt; tag.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NO HTML &lt;tags&gt; in .</a:t>
            </a:r>
            <a:r>
              <a:rPr lang="en-US" sz="2800" b="1" dirty="0" err="1">
                <a:solidFill>
                  <a:srgbClr val="FF0000"/>
                </a:solidFill>
              </a:rPr>
              <a:t>css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Save with: .</a:t>
            </a:r>
            <a:r>
              <a:rPr lang="en-US" sz="2800" b="1" dirty="0" err="1" smtClean="0">
                <a:solidFill>
                  <a:srgbClr val="FF0000"/>
                </a:solidFill>
              </a:rPr>
              <a:t>css</a:t>
            </a:r>
            <a:r>
              <a:rPr lang="en-US" sz="2800" b="1" dirty="0" smtClean="0">
                <a:solidFill>
                  <a:srgbClr val="FF0000"/>
                </a:solidFill>
              </a:rPr>
              <a:t> file extension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Save As Type: All files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In same location as .html file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Method 3: </a:t>
            </a:r>
            <a:r>
              <a:rPr lang="en-US" b="1" dirty="0" smtClean="0">
                <a:solidFill>
                  <a:srgbClr val="FF0000"/>
                </a:solidFill>
              </a:rPr>
              <a:t>External</a:t>
            </a:r>
            <a:r>
              <a:rPr lang="en-US" dirty="0" smtClean="0"/>
              <a:t> Style Sheet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28" y="1756352"/>
            <a:ext cx="11921706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</a:t>
            </a:r>
            <a:r>
              <a:rPr lang="en-US" dirty="0"/>
              <a:t>an external style sheet, you can change the look of an entire website by changing just one </a:t>
            </a:r>
            <a:r>
              <a:rPr lang="en-US" dirty="0" smtClean="0"/>
              <a:t>file.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 external style sheet can be written in any text </a:t>
            </a:r>
            <a:r>
              <a:rPr lang="en-US" dirty="0" smtClean="0"/>
              <a:t>editor, like Notepad.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file should </a:t>
            </a:r>
            <a:r>
              <a:rPr lang="en-US" b="1" dirty="0" smtClean="0">
                <a:solidFill>
                  <a:srgbClr val="FF0000"/>
                </a:solidFill>
              </a:rPr>
              <a:t>**NOT** contain </a:t>
            </a:r>
            <a:r>
              <a:rPr lang="en-US" b="1" dirty="0">
                <a:solidFill>
                  <a:srgbClr val="FF0000"/>
                </a:solidFill>
              </a:rPr>
              <a:t>any html </a:t>
            </a:r>
            <a:r>
              <a:rPr lang="en-US" b="1" dirty="0" smtClean="0">
                <a:solidFill>
                  <a:srgbClr val="FF0000"/>
                </a:solidFill>
              </a:rPr>
              <a:t>&lt;tags&gt;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style sheet file must be saved with a 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b="1" dirty="0" err="1">
                <a:solidFill>
                  <a:srgbClr val="FF0000"/>
                </a:solidFill>
              </a:rPr>
              <a:t>css</a:t>
            </a:r>
            <a:r>
              <a:rPr lang="en-US" b="1" dirty="0">
                <a:solidFill>
                  <a:srgbClr val="FF0000"/>
                </a:solidFill>
              </a:rPr>
              <a:t> extension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Notepad – Choose Save As Type: All files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050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351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External CSS</vt:lpstr>
      <vt:lpstr>Lesson Objectives</vt:lpstr>
      <vt:lpstr>W3Schools - Click on CSS How To </vt:lpstr>
      <vt:lpstr>Method 3: Reference to the External Style Sheet</vt:lpstr>
      <vt:lpstr>Method 3: External Style Sheet </vt:lpstr>
      <vt:lpstr>Here is how the “file.html" references the external .css file:</vt:lpstr>
      <vt:lpstr>Here is how the "mystyle.css" file looks:</vt:lpstr>
      <vt:lpstr>Method 3: External Style 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242</cp:revision>
  <dcterms:created xsi:type="dcterms:W3CDTF">2018-05-28T00:36:40Z</dcterms:created>
  <dcterms:modified xsi:type="dcterms:W3CDTF">2019-02-19T02:30:48Z</dcterms:modified>
</cp:coreProperties>
</file>