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4" r:id="rId4"/>
    <p:sldId id="275" r:id="rId5"/>
    <p:sldId id="274" r:id="rId6"/>
    <p:sldId id="272" r:id="rId7"/>
    <p:sldId id="276" r:id="rId8"/>
    <p:sldId id="263" r:id="rId9"/>
    <p:sldId id="287" r:id="rId10"/>
    <p:sldId id="288" r:id="rId11"/>
    <p:sldId id="289" r:id="rId12"/>
    <p:sldId id="285" r:id="rId13"/>
    <p:sldId id="267" r:id="rId14"/>
    <p:sldId id="264" r:id="rId15"/>
    <p:sldId id="268" r:id="rId16"/>
    <p:sldId id="291" r:id="rId17"/>
    <p:sldId id="265" r:id="rId18"/>
    <p:sldId id="266" r:id="rId19"/>
    <p:sldId id="292" r:id="rId20"/>
    <p:sldId id="277" r:id="rId21"/>
    <p:sldId id="278" r:id="rId22"/>
    <p:sldId id="279" r:id="rId23"/>
    <p:sldId id="280" r:id="rId24"/>
    <p:sldId id="269" r:id="rId25"/>
    <p:sldId id="294" r:id="rId26"/>
    <p:sldId id="295" r:id="rId27"/>
    <p:sldId id="293" r:id="rId28"/>
    <p:sldId id="273" r:id="rId29"/>
    <p:sldId id="286" r:id="rId30"/>
    <p:sldId id="297" r:id="rId31"/>
    <p:sldId id="290" r:id="rId32"/>
    <p:sldId id="296" r:id="rId33"/>
    <p:sldId id="260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52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40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66F63-0628-44CB-ACB9-5B6577426A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55D540-B252-4A79-8941-60E88F9C63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B0565E-ABC0-4946-9F2F-8948E9BE0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DE20E7-2744-4124-BEAD-A54336187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CD279C-A00C-4290-BB9B-8D0765149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190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F1CAB-C7ED-4E09-8F1E-7C766BD7A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ED1E7A-B2BD-4891-B780-3B6DC8B938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F91FD9-52D9-4C9C-AD1B-DCE0A27E5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6B1AF3-60A2-4121-B82F-B3851A6B3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25FAFC-7E8E-4D2A-927C-E98B92035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548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6A250F-CA58-407E-9E34-A95169D463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400664-B232-4C65-B529-26A5D55764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F19045-7BD2-4ACB-9192-DA6F2FA46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DFC79E-0356-45EA-BEE4-3613FBA7F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B8887E-D444-4941-95FA-32104FC07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064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3DD2B-B4A2-4FCB-AA00-3F0B38A7E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342E3D-208C-40B0-A373-BEE33680B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C91C67-DA68-4937-AC9B-F7F94731E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E75690-3979-42B1-A62E-442684224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66AA8F-8BA3-4DC9-92F8-75B9ACA69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954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8610C-C3E5-46B5-89A7-01CBA9455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6866E6-129B-4EF6-AC7D-195BD609DF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2180D1-8DB0-410F-9E45-6E4E24405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5FEE9-CE46-48CA-AF3E-5F6847C25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CEB8C7-F05C-4CEC-AEEB-220373930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633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C8EC9-0106-4251-81CF-5BABD4C35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01FD0-3D97-431A-B46A-786E66743A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E96899-23DF-4D1E-8243-CF243DC023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B298FD-F8C6-4FDC-B8CD-6E1595F2B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200334-1D9B-4702-A4C4-2A66478AC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094939-9F4E-449C-BF5D-8D448A934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887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E035B-47C8-4D66-A97A-7C77B662A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19D2DA-6D0D-4103-92E1-ACA86B84B0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6E0463-1ED7-4CFD-AFC2-E1BDC2A659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EC2AD6-C849-470A-AC8B-F2ADF2F704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3D82A6-CD72-44AC-8E68-8A29A042B7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60F177-8B16-457D-9500-B02566DD3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1A728D-CFC1-4F66-AD46-EA0C30007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B35705-8251-419F-9675-DC03FD745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527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B3AD6-1EED-4119-983C-2A5F12FCF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0DE98E-22B2-4DCF-AB4F-FAEE858B9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E85A6F-138C-4CB6-A193-581A9851D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9C61F2-6493-4177-AFD7-A62A3B39D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203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C80C9C-B039-49AD-B995-25B803167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0073CD-014B-42B4-8B0C-B33D7F1A3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0DA40B-9E96-4A4A-A25D-1ABCDCF20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330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4B28C-D4C6-41DB-B222-E819D17B8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57B3FF-AF3E-4835-B60B-8503ABD715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941A03-93BA-489A-AAA5-0E71ABE169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5CDC0A-5637-497C-9CE6-BAB4CBEB4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8B5CDA-AC5A-4914-99CC-290A3C794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E96E5E-C7D0-4A13-ADA1-117DBEBCA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931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6ACAE-092E-4867-A19A-D4CD4FE12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076656-D19A-46A0-BDEF-AF534759DF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209284-5E11-41FD-87C8-40958B0457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2E619A-7C22-42D7-BC9C-0A4512FE5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41190F-16A4-46B9-9365-03B02EBE5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8189B1-538C-4CC2-9673-F470226F3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181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CE1A42-7029-4F88-AB0F-D50B071C3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363CD2-910C-476F-92D2-E993881482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A1A0A4-9EF5-4EA3-988F-CFDB6A953D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0F087-5D77-4E34-9468-3C0ED161E096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C754E8-8506-42E0-A425-98C73391A8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C097AE-DA78-4CF8-A9EA-10D025BC6F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721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ebopedia.com/TERM/W/World_Wide_Web.html" TargetMode="External"/><Relationship Id="rId2" Type="http://schemas.openxmlformats.org/officeDocument/2006/relationships/hyperlink" Target="https://www.webopedia.com/TERM/I/Internet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webopedia.com/TERM/S/standard.html" TargetMode="External"/><Relationship Id="rId4" Type="http://schemas.openxmlformats.org/officeDocument/2006/relationships/hyperlink" Target="https://www.webopedia.com/TERM/O/open.html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7F7E0-1E30-48C1-883A-D8EAD01CDF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Introduction to HTML</a:t>
            </a:r>
          </a:p>
        </p:txBody>
      </p:sp>
    </p:spTree>
    <p:extLst>
      <p:ext uri="{BB962C8B-B14F-4D97-AF65-F5344CB8AC3E}">
        <p14:creationId xmlns:p14="http://schemas.microsoft.com/office/powerpoint/2010/main" val="2485098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852"/>
            <a:ext cx="10515600" cy="1325563"/>
          </a:xfrm>
        </p:spPr>
        <p:txBody>
          <a:bodyPr/>
          <a:lstStyle/>
          <a:p>
            <a:r>
              <a:rPr lang="en-US" dirty="0"/>
              <a:t>Tag names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5A49F-A1EB-4ABA-BCEF-E2B16D021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6352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Are </a:t>
            </a:r>
            <a:r>
              <a:rPr lang="en-US" b="1" dirty="0" smtClean="0">
                <a:solidFill>
                  <a:srgbClr val="FF0000"/>
                </a:solidFill>
              </a:rPr>
              <a:t>NOT</a:t>
            </a:r>
            <a:r>
              <a:rPr lang="en-US" dirty="0" smtClean="0"/>
              <a:t> </a:t>
            </a:r>
            <a:r>
              <a:rPr lang="en-US" dirty="0"/>
              <a:t>case sensitive</a:t>
            </a:r>
          </a:p>
          <a:p>
            <a:r>
              <a:rPr lang="en-US" dirty="0"/>
              <a:t>&lt;P&gt; and &lt;p&gt; are the same. </a:t>
            </a:r>
          </a:p>
          <a:p>
            <a:r>
              <a:rPr lang="en-US" b="1" dirty="0">
                <a:solidFill>
                  <a:srgbClr val="FF0000"/>
                </a:solidFill>
              </a:rPr>
              <a:t>W3C</a:t>
            </a:r>
            <a:r>
              <a:rPr lang="en-US" dirty="0"/>
              <a:t> recommends lowercase.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1144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852"/>
            <a:ext cx="10515600" cy="1325563"/>
          </a:xfrm>
        </p:spPr>
        <p:txBody>
          <a:bodyPr/>
          <a:lstStyle/>
          <a:p>
            <a:r>
              <a:rPr lang="en-US" dirty="0"/>
              <a:t>What is W3C? (www.w3.org)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5A49F-A1EB-4ABA-BCEF-E2B16D021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6352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World Wide Web Consortium</a:t>
            </a:r>
          </a:p>
          <a:p>
            <a:r>
              <a:rPr lang="en-US" dirty="0"/>
              <a:t>An international consortium of companies involved with the </a:t>
            </a:r>
            <a:r>
              <a:rPr lang="en-US" dirty="0">
                <a:hlinkClick r:id="rId2"/>
              </a:rPr>
              <a:t>Internet</a:t>
            </a:r>
            <a:r>
              <a:rPr lang="en-US" dirty="0"/>
              <a:t> and the </a:t>
            </a:r>
            <a:r>
              <a:rPr lang="en-US" dirty="0">
                <a:hlinkClick r:id="rId3"/>
              </a:rPr>
              <a:t>Web</a:t>
            </a:r>
            <a:r>
              <a:rPr lang="en-US" dirty="0"/>
              <a:t>. </a:t>
            </a:r>
          </a:p>
          <a:p>
            <a:r>
              <a:rPr lang="en-US" dirty="0"/>
              <a:t>The W3C was founded in 1994 by Tim Berners-Lee, the original architect of the World Wide Web. </a:t>
            </a:r>
          </a:p>
          <a:p>
            <a:r>
              <a:rPr lang="en-US" dirty="0"/>
              <a:t>The organization's purpose is to develop </a:t>
            </a:r>
            <a:r>
              <a:rPr lang="en-US" dirty="0" err="1">
                <a:hlinkClick r:id="rId4"/>
              </a:rPr>
              <a:t>open</a:t>
            </a:r>
            <a:r>
              <a:rPr lang="en-US" dirty="0" err="1">
                <a:hlinkClick r:id="rId5"/>
              </a:rPr>
              <a:t>standards</a:t>
            </a:r>
            <a:r>
              <a:rPr lang="en-US" dirty="0"/>
              <a:t> so that the Web evolves in a single direction rather than being splintered among competing factions.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178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852"/>
            <a:ext cx="10515600" cy="1325563"/>
          </a:xfrm>
        </p:spPr>
        <p:txBody>
          <a:bodyPr/>
          <a:lstStyle/>
          <a:p>
            <a:r>
              <a:rPr lang="en-US" dirty="0" smtClean="0"/>
              <a:t>Basic HTML Tag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5A49F-A1EB-4ABA-BCEF-E2B16D021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758" y="1621415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&lt;</a:t>
            </a:r>
            <a:r>
              <a:rPr lang="en-US" sz="4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html&gt; </a:t>
            </a:r>
            <a:r>
              <a:rPr lang="en-US" dirty="0" smtClean="0"/>
              <a:t>					opening tag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&lt;/html&gt;</a:t>
            </a:r>
            <a:r>
              <a:rPr lang="en-US" dirty="0" smtClean="0"/>
              <a:t>					closing tag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2493036" y="2011243"/>
            <a:ext cx="3424685" cy="3321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 flipV="1">
            <a:off x="2380892" y="5380008"/>
            <a:ext cx="3536829" cy="1150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878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852"/>
            <a:ext cx="10515600" cy="1325563"/>
          </a:xfrm>
        </p:spPr>
        <p:txBody>
          <a:bodyPr/>
          <a:lstStyle/>
          <a:p>
            <a:r>
              <a:rPr lang="en-US" dirty="0"/>
              <a:t>Structure of a HTML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5A49F-A1EB-4ABA-BCEF-E2B16D021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6351"/>
            <a:ext cx="10515600" cy="49883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&lt;!DOCTYPE html&gt;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&lt;</a:t>
            </a:r>
            <a:r>
              <a:rPr lang="en-US" dirty="0"/>
              <a:t>html&gt;</a:t>
            </a:r>
          </a:p>
          <a:p>
            <a:pPr marL="0" indent="0">
              <a:buNone/>
            </a:pPr>
            <a:r>
              <a:rPr lang="en-US" dirty="0"/>
              <a:t>&lt;head&gt;</a:t>
            </a:r>
          </a:p>
          <a:p>
            <a:pPr marL="0" indent="0">
              <a:buNone/>
            </a:pPr>
            <a:r>
              <a:rPr lang="en-US" dirty="0"/>
              <a:t>	&lt;title&gt;Title of Web Page&lt;/title&gt;</a:t>
            </a:r>
          </a:p>
          <a:p>
            <a:pPr marL="0" indent="0">
              <a:buNone/>
            </a:pPr>
            <a:r>
              <a:rPr lang="en-US" dirty="0"/>
              <a:t>&lt;/head&gt;</a:t>
            </a:r>
          </a:p>
          <a:p>
            <a:pPr marL="0" indent="0">
              <a:buNone/>
            </a:pPr>
            <a:r>
              <a:rPr lang="en-US" dirty="0"/>
              <a:t>&lt;body&gt;</a:t>
            </a:r>
          </a:p>
          <a:p>
            <a:pPr marL="0" indent="0">
              <a:buNone/>
            </a:pPr>
            <a:r>
              <a:rPr lang="en-US" dirty="0"/>
              <a:t>	Everything to be displayed on your web page goes here!</a:t>
            </a:r>
          </a:p>
          <a:p>
            <a:pPr marL="0" indent="0">
              <a:buNone/>
            </a:pPr>
            <a:r>
              <a:rPr lang="en-US" dirty="0"/>
              <a:t>&lt;/body&gt;</a:t>
            </a:r>
          </a:p>
          <a:p>
            <a:pPr marL="0" indent="0">
              <a:buNone/>
            </a:pPr>
            <a:r>
              <a:rPr lang="en-US" dirty="0"/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253968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852"/>
            <a:ext cx="10515600" cy="1662344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&lt;html&gt; </a:t>
            </a:r>
            <a:r>
              <a:rPr lang="en-US" sz="3600" dirty="0" smtClean="0"/>
              <a:t>Every </a:t>
            </a:r>
            <a:r>
              <a:rPr lang="en-US" sz="3600" dirty="0"/>
              <a:t>HTML document begins with a opening &lt;html&gt; tag and ends with a closing &lt;/html&gt; tag.</a:t>
            </a:r>
            <a:r>
              <a:rPr lang="en-US" dirty="0"/>
              <a:t/>
            </a:r>
            <a:br>
              <a:rPr lang="en-US" dirty="0"/>
            </a:b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5A49F-A1EB-4ABA-BCEF-E2B16D021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635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spcBef>
                <a:spcPct val="0"/>
              </a:spcBef>
              <a:buNone/>
            </a:pPr>
            <a:r>
              <a:rPr lang="en-US" sz="4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&lt;!DOCTYPE html&gt;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&lt;</a:t>
            </a:r>
            <a:r>
              <a:rPr lang="en-US" sz="4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html&gt;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spcBef>
                <a:spcPct val="0"/>
              </a:spcBef>
              <a:buNone/>
            </a:pPr>
            <a:r>
              <a:rPr lang="en-US" sz="4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36467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Head part - </a:t>
            </a:r>
            <a:r>
              <a:rPr lang="en-US" b="1" dirty="0">
                <a:solidFill>
                  <a:srgbClr val="FF0000"/>
                </a:solidFill>
              </a:rPr>
              <a:t>&lt;head&gt; &lt;/head&gt;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5A49F-A1EB-4ABA-BCEF-E2B16D021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7479"/>
            <a:ext cx="10515600" cy="471021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Most of the elements that go in the &lt;head&gt; part are for search engines.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&lt;title&gt; tag is an important tag that is nested inside the &lt;head&gt; tags.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8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&lt;head&gt;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	&lt;</a:t>
            </a:r>
            <a:r>
              <a:rPr lang="en-US" sz="48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title&gt;Title of web page&lt;/</a:t>
            </a:r>
            <a:r>
              <a:rPr lang="en-US" sz="48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title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&lt;/head&gt;</a:t>
            </a:r>
          </a:p>
        </p:txBody>
      </p:sp>
    </p:spTree>
    <p:extLst>
      <p:ext uri="{BB962C8B-B14F-4D97-AF65-F5344CB8AC3E}">
        <p14:creationId xmlns:p14="http://schemas.microsoft.com/office/powerpoint/2010/main" val="369415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852"/>
            <a:ext cx="10515600" cy="1325563"/>
          </a:xfrm>
        </p:spPr>
        <p:txBody>
          <a:bodyPr/>
          <a:lstStyle/>
          <a:p>
            <a:r>
              <a:rPr lang="en-US" dirty="0"/>
              <a:t>Nested Elements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5A49F-A1EB-4ABA-BCEF-E2B16D021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6352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&lt;html&gt;</a:t>
            </a:r>
          </a:p>
          <a:p>
            <a:pPr marL="0" indent="0">
              <a:buNone/>
            </a:pPr>
            <a:r>
              <a:rPr lang="en-US" dirty="0"/>
              <a:t>&lt;head&gt;</a:t>
            </a:r>
          </a:p>
          <a:p>
            <a:pPr marL="0" indent="0">
              <a:buNone/>
            </a:pPr>
            <a:r>
              <a:rPr lang="en-US" dirty="0"/>
              <a:t>	&lt;title&gt;The Title of the Web Page&lt;/title&gt;</a:t>
            </a:r>
          </a:p>
          <a:p>
            <a:pPr marL="0" indent="0">
              <a:buNone/>
            </a:pPr>
            <a:r>
              <a:rPr lang="en-US" dirty="0"/>
              <a:t>&lt;/head&gt;</a:t>
            </a:r>
          </a:p>
          <a:p>
            <a:pPr marL="0" indent="0">
              <a:buNone/>
            </a:pPr>
            <a:r>
              <a:rPr lang="en-US" dirty="0"/>
              <a:t>&lt;body&gt;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&lt;/body&gt;</a:t>
            </a:r>
          </a:p>
          <a:p>
            <a:pPr marL="0" indent="0">
              <a:buNone/>
            </a:pPr>
            <a:r>
              <a:rPr lang="en-US" dirty="0"/>
              <a:t>&lt;/html&gt;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0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852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&lt;title&gt; …. &lt;/title&gt;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5A49F-A1EB-4ABA-BCEF-E2B16D021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6352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&lt;title&gt; tag is </a:t>
            </a:r>
            <a:r>
              <a:rPr lang="en-US" dirty="0" smtClean="0"/>
              <a:t>nested.</a:t>
            </a:r>
          </a:p>
          <a:p>
            <a:r>
              <a:rPr lang="en-US" dirty="0" smtClean="0"/>
              <a:t>Write a unique title for each page.</a:t>
            </a:r>
          </a:p>
          <a:p>
            <a:r>
              <a:rPr lang="en-US" dirty="0"/>
              <a:t>U</a:t>
            </a:r>
            <a:r>
              <a:rPr lang="en-US" dirty="0" smtClean="0"/>
              <a:t>sed when you bookmark</a:t>
            </a:r>
          </a:p>
          <a:p>
            <a:r>
              <a:rPr lang="en-US" dirty="0" smtClean="0"/>
              <a:t>Search Engines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8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&lt;head&gt;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	&lt;title&gt;This is my first web page &lt;/title&gt;</a:t>
            </a:r>
          </a:p>
          <a:p>
            <a:pPr marL="0" indent="0">
              <a:buNone/>
            </a:pPr>
            <a:r>
              <a:rPr lang="en-US" sz="48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&lt;/head&gt;</a:t>
            </a:r>
          </a:p>
        </p:txBody>
      </p:sp>
    </p:spTree>
    <p:extLst>
      <p:ext uri="{BB962C8B-B14F-4D97-AF65-F5344CB8AC3E}">
        <p14:creationId xmlns:p14="http://schemas.microsoft.com/office/powerpoint/2010/main" val="421302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852"/>
            <a:ext cx="10515600" cy="1325563"/>
          </a:xfrm>
        </p:spPr>
        <p:txBody>
          <a:bodyPr/>
          <a:lstStyle/>
          <a:p>
            <a:r>
              <a:rPr lang="en-US" dirty="0"/>
              <a:t>body part - </a:t>
            </a:r>
            <a:r>
              <a:rPr lang="en-US" b="1" dirty="0">
                <a:solidFill>
                  <a:srgbClr val="FF0000"/>
                </a:solidFill>
              </a:rPr>
              <a:t>&lt;body&gt; &lt;/body&gt;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5A49F-A1EB-4ABA-BCEF-E2B16D021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947" y="1621415"/>
            <a:ext cx="1091385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body section is the main part of your page. Everything between the opening &lt;body&gt; and closing &lt;/body&gt; will be displayed on your web page.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&lt;body&gt;</a:t>
            </a:r>
          </a:p>
          <a:p>
            <a:pPr marL="0" indent="0">
              <a:buNone/>
            </a:pPr>
            <a:r>
              <a:rPr lang="en-US" dirty="0"/>
              <a:t>	Hello World!!</a:t>
            </a:r>
          </a:p>
          <a:p>
            <a:pPr marL="0" indent="0">
              <a:buNone/>
            </a:pPr>
            <a:r>
              <a:rPr lang="en-US" sz="4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&lt;/body&gt;</a:t>
            </a:r>
          </a:p>
        </p:txBody>
      </p:sp>
    </p:spTree>
    <p:extLst>
      <p:ext uri="{BB962C8B-B14F-4D97-AF65-F5344CB8AC3E}">
        <p14:creationId xmlns:p14="http://schemas.microsoft.com/office/powerpoint/2010/main" val="3382276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852"/>
            <a:ext cx="10515600" cy="1325563"/>
          </a:xfrm>
        </p:spPr>
        <p:txBody>
          <a:bodyPr/>
          <a:lstStyle/>
          <a:p>
            <a:r>
              <a:rPr lang="en-US" dirty="0"/>
              <a:t>Structure of a HTML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5A49F-A1EB-4ABA-BCEF-E2B16D021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6351"/>
            <a:ext cx="10515600" cy="49883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&lt;!DOCTYPE html&gt;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&lt;</a:t>
            </a:r>
            <a:r>
              <a:rPr lang="en-US" dirty="0"/>
              <a:t>html&gt;</a:t>
            </a:r>
          </a:p>
          <a:p>
            <a:pPr marL="0" indent="0">
              <a:buNone/>
            </a:pPr>
            <a:r>
              <a:rPr lang="en-US" dirty="0"/>
              <a:t>&lt;head&gt;</a:t>
            </a:r>
          </a:p>
          <a:p>
            <a:pPr marL="0" indent="0">
              <a:buNone/>
            </a:pPr>
            <a:r>
              <a:rPr lang="en-US" dirty="0"/>
              <a:t>	&lt;title&gt;Title of Web Page&lt;/title&gt;</a:t>
            </a:r>
          </a:p>
          <a:p>
            <a:pPr marL="0" indent="0">
              <a:buNone/>
            </a:pPr>
            <a:r>
              <a:rPr lang="en-US" dirty="0"/>
              <a:t>&lt;/head&gt;</a:t>
            </a:r>
          </a:p>
          <a:p>
            <a:pPr marL="0" indent="0">
              <a:buNone/>
            </a:pPr>
            <a:r>
              <a:rPr lang="en-US" dirty="0"/>
              <a:t>&lt;body&gt;</a:t>
            </a:r>
          </a:p>
          <a:p>
            <a:pPr marL="0" indent="0">
              <a:buNone/>
            </a:pPr>
            <a:r>
              <a:rPr lang="en-US" dirty="0"/>
              <a:t>	Everything to be displayed on your web page goes here!</a:t>
            </a:r>
          </a:p>
          <a:p>
            <a:pPr marL="0" indent="0">
              <a:buNone/>
            </a:pPr>
            <a:r>
              <a:rPr lang="en-US" dirty="0"/>
              <a:t>&lt;/body&gt;</a:t>
            </a:r>
          </a:p>
          <a:p>
            <a:pPr marL="0" indent="0">
              <a:buNone/>
            </a:pPr>
            <a:r>
              <a:rPr lang="en-US" dirty="0"/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3381783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852"/>
            <a:ext cx="10515600" cy="1325563"/>
          </a:xfrm>
        </p:spPr>
        <p:txBody>
          <a:bodyPr/>
          <a:lstStyle/>
          <a:p>
            <a:r>
              <a:rPr lang="en-US" dirty="0" smtClean="0"/>
              <a:t>Lesson Objectives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5A49F-A1EB-4ABA-BCEF-E2B16D021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419" y="1756352"/>
            <a:ext cx="11662913" cy="4885988"/>
          </a:xfrm>
        </p:spPr>
        <p:txBody>
          <a:bodyPr>
            <a:normAutofit/>
          </a:bodyPr>
          <a:lstStyle/>
          <a:p>
            <a:r>
              <a:rPr lang="en-US" dirty="0" smtClean="0"/>
              <a:t>Why Learn HTML, CSS and JavaScript?</a:t>
            </a:r>
          </a:p>
          <a:p>
            <a:r>
              <a:rPr lang="en-US" dirty="0" smtClean="0"/>
              <a:t>What is HTML?</a:t>
            </a:r>
          </a:p>
          <a:p>
            <a:r>
              <a:rPr lang="en-US" dirty="0" smtClean="0"/>
              <a:t>What is CSS?</a:t>
            </a:r>
          </a:p>
          <a:p>
            <a:r>
              <a:rPr lang="en-US" dirty="0" smtClean="0"/>
              <a:t>What is JavaScript?</a:t>
            </a:r>
          </a:p>
          <a:p>
            <a:r>
              <a:rPr lang="en-US" dirty="0" smtClean="0"/>
              <a:t>Tools to write HTML, CSS and JavaScript</a:t>
            </a:r>
          </a:p>
          <a:p>
            <a:r>
              <a:rPr lang="en-US" dirty="0" smtClean="0"/>
              <a:t>Structure of a HTML Document (2 Parts)</a:t>
            </a:r>
          </a:p>
          <a:p>
            <a:r>
              <a:rPr lang="en-US" dirty="0" smtClean="0"/>
              <a:t>Basic HTML Tags</a:t>
            </a:r>
          </a:p>
          <a:p>
            <a:pPr marL="0" indent="0">
              <a:buNone/>
            </a:pPr>
            <a:r>
              <a:rPr lang="en-US" dirty="0" smtClean="0"/>
              <a:t>&lt;html&gt;, &lt;head&gt;, &lt;title&gt;, &lt;body&gt;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2039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852"/>
            <a:ext cx="10515600" cy="1325563"/>
          </a:xfrm>
        </p:spPr>
        <p:txBody>
          <a:bodyPr/>
          <a:lstStyle/>
          <a:p>
            <a:r>
              <a:rPr lang="en-US" dirty="0"/>
              <a:t>HTML Paragraphs </a:t>
            </a:r>
            <a:r>
              <a:rPr lang="en-US" b="1" dirty="0">
                <a:solidFill>
                  <a:srgbClr val="FF0000"/>
                </a:solidFill>
              </a:rPr>
              <a:t>&lt;p&gt;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5A49F-A1EB-4ABA-BCEF-E2B16D021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604" y="168734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&lt;p&gt;</a:t>
            </a:r>
            <a:r>
              <a:rPr lang="en-US" dirty="0"/>
              <a:t>This is a paragraph</a:t>
            </a:r>
            <a:r>
              <a:rPr lang="en-US" sz="4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&lt;/p&gt;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&lt;</a:t>
            </a:r>
            <a:r>
              <a:rPr lang="en-US" sz="4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p&gt;</a:t>
            </a:r>
            <a:r>
              <a:rPr lang="en-US" dirty="0" smtClean="0"/>
              <a:t>This </a:t>
            </a:r>
            <a:r>
              <a:rPr lang="en-US" dirty="0"/>
              <a:t>is another paragraph</a:t>
            </a:r>
            <a:r>
              <a:rPr lang="en-US" sz="4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&lt;/p&gt;</a:t>
            </a:r>
          </a:p>
        </p:txBody>
      </p:sp>
    </p:spTree>
    <p:extLst>
      <p:ext uri="{BB962C8B-B14F-4D97-AF65-F5344CB8AC3E}">
        <p14:creationId xmlns:p14="http://schemas.microsoft.com/office/powerpoint/2010/main" val="216192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852"/>
            <a:ext cx="10515600" cy="1325563"/>
          </a:xfrm>
        </p:spPr>
        <p:txBody>
          <a:bodyPr/>
          <a:lstStyle/>
          <a:p>
            <a:r>
              <a:rPr lang="en-US" dirty="0"/>
              <a:t>HTML Headings &lt;h1&gt; to &lt;h6&gt;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5A49F-A1EB-4ABA-BCEF-E2B16D021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635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&lt;h1&gt; to &lt;h6&gt; tags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&lt;h1&gt;</a:t>
            </a:r>
            <a:r>
              <a:rPr lang="en-US" dirty="0"/>
              <a:t>Largest Heading</a:t>
            </a:r>
            <a:r>
              <a:rPr lang="en-US" sz="4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&lt;/h1&gt;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&lt;h6&gt;</a:t>
            </a:r>
            <a:r>
              <a:rPr lang="en-US" dirty="0"/>
              <a:t>Smallest Heading</a:t>
            </a:r>
            <a:r>
              <a:rPr lang="en-US" sz="4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&lt;/h6&gt;</a:t>
            </a:r>
          </a:p>
        </p:txBody>
      </p:sp>
    </p:spTree>
    <p:extLst>
      <p:ext uri="{BB962C8B-B14F-4D97-AF65-F5344CB8AC3E}">
        <p14:creationId xmlns:p14="http://schemas.microsoft.com/office/powerpoint/2010/main" val="173513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852"/>
            <a:ext cx="10515600" cy="1325563"/>
          </a:xfrm>
        </p:spPr>
        <p:txBody>
          <a:bodyPr/>
          <a:lstStyle/>
          <a:p>
            <a:r>
              <a:rPr lang="en-US" dirty="0"/>
              <a:t>HTML Links </a:t>
            </a:r>
            <a:r>
              <a:rPr lang="en-US" b="1" dirty="0">
                <a:solidFill>
                  <a:srgbClr val="FF0000"/>
                </a:solidFill>
              </a:rPr>
              <a:t>&lt;a&gt;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5A49F-A1EB-4ABA-BCEF-E2B16D021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635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&lt;a </a:t>
            </a:r>
            <a:r>
              <a:rPr lang="en-US" dirty="0" err="1"/>
              <a:t>href</a:t>
            </a:r>
            <a:r>
              <a:rPr lang="en-US" dirty="0"/>
              <a:t>=“https://www.google.com”</a:t>
            </a:r>
            <a:r>
              <a:rPr lang="en-US" sz="4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&gt;</a:t>
            </a:r>
            <a:r>
              <a:rPr lang="en-US" dirty="0"/>
              <a:t>This link to go to Google</a:t>
            </a:r>
            <a:r>
              <a:rPr lang="en-US" sz="4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&lt;/a&gt;</a:t>
            </a:r>
          </a:p>
        </p:txBody>
      </p:sp>
    </p:spTree>
    <p:extLst>
      <p:ext uri="{BB962C8B-B14F-4D97-AF65-F5344CB8AC3E}">
        <p14:creationId xmlns:p14="http://schemas.microsoft.com/office/powerpoint/2010/main" val="39446357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852"/>
            <a:ext cx="10515600" cy="1325563"/>
          </a:xfrm>
        </p:spPr>
        <p:txBody>
          <a:bodyPr/>
          <a:lstStyle/>
          <a:p>
            <a:r>
              <a:rPr lang="en-US" dirty="0"/>
              <a:t>HTML Images </a:t>
            </a:r>
            <a:r>
              <a:rPr lang="en-US" b="1" dirty="0">
                <a:solidFill>
                  <a:srgbClr val="FF0000"/>
                </a:solidFill>
              </a:rPr>
              <a:t>&lt;</a:t>
            </a:r>
            <a:r>
              <a:rPr lang="en-US" b="1" dirty="0" err="1">
                <a:solidFill>
                  <a:srgbClr val="FF0000"/>
                </a:solidFill>
              </a:rPr>
              <a:t>img</a:t>
            </a:r>
            <a:r>
              <a:rPr lang="en-US" b="1" dirty="0">
                <a:solidFill>
                  <a:srgbClr val="FF0000"/>
                </a:solidFill>
              </a:rPr>
              <a:t>&gt;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5A49F-A1EB-4ABA-BCEF-E2B16D021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900" y="1756352"/>
            <a:ext cx="120650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&lt;</a:t>
            </a:r>
            <a:r>
              <a:rPr lang="en-US" dirty="0" err="1"/>
              <a:t>img</a:t>
            </a:r>
            <a:r>
              <a:rPr lang="en-US" dirty="0"/>
              <a:t>&gt; - defines an image.</a:t>
            </a:r>
          </a:p>
          <a:p>
            <a:pPr marL="0" indent="0">
              <a:buNone/>
            </a:pPr>
            <a:r>
              <a:rPr lang="en-US" dirty="0" err="1"/>
              <a:t>src</a:t>
            </a:r>
            <a:r>
              <a:rPr lang="en-US" dirty="0"/>
              <a:t> = image source file</a:t>
            </a:r>
          </a:p>
          <a:p>
            <a:pPr marL="0" indent="0">
              <a:buNone/>
            </a:pPr>
            <a:r>
              <a:rPr lang="en-US" dirty="0"/>
              <a:t>alt = alternative text</a:t>
            </a:r>
          </a:p>
          <a:p>
            <a:pPr marL="0" indent="0">
              <a:buNone/>
            </a:pPr>
            <a:r>
              <a:rPr lang="en-US" dirty="0"/>
              <a:t>width and height are attributes of the image.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&lt;</a:t>
            </a:r>
            <a:r>
              <a:rPr lang="en-US" sz="4400" b="1" dirty="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img</a:t>
            </a:r>
            <a:r>
              <a:rPr lang="en-US" dirty="0"/>
              <a:t> </a:t>
            </a:r>
            <a:r>
              <a:rPr lang="en-US" dirty="0" err="1"/>
              <a:t>src</a:t>
            </a:r>
            <a:r>
              <a:rPr lang="en-US" dirty="0"/>
              <a:t>=“w3schools.jpg” alt=“W3Schools.com” width=“104” height=“142”</a:t>
            </a:r>
            <a:r>
              <a:rPr lang="en-US" sz="4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2114479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B142C-951F-4FA3-96F2-D16678D36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0261" y="0"/>
            <a:ext cx="10515600" cy="1325563"/>
          </a:xfrm>
        </p:spPr>
        <p:txBody>
          <a:bodyPr/>
          <a:lstStyle/>
          <a:p>
            <a:r>
              <a:rPr lang="en-US" dirty="0"/>
              <a:t>Sample HTML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182C57-26B9-4405-8B4F-60E528124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123" y="1078523"/>
            <a:ext cx="12027877" cy="5689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&lt;!DOCTYPE html&gt;</a:t>
            </a:r>
          </a:p>
          <a:p>
            <a:pPr marL="0" indent="0">
              <a:buNone/>
            </a:pPr>
            <a:r>
              <a:rPr lang="en-US" dirty="0"/>
              <a:t>&lt;html&gt;</a:t>
            </a:r>
          </a:p>
          <a:p>
            <a:pPr marL="0" indent="0">
              <a:buNone/>
            </a:pPr>
            <a:r>
              <a:rPr lang="en-US" dirty="0"/>
              <a:t>&lt;head&gt;</a:t>
            </a:r>
          </a:p>
          <a:p>
            <a:pPr marL="0" indent="0">
              <a:buNone/>
            </a:pPr>
            <a:r>
              <a:rPr lang="en-US" dirty="0" smtClean="0"/>
              <a:t>	&lt;</a:t>
            </a:r>
            <a:r>
              <a:rPr lang="en-US" dirty="0"/>
              <a:t>title&gt;Page Title&lt;/title&gt;</a:t>
            </a:r>
          </a:p>
          <a:p>
            <a:pPr marL="0" indent="0">
              <a:buNone/>
            </a:pPr>
            <a:r>
              <a:rPr lang="en-US" dirty="0"/>
              <a:t>&lt;/head&gt;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&lt;body&gt;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&lt;h1&gt;My First Heading&lt;/h1&gt;</a:t>
            </a:r>
          </a:p>
          <a:p>
            <a:pPr marL="0" indent="0">
              <a:buNone/>
            </a:pPr>
            <a:r>
              <a:rPr lang="en-US" dirty="0"/>
              <a:t>&lt;p&gt;My first paragraph&lt;/p&gt;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&lt;/body&gt;</a:t>
            </a:r>
          </a:p>
          <a:p>
            <a:pPr marL="0" indent="0">
              <a:buNone/>
            </a:pPr>
            <a:r>
              <a:rPr lang="en-US" dirty="0"/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15305958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852"/>
            <a:ext cx="10515600" cy="1325563"/>
          </a:xfrm>
        </p:spPr>
        <p:txBody>
          <a:bodyPr/>
          <a:lstStyle/>
          <a:p>
            <a:r>
              <a:rPr lang="en-US" dirty="0"/>
              <a:t>HTML Lists </a:t>
            </a:r>
            <a:r>
              <a:rPr lang="en-US" b="1" dirty="0">
                <a:solidFill>
                  <a:srgbClr val="FF0000"/>
                </a:solidFill>
              </a:rPr>
              <a:t>&lt;ul&gt;</a:t>
            </a:r>
            <a:r>
              <a:rPr lang="en-US" dirty="0"/>
              <a:t> - unordered (bullet list)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5A49F-A1EB-4ABA-BCEF-E2B16D021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635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&lt;ul&gt;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4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&lt;li&gt;</a:t>
            </a:r>
            <a:r>
              <a:rPr lang="en-US" dirty="0"/>
              <a:t>Coffee</a:t>
            </a:r>
            <a:r>
              <a:rPr lang="en-US" sz="4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&lt;/li&gt;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4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&lt;li&gt;</a:t>
            </a:r>
            <a:r>
              <a:rPr lang="en-US" dirty="0"/>
              <a:t>Tea</a:t>
            </a:r>
            <a:r>
              <a:rPr lang="en-US" sz="4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&lt;/li&gt;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4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&lt;li&gt;</a:t>
            </a:r>
            <a:r>
              <a:rPr lang="en-US" dirty="0"/>
              <a:t>Milk</a:t>
            </a:r>
            <a:r>
              <a:rPr lang="en-US" sz="4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&lt;/li&gt;</a:t>
            </a:r>
          </a:p>
          <a:p>
            <a:pPr marL="0" indent="0">
              <a:buNone/>
            </a:pPr>
            <a:r>
              <a:rPr lang="en-US" sz="4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&lt;/ul&gt;</a:t>
            </a:r>
          </a:p>
        </p:txBody>
      </p:sp>
    </p:spTree>
    <p:extLst>
      <p:ext uri="{BB962C8B-B14F-4D97-AF65-F5344CB8AC3E}">
        <p14:creationId xmlns:p14="http://schemas.microsoft.com/office/powerpoint/2010/main" val="9989017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852"/>
            <a:ext cx="10515600" cy="1325563"/>
          </a:xfrm>
        </p:spPr>
        <p:txBody>
          <a:bodyPr/>
          <a:lstStyle/>
          <a:p>
            <a:r>
              <a:rPr lang="en-US" dirty="0"/>
              <a:t>HTML Lists </a:t>
            </a:r>
            <a:r>
              <a:rPr lang="en-US" b="1" dirty="0">
                <a:solidFill>
                  <a:srgbClr val="FF0000"/>
                </a:solidFill>
              </a:rPr>
              <a:t>&lt;</a:t>
            </a:r>
            <a:r>
              <a:rPr lang="en-US" b="1" dirty="0" err="1">
                <a:solidFill>
                  <a:srgbClr val="FF0000"/>
                </a:solidFill>
              </a:rPr>
              <a:t>ol</a:t>
            </a:r>
            <a:r>
              <a:rPr lang="en-US" b="1" dirty="0">
                <a:solidFill>
                  <a:srgbClr val="FF0000"/>
                </a:solidFill>
              </a:rPr>
              <a:t>&gt;</a:t>
            </a:r>
            <a:r>
              <a:rPr lang="en-US" dirty="0"/>
              <a:t> - ordered (numbered list)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5A49F-A1EB-4ABA-BCEF-E2B16D021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635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&lt;</a:t>
            </a:r>
            <a:r>
              <a:rPr lang="en-US" sz="4400" b="1" dirty="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ol</a:t>
            </a:r>
            <a:r>
              <a:rPr lang="en-US" sz="4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&gt;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4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&lt;li&gt;</a:t>
            </a:r>
            <a:r>
              <a:rPr lang="en-US" dirty="0"/>
              <a:t>McDonalds - </a:t>
            </a:r>
            <a:r>
              <a:rPr lang="en-US" dirty="0" err="1"/>
              <a:t>Hagatna</a:t>
            </a:r>
            <a:r>
              <a:rPr lang="en-US" sz="4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&lt;/li&gt;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4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&lt;li&gt;</a:t>
            </a:r>
            <a:r>
              <a:rPr lang="en-US" dirty="0"/>
              <a:t>McDonalds - </a:t>
            </a:r>
            <a:r>
              <a:rPr lang="en-US" dirty="0" err="1"/>
              <a:t>Maite</a:t>
            </a:r>
            <a:r>
              <a:rPr lang="en-US" sz="4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&lt;/li&gt;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4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&lt;li&gt;</a:t>
            </a:r>
            <a:r>
              <a:rPr lang="en-US" dirty="0"/>
              <a:t>McDonalds - </a:t>
            </a:r>
            <a:r>
              <a:rPr lang="en-US" dirty="0" err="1"/>
              <a:t>Tamuning</a:t>
            </a:r>
            <a:r>
              <a:rPr lang="en-US" sz="4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&lt;/li&gt;</a:t>
            </a:r>
          </a:p>
          <a:p>
            <a:pPr marL="0" indent="0">
              <a:buNone/>
            </a:pPr>
            <a:r>
              <a:rPr lang="en-US" sz="4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&lt;/</a:t>
            </a:r>
            <a:r>
              <a:rPr lang="en-US" sz="4400" b="1" dirty="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ol</a:t>
            </a:r>
            <a:r>
              <a:rPr lang="en-US" sz="4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728664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852"/>
            <a:ext cx="10515600" cy="1325563"/>
          </a:xfrm>
        </p:spPr>
        <p:txBody>
          <a:bodyPr/>
          <a:lstStyle/>
          <a:p>
            <a:r>
              <a:rPr lang="en-US" dirty="0"/>
              <a:t>Displaying Preformatted  Paragraphs &lt;pre&gt;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5A49F-A1EB-4ABA-BCEF-E2B16D021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6352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&lt;h1&gt;The Twelve Days of Christmas&lt;/h1&gt;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sz="52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&lt;pre&gt;</a:t>
            </a:r>
            <a:r>
              <a:rPr lang="en-US" dirty="0"/>
              <a:t>On the first day of Christmas</a:t>
            </a:r>
            <a:br>
              <a:rPr lang="en-US" dirty="0"/>
            </a:br>
            <a:r>
              <a:rPr lang="en-US" dirty="0"/>
              <a:t>my true love sent to me:</a:t>
            </a:r>
            <a:br>
              <a:rPr lang="en-US" dirty="0"/>
            </a:br>
            <a:r>
              <a:rPr lang="en-US" dirty="0"/>
              <a:t>A Partridge in a Pear Tree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On the second day of Christmas</a:t>
            </a:r>
            <a:br>
              <a:rPr lang="en-US" dirty="0"/>
            </a:br>
            <a:r>
              <a:rPr lang="en-US" dirty="0"/>
              <a:t>my true love sent to me:</a:t>
            </a:r>
            <a:br>
              <a:rPr lang="en-US" dirty="0"/>
            </a:br>
            <a:r>
              <a:rPr lang="en-US" dirty="0"/>
              <a:t>2 Turtle Doves</a:t>
            </a:r>
            <a:br>
              <a:rPr lang="en-US" dirty="0"/>
            </a:br>
            <a:r>
              <a:rPr lang="en-US" dirty="0"/>
              <a:t>and a Partridge in a Pear Tree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52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&lt;/pre&gt;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3543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B142C-951F-4FA3-96F2-D16678D36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2534" y="-247040"/>
            <a:ext cx="9684699" cy="1325563"/>
          </a:xfrm>
        </p:spPr>
        <p:txBody>
          <a:bodyPr/>
          <a:lstStyle/>
          <a:p>
            <a:r>
              <a:rPr lang="en-US" dirty="0"/>
              <a:t>HTML Document Tag Explained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182C57-26B9-4405-8B4F-60E528124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123" y="1423357"/>
            <a:ext cx="12027877" cy="53447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&lt;!</a:t>
            </a:r>
            <a:r>
              <a:rPr lang="en-US" sz="3600" b="1" dirty="0">
                <a:solidFill>
                  <a:srgbClr val="FF0000"/>
                </a:solidFill>
              </a:rPr>
              <a:t>DOCTYPE html&gt;</a:t>
            </a:r>
            <a:r>
              <a:rPr lang="en-US" sz="3600" dirty="0"/>
              <a:t> - declaration defines the document to be HTML5.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FF0000"/>
                </a:solidFill>
              </a:rPr>
              <a:t>&lt;html&gt; </a:t>
            </a:r>
            <a:r>
              <a:rPr lang="en-US" sz="3600" dirty="0"/>
              <a:t>element declared to be HTML page.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FF0000"/>
                </a:solidFill>
              </a:rPr>
              <a:t>&lt;head&gt; </a:t>
            </a:r>
            <a:r>
              <a:rPr lang="en-US" sz="3600" dirty="0"/>
              <a:t>element contains meta information about the document.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FF0000"/>
                </a:solidFill>
              </a:rPr>
              <a:t>&lt;title&gt; </a:t>
            </a:r>
            <a:r>
              <a:rPr lang="en-US" sz="3600" dirty="0"/>
              <a:t>element specifies a title for the document.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FF0000"/>
                </a:solidFill>
              </a:rPr>
              <a:t>&lt;body&gt; </a:t>
            </a:r>
            <a:r>
              <a:rPr lang="en-US" sz="3600" dirty="0"/>
              <a:t>element contains the visible page content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FF0000"/>
                </a:solidFill>
              </a:rPr>
              <a:t>&lt;p&gt; </a:t>
            </a:r>
            <a:r>
              <a:rPr lang="en-US" sz="3600" dirty="0"/>
              <a:t>element defines a paragraph</a:t>
            </a:r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37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B142C-951F-4FA3-96F2-D16678D36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0261" y="0"/>
            <a:ext cx="10515600" cy="1325563"/>
          </a:xfrm>
        </p:spPr>
        <p:txBody>
          <a:bodyPr/>
          <a:lstStyle/>
          <a:p>
            <a:r>
              <a:rPr lang="en-US" dirty="0"/>
              <a:t>HTML Document Tag Explained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182C57-26B9-4405-8B4F-60E528124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123" y="1216325"/>
            <a:ext cx="12027877" cy="55517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&lt;h1</a:t>
            </a:r>
            <a:r>
              <a:rPr lang="en-US" sz="3600" b="1" dirty="0">
                <a:solidFill>
                  <a:srgbClr val="FF0000"/>
                </a:solidFill>
              </a:rPr>
              <a:t>&gt; </a:t>
            </a:r>
            <a:r>
              <a:rPr lang="en-US" sz="3600" dirty="0"/>
              <a:t>element defines a large </a:t>
            </a:r>
            <a:r>
              <a:rPr lang="en-US" sz="3600" dirty="0" smtClean="0"/>
              <a:t>heading</a:t>
            </a:r>
          </a:p>
          <a:p>
            <a:pPr marL="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&lt;</a:t>
            </a:r>
            <a:r>
              <a:rPr lang="en-US" sz="3600" b="1" dirty="0" err="1" smtClean="0">
                <a:solidFill>
                  <a:srgbClr val="FF0000"/>
                </a:solidFill>
              </a:rPr>
              <a:t>br</a:t>
            </a:r>
            <a:r>
              <a:rPr lang="en-US" sz="3600" b="1" dirty="0" smtClean="0">
                <a:solidFill>
                  <a:srgbClr val="FF0000"/>
                </a:solidFill>
              </a:rPr>
              <a:t>&gt; </a:t>
            </a:r>
            <a:r>
              <a:rPr lang="en-US" sz="3600" dirty="0"/>
              <a:t>element defines </a:t>
            </a:r>
            <a:r>
              <a:rPr lang="en-US" sz="3600" dirty="0" smtClean="0"/>
              <a:t>a line break **no end </a:t>
            </a:r>
            <a:r>
              <a:rPr lang="en-US" sz="3600" dirty="0" smtClean="0"/>
              <a:t>tag</a:t>
            </a:r>
            <a:endParaRPr lang="en-US" sz="3600" dirty="0" smtClean="0"/>
          </a:p>
          <a:p>
            <a:pPr marL="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&lt;</a:t>
            </a:r>
            <a:r>
              <a:rPr lang="en-US" sz="3600" b="1" dirty="0">
                <a:solidFill>
                  <a:srgbClr val="FF0000"/>
                </a:solidFill>
              </a:rPr>
              <a:t>a</a:t>
            </a:r>
            <a:r>
              <a:rPr lang="en-US" sz="3600" b="1" dirty="0" smtClean="0">
                <a:solidFill>
                  <a:srgbClr val="FF0000"/>
                </a:solidFill>
              </a:rPr>
              <a:t>&gt; </a:t>
            </a:r>
            <a:r>
              <a:rPr lang="en-US" sz="3600" dirty="0"/>
              <a:t>element defines a </a:t>
            </a:r>
            <a:r>
              <a:rPr lang="en-US" sz="3600" dirty="0" smtClean="0"/>
              <a:t>hyperlink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FF0000"/>
                </a:solidFill>
              </a:rPr>
              <a:t>&lt;</a:t>
            </a:r>
            <a:r>
              <a:rPr lang="en-US" sz="3600" b="1" dirty="0" err="1">
                <a:solidFill>
                  <a:srgbClr val="FF0000"/>
                </a:solidFill>
              </a:rPr>
              <a:t>img</a:t>
            </a:r>
            <a:r>
              <a:rPr lang="en-US" sz="3600" b="1" dirty="0">
                <a:solidFill>
                  <a:srgbClr val="FF0000"/>
                </a:solidFill>
              </a:rPr>
              <a:t>&gt; </a:t>
            </a:r>
            <a:r>
              <a:rPr lang="en-US" sz="3600" dirty="0" smtClean="0"/>
              <a:t>element defines a image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FF0000"/>
                </a:solidFill>
              </a:rPr>
              <a:t>&lt;</a:t>
            </a:r>
            <a:r>
              <a:rPr lang="en-US" sz="3600" b="1" dirty="0" err="1" smtClean="0">
                <a:solidFill>
                  <a:srgbClr val="FF0000"/>
                </a:solidFill>
              </a:rPr>
              <a:t>hr</a:t>
            </a:r>
            <a:r>
              <a:rPr lang="en-US" sz="3600" b="1" dirty="0" smtClean="0">
                <a:solidFill>
                  <a:srgbClr val="FF0000"/>
                </a:solidFill>
              </a:rPr>
              <a:t>&gt; </a:t>
            </a:r>
            <a:r>
              <a:rPr lang="en-US" sz="3600" dirty="0"/>
              <a:t>element </a:t>
            </a:r>
            <a:r>
              <a:rPr lang="en-US" sz="3600" dirty="0" smtClean="0"/>
              <a:t>used to define thematic break in your document content **no end </a:t>
            </a:r>
            <a:r>
              <a:rPr lang="en-US" sz="3600" dirty="0" smtClean="0"/>
              <a:t>tag</a:t>
            </a:r>
            <a:endParaRPr lang="en-US" sz="36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79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852"/>
            <a:ext cx="10515600" cy="1325563"/>
          </a:xfrm>
        </p:spPr>
        <p:txBody>
          <a:bodyPr/>
          <a:lstStyle/>
          <a:p>
            <a:r>
              <a:rPr lang="en-US" dirty="0"/>
              <a:t>TIP to learning HTML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5A49F-A1EB-4ABA-BCEF-E2B16D021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6352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PRACTICE typing the code so your brain can learn and remember the syntax</a:t>
            </a:r>
            <a:r>
              <a:rPr lang="en-US" dirty="0" smtClean="0"/>
              <a:t>.</a:t>
            </a:r>
          </a:p>
          <a:p>
            <a:r>
              <a:rPr lang="en-US" dirty="0" smtClean="0"/>
              <a:t>**DO NOT** copy and paste.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8053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B142C-951F-4FA3-96F2-D16678D36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0261" y="0"/>
            <a:ext cx="10515600" cy="1325563"/>
          </a:xfrm>
        </p:spPr>
        <p:txBody>
          <a:bodyPr/>
          <a:lstStyle/>
          <a:p>
            <a:r>
              <a:rPr lang="en-US" dirty="0"/>
              <a:t>HTML Document Tag Explained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182C57-26B9-4405-8B4F-60E528124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123" y="1216325"/>
            <a:ext cx="12027877" cy="55517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&lt;</a:t>
            </a:r>
            <a:r>
              <a:rPr lang="en-US" sz="3600" b="1" dirty="0" err="1">
                <a:solidFill>
                  <a:srgbClr val="FF0000"/>
                </a:solidFill>
              </a:rPr>
              <a:t>ol</a:t>
            </a:r>
            <a:r>
              <a:rPr lang="en-US" sz="3600" b="1" dirty="0">
                <a:solidFill>
                  <a:srgbClr val="FF0000"/>
                </a:solidFill>
              </a:rPr>
              <a:t>&gt; </a:t>
            </a:r>
            <a:r>
              <a:rPr lang="en-US" sz="3600" dirty="0"/>
              <a:t>element defines a </a:t>
            </a:r>
            <a:r>
              <a:rPr lang="en-US" sz="3600" dirty="0" smtClean="0"/>
              <a:t>numbered </a:t>
            </a:r>
            <a:r>
              <a:rPr lang="en-US" sz="3600" dirty="0"/>
              <a:t>list</a:t>
            </a:r>
          </a:p>
          <a:p>
            <a:pPr marL="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&lt;</a:t>
            </a:r>
            <a:r>
              <a:rPr lang="en-US" sz="3600" b="1" dirty="0" err="1" smtClean="0">
                <a:solidFill>
                  <a:srgbClr val="FF0000"/>
                </a:solidFill>
              </a:rPr>
              <a:t>ul</a:t>
            </a:r>
            <a:r>
              <a:rPr lang="en-US" sz="3600" b="1" dirty="0">
                <a:solidFill>
                  <a:srgbClr val="FF0000"/>
                </a:solidFill>
              </a:rPr>
              <a:t>&gt; </a:t>
            </a:r>
            <a:r>
              <a:rPr lang="en-US" sz="3600" dirty="0"/>
              <a:t>element defines a </a:t>
            </a:r>
            <a:r>
              <a:rPr lang="en-US" sz="3600" dirty="0" smtClean="0"/>
              <a:t>bullet list</a:t>
            </a:r>
          </a:p>
          <a:p>
            <a:pPr marL="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&lt;li&gt; </a:t>
            </a:r>
            <a:r>
              <a:rPr lang="en-US" sz="3600" dirty="0"/>
              <a:t>element defines </a:t>
            </a:r>
            <a:r>
              <a:rPr lang="en-US" sz="3600" dirty="0" smtClean="0"/>
              <a:t>a list item</a:t>
            </a:r>
            <a:endParaRPr lang="en-US" sz="3600" dirty="0"/>
          </a:p>
          <a:p>
            <a:pPr marL="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&lt;pre&gt; </a:t>
            </a:r>
            <a:r>
              <a:rPr lang="en-US" sz="3600" dirty="0"/>
              <a:t>element defines a </a:t>
            </a:r>
            <a:r>
              <a:rPr lang="en-US" sz="3600" dirty="0" smtClean="0"/>
              <a:t>preformatted text</a:t>
            </a:r>
            <a:endParaRPr lang="en-US" sz="36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61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852"/>
            <a:ext cx="10515600" cy="1325563"/>
          </a:xfrm>
        </p:spPr>
        <p:txBody>
          <a:bodyPr/>
          <a:lstStyle/>
          <a:p>
            <a:r>
              <a:rPr lang="en-US" dirty="0"/>
              <a:t>Empty Elements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5A49F-A1EB-4ABA-BCEF-E2B16D021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6352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HTML elements with no content are empty elements.</a:t>
            </a:r>
          </a:p>
          <a:p>
            <a:r>
              <a:rPr lang="en-US" dirty="0"/>
              <a:t>Empty elements do not have a end tag.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90242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852"/>
            <a:ext cx="10515600" cy="1325563"/>
          </a:xfrm>
        </p:spPr>
        <p:txBody>
          <a:bodyPr/>
          <a:lstStyle/>
          <a:p>
            <a:r>
              <a:rPr lang="en-US" dirty="0"/>
              <a:t>Saving your HTML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5A49F-A1EB-4ABA-BCEF-E2B16D021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6352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File name – enter lowercase.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File name extension – enter .html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File type – Select All files.</a:t>
            </a:r>
          </a:p>
        </p:txBody>
      </p:sp>
    </p:spTree>
    <p:extLst>
      <p:ext uri="{BB962C8B-B14F-4D97-AF65-F5344CB8AC3E}">
        <p14:creationId xmlns:p14="http://schemas.microsoft.com/office/powerpoint/2010/main" val="188754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72CC5-798E-4F62-8D24-28EF25779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9600" dirty="0"/>
              <a:t>BEST ADVICE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2083D2-1757-4D59-A630-E070E957FF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Use the many Internet resources to view examples of how to write HTML code.</a:t>
            </a:r>
          </a:p>
        </p:txBody>
      </p:sp>
    </p:spTree>
    <p:extLst>
      <p:ext uri="{BB962C8B-B14F-4D97-AF65-F5344CB8AC3E}">
        <p14:creationId xmlns:p14="http://schemas.microsoft.com/office/powerpoint/2010/main" val="3429318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852"/>
            <a:ext cx="10515600" cy="1325563"/>
          </a:xfrm>
        </p:spPr>
        <p:txBody>
          <a:bodyPr/>
          <a:lstStyle/>
          <a:p>
            <a:r>
              <a:rPr lang="en-US" dirty="0"/>
              <a:t>Why Learn HTML, CSS and JavaScript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5A49F-A1EB-4ABA-BCEF-E2B16D021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6352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HTML is to tell the browser what content is being displayed.</a:t>
            </a:r>
          </a:p>
          <a:p>
            <a:pPr lvl="1"/>
            <a:r>
              <a:rPr lang="en-US" dirty="0"/>
              <a:t>HTML – </a:t>
            </a:r>
            <a:r>
              <a:rPr lang="en-US" dirty="0" err="1"/>
              <a:t>HyperText</a:t>
            </a:r>
            <a:r>
              <a:rPr lang="en-US" dirty="0"/>
              <a:t> Markup Language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CSS is used to add color and style to the web page.</a:t>
            </a:r>
          </a:p>
          <a:p>
            <a:pPr lvl="1"/>
            <a:r>
              <a:rPr lang="en-US" dirty="0"/>
              <a:t>CSS – Cascading Style Sheet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JavaScript is one of the 3 languages all web developers must learn.</a:t>
            </a:r>
          </a:p>
          <a:p>
            <a:pPr lvl="1"/>
            <a:r>
              <a:rPr lang="en-US" dirty="0"/>
              <a:t>JavaScript is to program the behavior of web pages to make it interactive.</a:t>
            </a:r>
          </a:p>
        </p:txBody>
      </p:sp>
    </p:spTree>
    <p:extLst>
      <p:ext uri="{BB962C8B-B14F-4D97-AF65-F5344CB8AC3E}">
        <p14:creationId xmlns:p14="http://schemas.microsoft.com/office/powerpoint/2010/main" val="4161408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852"/>
            <a:ext cx="10515600" cy="1325563"/>
          </a:xfrm>
        </p:spPr>
        <p:txBody>
          <a:bodyPr/>
          <a:lstStyle/>
          <a:p>
            <a:r>
              <a:rPr lang="en-US" dirty="0"/>
              <a:t>What is HTML?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5A49F-A1EB-4ABA-BCEF-E2B16D021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6352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err="1">
                <a:solidFill>
                  <a:srgbClr val="FF0000"/>
                </a:solidFill>
              </a:rPr>
              <a:t>HyperText</a:t>
            </a:r>
            <a:r>
              <a:rPr lang="en-US" b="1" dirty="0">
                <a:solidFill>
                  <a:srgbClr val="FF0000"/>
                </a:solidFill>
              </a:rPr>
              <a:t> Markup Language (HTML)</a:t>
            </a:r>
            <a:r>
              <a:rPr lang="en-US" dirty="0"/>
              <a:t> is the standard markup language for creating web pages.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lvl="1"/>
            <a:r>
              <a:rPr lang="en-US" dirty="0"/>
              <a:t>Web browsers receive HTML documents from a web server and determines how to display the document.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HTML is to tell the browser what content is being displayed.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rgbClr val="FF0000"/>
                </a:solidFill>
              </a:rPr>
              <a:t>Cascading Style Sheet (CSS)</a:t>
            </a:r>
            <a:r>
              <a:rPr lang="en-US" dirty="0"/>
              <a:t> is used to add color and style to the web page..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rgbClr val="FF0000"/>
                </a:solidFill>
              </a:rPr>
              <a:t>JavaScript</a:t>
            </a:r>
            <a:r>
              <a:rPr lang="en-US" dirty="0"/>
              <a:t> is to program the behavior of web pages to make it </a:t>
            </a:r>
            <a:r>
              <a:rPr lang="en-US" dirty="0" smtClean="0"/>
              <a:t>dynamic and interactive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53287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852"/>
            <a:ext cx="10515600" cy="1325563"/>
          </a:xfrm>
        </p:spPr>
        <p:txBody>
          <a:bodyPr/>
          <a:lstStyle/>
          <a:p>
            <a:r>
              <a:rPr lang="en-US" dirty="0"/>
              <a:t>Tools to write </a:t>
            </a:r>
            <a:r>
              <a:rPr lang="en-US" dirty="0" smtClean="0"/>
              <a:t>HTML, CSS and JavaScript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5A49F-A1EB-4ABA-BCEF-E2B16D021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6352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A simple Text Editor</a:t>
            </a:r>
          </a:p>
          <a:p>
            <a:pPr lvl="1"/>
            <a:r>
              <a:rPr lang="en-US" dirty="0"/>
              <a:t>Windows – Notepad </a:t>
            </a:r>
            <a:r>
              <a:rPr lang="en-US"/>
              <a:t>or Notepad++</a:t>
            </a:r>
            <a:endParaRPr lang="en-US" dirty="0"/>
          </a:p>
          <a:p>
            <a:pPr lvl="1"/>
            <a:r>
              <a:rPr lang="en-US" dirty="0"/>
              <a:t>Mac - TextEdit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Browser</a:t>
            </a:r>
          </a:p>
        </p:txBody>
      </p:sp>
    </p:spTree>
    <p:extLst>
      <p:ext uri="{BB962C8B-B14F-4D97-AF65-F5344CB8AC3E}">
        <p14:creationId xmlns:p14="http://schemas.microsoft.com/office/powerpoint/2010/main" val="3118650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852"/>
            <a:ext cx="10515600" cy="1325563"/>
          </a:xfrm>
        </p:spPr>
        <p:txBody>
          <a:bodyPr/>
          <a:lstStyle/>
          <a:p>
            <a:r>
              <a:rPr lang="en-US" dirty="0"/>
              <a:t>Additional tools to write HTML, CSS and JavaScript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5A49F-A1EB-4ABA-BCEF-E2B16D021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6352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Integrated Development Environment (IDE)</a:t>
            </a:r>
          </a:p>
          <a:p>
            <a:pPr lvl="1"/>
            <a:r>
              <a:rPr lang="en-US" dirty="0"/>
              <a:t>Windows – Visual Studio or research any available.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Browser</a:t>
            </a:r>
          </a:p>
        </p:txBody>
      </p:sp>
    </p:spTree>
    <p:extLst>
      <p:ext uri="{BB962C8B-B14F-4D97-AF65-F5344CB8AC3E}">
        <p14:creationId xmlns:p14="http://schemas.microsoft.com/office/powerpoint/2010/main" val="6870969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852"/>
            <a:ext cx="10515600" cy="1325563"/>
          </a:xfrm>
        </p:spPr>
        <p:txBody>
          <a:bodyPr/>
          <a:lstStyle/>
          <a:p>
            <a:r>
              <a:rPr lang="en-US" dirty="0"/>
              <a:t>Structure of a HTML Document – 2 Distinct Parts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5A49F-A1EB-4ABA-BCEF-E2B16D021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442" y="1984074"/>
            <a:ext cx="10948358" cy="41236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Head part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Body part</a:t>
            </a:r>
          </a:p>
        </p:txBody>
      </p:sp>
    </p:spTree>
    <p:extLst>
      <p:ext uri="{BB962C8B-B14F-4D97-AF65-F5344CB8AC3E}">
        <p14:creationId xmlns:p14="http://schemas.microsoft.com/office/powerpoint/2010/main" val="4221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852"/>
            <a:ext cx="10515600" cy="1325563"/>
          </a:xfrm>
        </p:spPr>
        <p:txBody>
          <a:bodyPr/>
          <a:lstStyle/>
          <a:p>
            <a:r>
              <a:rPr lang="en-US" dirty="0"/>
              <a:t>HTML </a:t>
            </a:r>
            <a:r>
              <a:rPr lang="en-US" dirty="0" smtClean="0"/>
              <a:t>Tag Syntax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5A49F-A1EB-4ABA-BCEF-E2B16D021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6352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An HTML element consists of a </a:t>
            </a:r>
            <a:r>
              <a:rPr lang="en-US" sz="4200" b="1" dirty="0">
                <a:solidFill>
                  <a:srgbClr val="FF0000"/>
                </a:solidFill>
              </a:rPr>
              <a:t>&lt;start&gt;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/>
              <a:t>tag</a:t>
            </a:r>
          </a:p>
          <a:p>
            <a:r>
              <a:rPr lang="en-US" dirty="0"/>
              <a:t>and a </a:t>
            </a:r>
            <a:r>
              <a:rPr lang="en-US" sz="4600" b="1" dirty="0" smtClean="0">
                <a:solidFill>
                  <a:srgbClr val="FF0000"/>
                </a:solidFill>
              </a:rPr>
              <a:t>&lt;/end&gt;</a:t>
            </a:r>
            <a:r>
              <a:rPr lang="en-US" sz="4600" dirty="0" smtClean="0"/>
              <a:t> </a:t>
            </a:r>
            <a:r>
              <a:rPr lang="en-US" dirty="0"/>
              <a:t>tag</a:t>
            </a:r>
          </a:p>
          <a:p>
            <a:r>
              <a:rPr lang="en-US" dirty="0"/>
              <a:t>with the </a:t>
            </a:r>
            <a:r>
              <a:rPr lang="en-US" b="1" dirty="0"/>
              <a:t>content in between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200" dirty="0"/>
              <a:t>            </a:t>
            </a:r>
            <a:r>
              <a:rPr lang="en-US" sz="4200" b="1" dirty="0">
                <a:solidFill>
                  <a:srgbClr val="FF0000"/>
                </a:solidFill>
              </a:rPr>
              <a:t>&lt;p&gt;</a:t>
            </a:r>
            <a:r>
              <a:rPr lang="en-US" sz="4200" dirty="0"/>
              <a:t>This is a story of </a:t>
            </a:r>
            <a:r>
              <a:rPr lang="en-US" sz="4200" b="1" dirty="0">
                <a:solidFill>
                  <a:srgbClr val="FF0000"/>
                </a:solidFill>
              </a:rPr>
              <a:t>&lt;/p&gt;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023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940</Words>
  <Application>Microsoft Office PowerPoint</Application>
  <PresentationFormat>Widescreen</PresentationFormat>
  <Paragraphs>217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Arial</vt:lpstr>
      <vt:lpstr>Calibri</vt:lpstr>
      <vt:lpstr>Calibri Light</vt:lpstr>
      <vt:lpstr>Office Theme</vt:lpstr>
      <vt:lpstr>Introduction to HTML</vt:lpstr>
      <vt:lpstr>Lesson Objectives</vt:lpstr>
      <vt:lpstr>TIP to learning HTML</vt:lpstr>
      <vt:lpstr>Why Learn HTML, CSS and JavaScript</vt:lpstr>
      <vt:lpstr>What is HTML?</vt:lpstr>
      <vt:lpstr>Tools to write HTML, CSS and JavaScript</vt:lpstr>
      <vt:lpstr>Additional tools to write HTML, CSS and JavaScript</vt:lpstr>
      <vt:lpstr>Structure of a HTML Document – 2 Distinct Parts</vt:lpstr>
      <vt:lpstr>HTML Tag Syntax</vt:lpstr>
      <vt:lpstr>Tag names</vt:lpstr>
      <vt:lpstr>What is W3C? (www.w3.org)</vt:lpstr>
      <vt:lpstr>Basic HTML Tag</vt:lpstr>
      <vt:lpstr>Structure of a HTML Document</vt:lpstr>
      <vt:lpstr>&lt;html&gt; Every HTML document begins with a opening &lt;html&gt; tag and ends with a closing &lt;/html&gt; tag. </vt:lpstr>
      <vt:lpstr>Head part - &lt;head&gt; &lt;/head&gt;</vt:lpstr>
      <vt:lpstr>Nested Elements</vt:lpstr>
      <vt:lpstr>&lt;title&gt; …. &lt;/title&gt;</vt:lpstr>
      <vt:lpstr>body part - &lt;body&gt; &lt;/body&gt;</vt:lpstr>
      <vt:lpstr>Structure of a HTML Document</vt:lpstr>
      <vt:lpstr>HTML Paragraphs &lt;p&gt;</vt:lpstr>
      <vt:lpstr>HTML Headings &lt;h1&gt; to &lt;h6&gt;</vt:lpstr>
      <vt:lpstr>HTML Links &lt;a&gt;</vt:lpstr>
      <vt:lpstr>HTML Images &lt;img&gt;</vt:lpstr>
      <vt:lpstr>Sample HTML Document</vt:lpstr>
      <vt:lpstr>HTML Lists &lt;ul&gt; - unordered (bullet list)</vt:lpstr>
      <vt:lpstr>HTML Lists &lt;ol&gt; - ordered (numbered list)</vt:lpstr>
      <vt:lpstr>Displaying Preformatted  Paragraphs &lt;pre&gt;</vt:lpstr>
      <vt:lpstr>HTML Document Tag Explained</vt:lpstr>
      <vt:lpstr>HTML Document Tag Explained</vt:lpstr>
      <vt:lpstr>HTML Document Tag Explained</vt:lpstr>
      <vt:lpstr>Empty Elements</vt:lpstr>
      <vt:lpstr>Saving your HTML document</vt:lpstr>
      <vt:lpstr>BEST ADVICE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Basics</dc:title>
  <dc:creator>Yvonne Flores</dc:creator>
  <cp:lastModifiedBy>User</cp:lastModifiedBy>
  <cp:revision>121</cp:revision>
  <dcterms:created xsi:type="dcterms:W3CDTF">2018-05-28T00:36:40Z</dcterms:created>
  <dcterms:modified xsi:type="dcterms:W3CDTF">2018-08-21T03:50:25Z</dcterms:modified>
</cp:coreProperties>
</file>