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6" r:id="rId3"/>
    <p:sldId id="277" r:id="rId4"/>
    <p:sldId id="267" r:id="rId5"/>
    <p:sldId id="270" r:id="rId6"/>
    <p:sldId id="273" r:id="rId7"/>
    <p:sldId id="278" r:id="rId8"/>
    <p:sldId id="268" r:id="rId9"/>
    <p:sldId id="269" r:id="rId10"/>
    <p:sldId id="272" r:id="rId11"/>
    <p:sldId id="274" r:id="rId12"/>
    <p:sldId id="279" r:id="rId13"/>
    <p:sldId id="28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396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66F63-0628-44CB-ACB9-5B6577426A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55D540-B252-4A79-8941-60E88F9C6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0565E-ABC0-4946-9F2F-8948E9BE0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E20E7-2744-4124-BEAD-A5433618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D279C-A00C-4290-BB9B-8D0765149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9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F1CAB-C7ED-4E09-8F1E-7C766BD7A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ED1E7A-B2BD-4891-B780-3B6DC8B93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91FD9-52D9-4C9C-AD1B-DCE0A27E5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B1AF3-60A2-4121-B82F-B3851A6B3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5FAFC-7E8E-4D2A-927C-E98B92035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4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6A250F-CA58-407E-9E34-A95169D463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400664-B232-4C65-B529-26A5D5576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19045-7BD2-4ACB-9192-DA6F2FA46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FC79E-0356-45EA-BEE4-3613FBA7F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8887E-D444-4941-95FA-32104FC0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64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3DD2B-B4A2-4FCB-AA00-3F0B38A7E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42E3D-208C-40B0-A373-BEE33680B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91C67-DA68-4937-AC9B-F7F94731E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75690-3979-42B1-A62E-442684224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6AA8F-8BA3-4DC9-92F8-75B9ACA6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5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8610C-C3E5-46B5-89A7-01CBA9455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866E6-129B-4EF6-AC7D-195BD609D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180D1-8DB0-410F-9E45-6E4E24405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5FEE9-CE46-48CA-AF3E-5F6847C25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EB8C7-F05C-4CEC-AEEB-220373930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3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C8EC9-0106-4251-81CF-5BABD4C35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01FD0-3D97-431A-B46A-786E66743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96899-23DF-4D1E-8243-CF243DC02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298FD-F8C6-4FDC-B8CD-6E1595F2B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00334-1D9B-4702-A4C4-2A66478AC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94939-9F4E-449C-BF5D-8D448A934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8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E035B-47C8-4D66-A97A-7C77B662A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9D2DA-6D0D-4103-92E1-ACA86B84B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E0463-1ED7-4CFD-AFC2-E1BDC2A65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EC2AD6-C849-470A-AC8B-F2ADF2F70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3D82A6-CD72-44AC-8E68-8A29A042B7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60F177-8B16-457D-9500-B02566DD3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1A728D-CFC1-4F66-AD46-EA0C30007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B35705-8251-419F-9675-DC03FD74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2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B3AD6-1EED-4119-983C-2A5F12FCF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0DE98E-22B2-4DCF-AB4F-FAEE858B9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E85A6F-138C-4CB6-A193-581A9851D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9C61F2-6493-4177-AFD7-A62A3B39D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0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C80C9C-B039-49AD-B995-25B80316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0073CD-014B-42B4-8B0C-B33D7F1A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DA40B-9E96-4A4A-A25D-1ABCDCF2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3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4B28C-D4C6-41DB-B222-E819D17B8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7B3FF-AF3E-4835-B60B-8503ABD71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41A03-93BA-489A-AAA5-0E71ABE16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CDC0A-5637-497C-9CE6-BAB4CBEB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B5CDA-AC5A-4914-99CC-290A3C794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96E5E-C7D0-4A13-ADA1-117DBEBC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3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6ACAE-092E-4867-A19A-D4CD4FE12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076656-D19A-46A0-BDEF-AF534759DF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09284-5E11-41FD-87C8-40958B045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E619A-7C22-42D7-BC9C-0A4512FE5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190F-16A4-46B9-9365-03B02EBE5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189B1-538C-4CC2-9673-F470226F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8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CE1A42-7029-4F88-AB0F-D50B071C3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63CD2-910C-476F-92D2-E99388148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1A0A4-9EF5-4EA3-988F-CFDB6A953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0F087-5D77-4E34-9468-3C0ED161E096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754E8-8506-42E0-A425-98C73391A8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097AE-DA78-4CF8-A9EA-10D025BC6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7F7E0-1E30-48C1-883A-D8EAD01CDF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JavaScript Arrays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09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 smtClean="0"/>
              <a:t>Declaring and Initializing Arrays Syntax – </a:t>
            </a:r>
            <a:r>
              <a:rPr lang="en-US" b="1" dirty="0" smtClean="0">
                <a:solidFill>
                  <a:srgbClr val="FF0000"/>
                </a:solidFill>
              </a:rPr>
              <a:t>Spanning several lines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781" y="1756352"/>
            <a:ext cx="6970144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reates </a:t>
            </a:r>
            <a:r>
              <a:rPr lang="en-US" dirty="0"/>
              <a:t>an Array, and assigns values to </a:t>
            </a:r>
            <a:r>
              <a:rPr lang="en-US" dirty="0" smtClean="0"/>
              <a:t>it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5200" dirty="0" err="1"/>
              <a:t>var</a:t>
            </a:r>
            <a:r>
              <a:rPr lang="en-US" sz="5200" dirty="0"/>
              <a:t> </a:t>
            </a:r>
            <a:r>
              <a:rPr lang="en-US" sz="5200" b="1" dirty="0">
                <a:solidFill>
                  <a:srgbClr val="FF0000"/>
                </a:solidFill>
              </a:rPr>
              <a:t>cars</a:t>
            </a:r>
            <a:r>
              <a:rPr lang="en-US" sz="5200" dirty="0"/>
              <a:t> = [</a:t>
            </a:r>
            <a:br>
              <a:rPr lang="en-US" sz="5200" dirty="0"/>
            </a:br>
            <a:r>
              <a:rPr lang="en-US" sz="5200" dirty="0"/>
              <a:t>    "Saab",</a:t>
            </a:r>
            <a:br>
              <a:rPr lang="en-US" sz="5200" dirty="0"/>
            </a:br>
            <a:r>
              <a:rPr lang="en-US" sz="5200" dirty="0"/>
              <a:t>    "Volvo",</a:t>
            </a:r>
            <a:br>
              <a:rPr lang="en-US" sz="5200" dirty="0"/>
            </a:br>
            <a:r>
              <a:rPr lang="en-US" sz="5200" dirty="0"/>
              <a:t>    "BMW"</a:t>
            </a:r>
            <a:br>
              <a:rPr lang="en-US" sz="5200" dirty="0"/>
            </a:br>
            <a:r>
              <a:rPr lang="en-US" sz="5200" dirty="0"/>
              <a:t>];</a:t>
            </a:r>
            <a:endParaRPr lang="en-US" sz="52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28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483" y="0"/>
            <a:ext cx="10515600" cy="1325563"/>
          </a:xfrm>
        </p:spPr>
        <p:txBody>
          <a:bodyPr/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ACCESSING</a:t>
            </a:r>
            <a:r>
              <a:rPr lang="en-US" dirty="0" smtClean="0"/>
              <a:t> Elements of an Array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046" y="1756351"/>
            <a:ext cx="7392838" cy="48342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Refer to their index number.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5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5400" b="1" dirty="0" err="1" smtClean="0">
                <a:solidFill>
                  <a:srgbClr val="FF0000"/>
                </a:solidFill>
              </a:rPr>
              <a:t>var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smtClean="0">
                <a:solidFill>
                  <a:srgbClr val="FF0000"/>
                </a:solidFill>
              </a:rPr>
              <a:t>name = cars[0];</a:t>
            </a:r>
            <a:endParaRPr lang="en-US" sz="5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will the variable </a:t>
            </a:r>
            <a:r>
              <a:rPr lang="en-US" b="1" dirty="0" smtClean="0">
                <a:solidFill>
                  <a:srgbClr val="FF0000"/>
                </a:solidFill>
              </a:rPr>
              <a:t>name</a:t>
            </a:r>
            <a:r>
              <a:rPr lang="en-US" dirty="0" smtClean="0"/>
              <a:t> hold in memory?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094828"/>
              </p:ext>
            </p:extLst>
          </p:nvPr>
        </p:nvGraphicFramePr>
        <p:xfrm>
          <a:off x="5689600" y="1325563"/>
          <a:ext cx="65024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722874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37092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8893973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658208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17656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cars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cars[0]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cars[1]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cars[2]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8746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Saab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Volvo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BMW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358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3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023" y="767751"/>
            <a:ext cx="11878573" cy="540921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&lt;script&gt;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var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cars = ["Saab", "Volvo", "BMW"];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600" dirty="0" err="1" smtClean="0"/>
              <a:t>document.getElementById</a:t>
            </a:r>
            <a:r>
              <a:rPr lang="en-US" sz="3600" dirty="0"/>
              <a:t>("demo").</a:t>
            </a:r>
            <a:r>
              <a:rPr lang="en-US" sz="3600" dirty="0" err="1"/>
              <a:t>innerHTML</a:t>
            </a:r>
            <a:r>
              <a:rPr lang="en-US" sz="3600" dirty="0"/>
              <a:t> = </a:t>
            </a:r>
            <a:r>
              <a:rPr lang="en-US" sz="4800" b="1" dirty="0" smtClean="0">
                <a:solidFill>
                  <a:srgbClr val="FF0000"/>
                </a:solidFill>
              </a:rPr>
              <a:t>cars[0]</a:t>
            </a:r>
            <a:r>
              <a:rPr lang="en-US" sz="4800" dirty="0" smtClean="0"/>
              <a:t>;</a:t>
            </a:r>
            <a:endParaRPr lang="en-US" sz="6600" dirty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dirty="0" smtClean="0"/>
              <a:t>&lt;/</a:t>
            </a:r>
            <a:r>
              <a:rPr lang="en-US" dirty="0"/>
              <a:t>script&gt;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483136"/>
              </p:ext>
            </p:extLst>
          </p:nvPr>
        </p:nvGraphicFramePr>
        <p:xfrm>
          <a:off x="5589439" y="645565"/>
          <a:ext cx="65024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722874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37092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8893973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658208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17656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cars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cars[0]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cars[1]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cars[2]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8746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Saab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Volvo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BMW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35871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066362" y="4710023"/>
            <a:ext cx="23085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//OUTPUT: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Saab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23" y="-1"/>
            <a:ext cx="10515600" cy="645565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ACCESSING</a:t>
            </a:r>
            <a:r>
              <a:rPr lang="en-US" dirty="0" smtClean="0"/>
              <a:t> Elements of an </a:t>
            </a:r>
            <a:r>
              <a:rPr lang="en-US" dirty="0" smtClean="0"/>
              <a:t>Array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569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023" y="767751"/>
            <a:ext cx="11878573" cy="540921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&lt;script&gt;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var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cars = ["Saab", "Volvo", "BMW"];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document.getElementById</a:t>
            </a:r>
            <a:r>
              <a:rPr lang="en-US" dirty="0"/>
              <a:t>("demo").</a:t>
            </a:r>
            <a:r>
              <a:rPr lang="en-US" dirty="0" err="1"/>
              <a:t>innerHTML</a:t>
            </a:r>
            <a:r>
              <a:rPr lang="en-US" dirty="0"/>
              <a:t> = </a:t>
            </a:r>
            <a:r>
              <a:rPr lang="en-US" sz="4000" b="1" dirty="0" smtClean="0">
                <a:solidFill>
                  <a:srgbClr val="FF0000"/>
                </a:solidFill>
              </a:rPr>
              <a:t>cars[</a:t>
            </a:r>
            <a:r>
              <a:rPr lang="en-US" sz="4000" b="1" dirty="0" err="1" smtClean="0">
                <a:solidFill>
                  <a:srgbClr val="FF0000"/>
                </a:solidFill>
              </a:rPr>
              <a:t>cars.length</a:t>
            </a:r>
            <a:r>
              <a:rPr lang="en-US" sz="4000" b="1" dirty="0" smtClean="0">
                <a:solidFill>
                  <a:srgbClr val="FF0000"/>
                </a:solidFill>
              </a:rPr>
              <a:t> -1]</a:t>
            </a:r>
            <a:r>
              <a:rPr lang="en-US" sz="4000" dirty="0" smtClean="0"/>
              <a:t>;</a:t>
            </a:r>
            <a:endParaRPr lang="en-US" sz="54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&lt;/</a:t>
            </a:r>
            <a:r>
              <a:rPr lang="en-US" dirty="0"/>
              <a:t>script&gt;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483136"/>
              </p:ext>
            </p:extLst>
          </p:nvPr>
        </p:nvGraphicFramePr>
        <p:xfrm>
          <a:off x="5589439" y="645565"/>
          <a:ext cx="65024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722874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37092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8893973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658208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17656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cars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cars[0]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cars[1]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cars[2]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8746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Saab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Volvo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BMW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35871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066362" y="4710023"/>
            <a:ext cx="23085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//OUTPUT: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BMW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23" y="-1"/>
            <a:ext cx="10515600" cy="645565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ACCESSING</a:t>
            </a:r>
            <a:r>
              <a:rPr lang="en-US" dirty="0" smtClean="0"/>
              <a:t> Elements of an </a:t>
            </a:r>
            <a:r>
              <a:rPr lang="en-US" dirty="0" smtClean="0"/>
              <a:t>Array </a:t>
            </a:r>
            <a:r>
              <a:rPr lang="en-US" b="1" dirty="0" smtClean="0">
                <a:solidFill>
                  <a:srgbClr val="FF0000"/>
                </a:solidFill>
              </a:rPr>
              <a:t>at the END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78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 smtClean="0"/>
              <a:t>Storing Data in Arrays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JavaScript arrays are used to store </a:t>
            </a:r>
            <a:r>
              <a:rPr lang="en-US" b="1" dirty="0">
                <a:solidFill>
                  <a:srgbClr val="FF0000"/>
                </a:solidFill>
              </a:rPr>
              <a:t>multiple values </a:t>
            </a:r>
            <a:r>
              <a:rPr lang="en-US" b="1" dirty="0" smtClean="0">
                <a:solidFill>
                  <a:srgbClr val="FF0000"/>
                </a:solidFill>
              </a:rPr>
              <a:t>(strings, numbers, </a:t>
            </a:r>
            <a:r>
              <a:rPr lang="en-US" b="1" dirty="0" err="1" smtClean="0">
                <a:solidFill>
                  <a:srgbClr val="FF0000"/>
                </a:solidFill>
              </a:rPr>
              <a:t>booleans</a:t>
            </a:r>
            <a:r>
              <a:rPr lang="en-US" b="1" dirty="0" smtClean="0">
                <a:solidFill>
                  <a:srgbClr val="FF0000"/>
                </a:solidFill>
              </a:rPr>
              <a:t>, etc.) </a:t>
            </a:r>
            <a:r>
              <a:rPr lang="en-US" dirty="0" smtClean="0"/>
              <a:t>in </a:t>
            </a:r>
            <a:r>
              <a:rPr lang="en-US" dirty="0"/>
              <a:t>a </a:t>
            </a:r>
            <a:r>
              <a:rPr lang="en-US" sz="4800" b="1" dirty="0">
                <a:solidFill>
                  <a:srgbClr val="FF0000"/>
                </a:solidFill>
              </a:rPr>
              <a:t>single variable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28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 smtClean="0"/>
              <a:t>Empty Array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/>
              <a:t>var</a:t>
            </a:r>
            <a:r>
              <a:rPr lang="en-US" sz="4000" dirty="0"/>
              <a:t> </a:t>
            </a:r>
            <a:r>
              <a:rPr lang="en-US" sz="4000" b="1" dirty="0">
                <a:solidFill>
                  <a:srgbClr val="FF0000"/>
                </a:solidFill>
              </a:rPr>
              <a:t>cars</a:t>
            </a:r>
            <a:r>
              <a:rPr lang="en-US" sz="4000" dirty="0"/>
              <a:t> = </a:t>
            </a:r>
            <a:r>
              <a:rPr lang="en-US" sz="4000" dirty="0" smtClean="0"/>
              <a:t>[ ];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487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/>
              <a:t>var</a:t>
            </a:r>
            <a:r>
              <a:rPr lang="en-US" sz="4400" dirty="0"/>
              <a:t> </a:t>
            </a:r>
            <a:r>
              <a:rPr lang="en-US" sz="4400" b="1" dirty="0">
                <a:solidFill>
                  <a:srgbClr val="FF0000"/>
                </a:solidFill>
              </a:rPr>
              <a:t>cars</a:t>
            </a:r>
            <a:r>
              <a:rPr lang="en-US" sz="4400" dirty="0"/>
              <a:t> = ["Saab", "Volvo", "BMW</a:t>
            </a:r>
            <a:r>
              <a:rPr lang="en-US" sz="4400" dirty="0" smtClean="0"/>
              <a:t>"];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734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 smtClean="0"/>
              <a:t>3 Variables – Longer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</a:t>
            </a:r>
            <a:r>
              <a:rPr lang="en-US" b="1" dirty="0">
                <a:solidFill>
                  <a:srgbClr val="FF0000"/>
                </a:solidFill>
              </a:rPr>
              <a:t>car1</a:t>
            </a:r>
            <a:r>
              <a:rPr lang="en-US" dirty="0"/>
              <a:t> = "Saab";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</a:t>
            </a:r>
            <a:r>
              <a:rPr lang="en-US" b="1" dirty="0">
                <a:solidFill>
                  <a:srgbClr val="FF0000"/>
                </a:solidFill>
              </a:rPr>
              <a:t>car2</a:t>
            </a:r>
            <a:r>
              <a:rPr lang="en-US" dirty="0"/>
              <a:t> = "Volvo";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</a:t>
            </a:r>
            <a:r>
              <a:rPr lang="en-US" b="1" dirty="0">
                <a:solidFill>
                  <a:srgbClr val="FF0000"/>
                </a:solidFill>
              </a:rPr>
              <a:t>car3</a:t>
            </a:r>
            <a:r>
              <a:rPr lang="en-US" dirty="0"/>
              <a:t> = "BMW";</a:t>
            </a:r>
          </a:p>
        </p:txBody>
      </p:sp>
    </p:spTree>
    <p:extLst>
      <p:ext uri="{BB962C8B-B14F-4D97-AF65-F5344CB8AC3E}">
        <p14:creationId xmlns:p14="http://schemas.microsoft.com/office/powerpoint/2010/main" val="998464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192" y="-3592"/>
            <a:ext cx="10515600" cy="1325563"/>
          </a:xfrm>
        </p:spPr>
        <p:txBody>
          <a:bodyPr/>
          <a:lstStyle/>
          <a:p>
            <a:r>
              <a:rPr lang="en-US" dirty="0" smtClean="0"/>
              <a:t>Array [Index (position)] – </a:t>
            </a:r>
            <a:r>
              <a:rPr lang="en-US" b="1" dirty="0" smtClean="0">
                <a:solidFill>
                  <a:srgbClr val="FF0000"/>
                </a:solidFill>
              </a:rPr>
              <a:t>Begins at </a:t>
            </a:r>
            <a:r>
              <a:rPr lang="en-US" b="1" dirty="0" smtClean="0">
                <a:solidFill>
                  <a:srgbClr val="FF0000"/>
                </a:solidFill>
              </a:rPr>
              <a:t>[0]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1985"/>
            <a:ext cx="4078857" cy="46757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FF0000"/>
                </a:solidFill>
              </a:rPr>
              <a:t>cars</a:t>
            </a:r>
            <a:r>
              <a:rPr lang="en-US" dirty="0"/>
              <a:t> = ["Saab", "Volvo", "BMW</a:t>
            </a:r>
            <a:r>
              <a:rPr lang="en-US" dirty="0" smtClean="0"/>
              <a:t>"];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877628" y="2841243"/>
            <a:ext cx="2039429" cy="134626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391897"/>
              </p:ext>
            </p:extLst>
          </p:nvPr>
        </p:nvGraphicFramePr>
        <p:xfrm>
          <a:off x="2877628" y="4297525"/>
          <a:ext cx="65024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722874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37092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8893973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658208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17656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cars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cars[0]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cars[1]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cars[2]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8746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Saab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Volvo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BMW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35871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40250" y="1456853"/>
            <a:ext cx="41849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*NOTE</a:t>
            </a:r>
          </a:p>
          <a:p>
            <a:r>
              <a:rPr lang="en-US" sz="3600" dirty="0">
                <a:solidFill>
                  <a:srgbClr val="FF0000"/>
                </a:solidFill>
              </a:rPr>
              <a:t>[0]</a:t>
            </a:r>
            <a:r>
              <a:rPr lang="en-US" sz="3600" dirty="0" smtClean="0"/>
              <a:t> is the first </a:t>
            </a:r>
            <a:r>
              <a:rPr lang="en-US" sz="3600" dirty="0" smtClean="0"/>
              <a:t>index</a:t>
            </a:r>
            <a:endParaRPr lang="en-US" sz="3600" dirty="0" smtClean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426015" y="1933907"/>
            <a:ext cx="1216325" cy="225360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9849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192" y="-3592"/>
            <a:ext cx="10515600" cy="1325563"/>
          </a:xfrm>
        </p:spPr>
        <p:txBody>
          <a:bodyPr/>
          <a:lstStyle/>
          <a:p>
            <a:r>
              <a:rPr lang="en-US" dirty="0" smtClean="0"/>
              <a:t>Array [Index (position)] – </a:t>
            </a:r>
            <a:r>
              <a:rPr lang="en-US" b="1" dirty="0" smtClean="0">
                <a:solidFill>
                  <a:srgbClr val="FF0000"/>
                </a:solidFill>
              </a:rPr>
              <a:t>Last [Index]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1985"/>
            <a:ext cx="4078857" cy="46757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FF0000"/>
                </a:solidFill>
              </a:rPr>
              <a:t>cars</a:t>
            </a:r>
            <a:r>
              <a:rPr lang="en-US" dirty="0"/>
              <a:t> = ["Saab", "Volvo", "BMW</a:t>
            </a:r>
            <a:r>
              <a:rPr lang="en-US" dirty="0" smtClean="0"/>
              <a:t>"];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391897"/>
              </p:ext>
            </p:extLst>
          </p:nvPr>
        </p:nvGraphicFramePr>
        <p:xfrm>
          <a:off x="2877628" y="4297525"/>
          <a:ext cx="65024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722874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37092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8893973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658208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17656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cars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cars[0]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cars[1]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cars[2]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8746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Saab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Volvo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BMW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35871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55411" y="1424752"/>
            <a:ext cx="63811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**</a:t>
            </a:r>
            <a:r>
              <a:rPr lang="en-US" sz="2800" dirty="0">
                <a:solidFill>
                  <a:srgbClr val="FF0000"/>
                </a:solidFill>
              </a:rPr>
              <a:t>IMPORTANT</a:t>
            </a:r>
          </a:p>
          <a:p>
            <a:r>
              <a:rPr lang="en-US" sz="2800" dirty="0" err="1" smtClean="0">
                <a:solidFill>
                  <a:srgbClr val="FF0000"/>
                </a:solidFill>
              </a:rPr>
              <a:t>arrayname</a:t>
            </a:r>
            <a:r>
              <a:rPr lang="en-US" sz="2800" dirty="0" smtClean="0">
                <a:solidFill>
                  <a:srgbClr val="FF0000"/>
                </a:solidFill>
              </a:rPr>
              <a:t>[arrayname.length-1</a:t>
            </a:r>
            <a:r>
              <a:rPr lang="en-US" sz="2800" dirty="0">
                <a:solidFill>
                  <a:srgbClr val="FF0000"/>
                </a:solidFill>
              </a:rPr>
              <a:t>]</a:t>
            </a:r>
            <a:r>
              <a:rPr lang="en-US" sz="2800" dirty="0" smtClean="0"/>
              <a:t>  is also another way to access the last index.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8315864" y="2809747"/>
            <a:ext cx="215661" cy="137776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101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816" y="197080"/>
            <a:ext cx="8261838" cy="5840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&lt;p id="demo"&gt;&lt;/p&gt;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&lt;script&gt;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FF0000"/>
                </a:solidFill>
              </a:rPr>
              <a:t>cars</a:t>
            </a:r>
            <a:r>
              <a:rPr lang="en-US" dirty="0"/>
              <a:t> = ["Saab", "Volvo", "BMW"];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document.getElementById</a:t>
            </a:r>
            <a:r>
              <a:rPr lang="en-US" dirty="0"/>
              <a:t>("demo").</a:t>
            </a:r>
            <a:r>
              <a:rPr lang="en-US" dirty="0" err="1"/>
              <a:t>innerHTML</a:t>
            </a:r>
            <a:r>
              <a:rPr lang="en-US" dirty="0"/>
              <a:t> = </a:t>
            </a:r>
            <a:r>
              <a:rPr lang="en-US" b="1" dirty="0">
                <a:solidFill>
                  <a:srgbClr val="FF0000"/>
                </a:solidFill>
              </a:rPr>
              <a:t>cars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&lt;/</a:t>
            </a:r>
            <a:r>
              <a:rPr lang="en-US" dirty="0"/>
              <a:t>script&gt;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420707" y="334108"/>
            <a:ext cx="448374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OUTPUT: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Entire array will be displayed.</a:t>
            </a:r>
          </a:p>
          <a:p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265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615" y="0"/>
            <a:ext cx="10515600" cy="1325563"/>
          </a:xfrm>
        </p:spPr>
        <p:txBody>
          <a:bodyPr/>
          <a:lstStyle/>
          <a:p>
            <a:r>
              <a:rPr lang="en-US" dirty="0" smtClean="0"/>
              <a:t>Declaring and Initializing Arrays Syntax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1) Creates </a:t>
            </a:r>
            <a:r>
              <a:rPr lang="en-US" dirty="0"/>
              <a:t>an Array, and </a:t>
            </a:r>
            <a:r>
              <a:rPr lang="en-US" dirty="0" smtClean="0"/>
              <a:t>2) assigns </a:t>
            </a:r>
            <a:r>
              <a:rPr lang="en-US" dirty="0"/>
              <a:t>values to </a:t>
            </a:r>
            <a:r>
              <a:rPr lang="en-US" dirty="0" smtClean="0"/>
              <a:t>it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var</a:t>
            </a:r>
            <a:r>
              <a:rPr lang="en-US" dirty="0"/>
              <a:t> </a:t>
            </a:r>
            <a:r>
              <a:rPr lang="en-US" b="1" i="1" dirty="0" err="1">
                <a:solidFill>
                  <a:srgbClr val="FF0000"/>
                </a:solidFill>
              </a:rPr>
              <a:t>array_name</a:t>
            </a:r>
            <a:r>
              <a:rPr lang="en-US" dirty="0"/>
              <a:t> = [</a:t>
            </a:r>
            <a:r>
              <a:rPr lang="en-US" i="1" dirty="0"/>
              <a:t>item1</a:t>
            </a:r>
            <a:r>
              <a:rPr lang="en-US" dirty="0"/>
              <a:t>, </a:t>
            </a:r>
            <a:r>
              <a:rPr lang="en-US" i="1" dirty="0"/>
              <a:t>item2</a:t>
            </a:r>
            <a:r>
              <a:rPr lang="en-US" dirty="0"/>
              <a:t>, ...]; 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800" b="1" dirty="0" err="1" smtClean="0">
                <a:solidFill>
                  <a:srgbClr val="FF0000"/>
                </a:solidFill>
              </a:rPr>
              <a:t>var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>
                <a:solidFill>
                  <a:srgbClr val="FF0000"/>
                </a:solidFill>
              </a:rPr>
              <a:t>cars = ["Saab", "Volvo", "BMW</a:t>
            </a:r>
            <a:r>
              <a:rPr lang="en-US" sz="4800" b="1" dirty="0" smtClean="0">
                <a:solidFill>
                  <a:srgbClr val="FF0000"/>
                </a:solidFill>
              </a:rPr>
              <a:t>"];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>
                <a:solidFill>
                  <a:srgbClr val="FF0000"/>
                </a:solidFill>
              </a:rPr>
              <a:t>**Preferred Method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91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360</Words>
  <Application>Microsoft Office PowerPoint</Application>
  <PresentationFormat>Widescreen</PresentationFormat>
  <Paragraphs>134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JavaScript Arrays</vt:lpstr>
      <vt:lpstr>Storing Data in Arrays</vt:lpstr>
      <vt:lpstr>Empty Array</vt:lpstr>
      <vt:lpstr>Arrays</vt:lpstr>
      <vt:lpstr>3 Variables – Longer Method</vt:lpstr>
      <vt:lpstr>Array [Index (position)] – Begins at [0]</vt:lpstr>
      <vt:lpstr>Array [Index (position)] – Last [Index]</vt:lpstr>
      <vt:lpstr>PowerPoint Presentation</vt:lpstr>
      <vt:lpstr>Declaring and Initializing Arrays Syntax</vt:lpstr>
      <vt:lpstr>Declaring and Initializing Arrays Syntax – Spanning several lines</vt:lpstr>
      <vt:lpstr>ACCESSING Elements of an Array</vt:lpstr>
      <vt:lpstr>ACCESSING Elements of an Array</vt:lpstr>
      <vt:lpstr>ACCESSING Elements of an Array at 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Basics</dc:title>
  <dc:creator>Yvonne Flores</dc:creator>
  <cp:lastModifiedBy>User</cp:lastModifiedBy>
  <cp:revision>180</cp:revision>
  <dcterms:created xsi:type="dcterms:W3CDTF">2018-05-28T00:36:40Z</dcterms:created>
  <dcterms:modified xsi:type="dcterms:W3CDTF">2019-03-26T23:08:46Z</dcterms:modified>
</cp:coreProperties>
</file>