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9" r:id="rId4"/>
    <p:sldId id="257" r:id="rId5"/>
    <p:sldId id="263" r:id="rId6"/>
    <p:sldId id="276" r:id="rId7"/>
    <p:sldId id="265" r:id="rId8"/>
    <p:sldId id="259" r:id="rId9"/>
    <p:sldId id="273" r:id="rId10"/>
    <p:sldId id="27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2" autoAdjust="0"/>
    <p:restoredTop sz="94377" autoAdjust="0"/>
  </p:normalViewPr>
  <p:slideViewPr>
    <p:cSldViewPr snapToGrid="0" showGuides="1">
      <p:cViewPr varScale="1">
        <p:scale>
          <a:sx n="105" d="100"/>
          <a:sy n="105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66F63-0628-44CB-ACB9-5B6577426A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55D540-B252-4A79-8941-60E88F9C63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0565E-ABC0-4946-9F2F-8948E9BE0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E20E7-2744-4124-BEAD-A54336187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D279C-A00C-4290-BB9B-8D0765149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9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F1CAB-C7ED-4E09-8F1E-7C766BD7A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ED1E7A-B2BD-4891-B780-3B6DC8B938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91FD9-52D9-4C9C-AD1B-DCE0A27E5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B1AF3-60A2-4121-B82F-B3851A6B3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5FAFC-7E8E-4D2A-927C-E98B92035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54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6A250F-CA58-407E-9E34-A95169D463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400664-B232-4C65-B529-26A5D55764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19045-7BD2-4ACB-9192-DA6F2FA46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FC79E-0356-45EA-BEE4-3613FBA7F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8887E-D444-4941-95FA-32104FC07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064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3DD2B-B4A2-4FCB-AA00-3F0B38A7E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42E3D-208C-40B0-A373-BEE33680B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91C67-DA68-4937-AC9B-F7F94731E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75690-3979-42B1-A62E-442684224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6AA8F-8BA3-4DC9-92F8-75B9ACA69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954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8610C-C3E5-46B5-89A7-01CBA9455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866E6-129B-4EF6-AC7D-195BD609D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2180D1-8DB0-410F-9E45-6E4E24405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5FEE9-CE46-48CA-AF3E-5F6847C25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EB8C7-F05C-4CEC-AEEB-220373930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633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C8EC9-0106-4251-81CF-5BABD4C35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01FD0-3D97-431A-B46A-786E66743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E96899-23DF-4D1E-8243-CF243DC023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B298FD-F8C6-4FDC-B8CD-6E1595F2B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200334-1D9B-4702-A4C4-2A66478AC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094939-9F4E-449C-BF5D-8D448A934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887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E035B-47C8-4D66-A97A-7C77B662A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19D2DA-6D0D-4103-92E1-ACA86B84B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6E0463-1ED7-4CFD-AFC2-E1BDC2A659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EC2AD6-C849-470A-AC8B-F2ADF2F704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3D82A6-CD72-44AC-8E68-8A29A042B7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60F177-8B16-457D-9500-B02566DD3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1A728D-CFC1-4F66-AD46-EA0C30007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B35705-8251-419F-9675-DC03FD745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27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B3AD6-1EED-4119-983C-2A5F12FCF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0DE98E-22B2-4DCF-AB4F-FAEE858B9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E85A6F-138C-4CB6-A193-581A9851D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9C61F2-6493-4177-AFD7-A62A3B39D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203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C80C9C-B039-49AD-B995-25B803167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0073CD-014B-42B4-8B0C-B33D7F1A3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0DA40B-9E96-4A4A-A25D-1ABCDCF20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30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4B28C-D4C6-41DB-B222-E819D17B8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7B3FF-AF3E-4835-B60B-8503ABD71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941A03-93BA-489A-AAA5-0E71ABE16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5CDC0A-5637-497C-9CE6-BAB4CBEB4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8B5CDA-AC5A-4914-99CC-290A3C794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E96E5E-C7D0-4A13-ADA1-117DBEBCA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31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6ACAE-092E-4867-A19A-D4CD4FE12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076656-D19A-46A0-BDEF-AF534759DF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09284-5E11-41FD-87C8-40958B045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2E619A-7C22-42D7-BC9C-0A4512FE5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41190F-16A4-46B9-9365-03B02EBE5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189B1-538C-4CC2-9673-F470226F3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81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CE1A42-7029-4F88-AB0F-D50B071C3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363CD2-910C-476F-92D2-E993881482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1A0A4-9EF5-4EA3-988F-CFDB6A953D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0F087-5D77-4E34-9468-3C0ED161E096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754E8-8506-42E0-A425-98C73391A8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097AE-DA78-4CF8-A9EA-10D025BC6F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21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7F7E0-1E30-48C1-883A-D8EAD01CDF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Flow Control </a:t>
            </a:r>
            <a:r>
              <a:rPr lang="en-US" dirty="0" smtClean="0"/>
              <a:t>(Boolean Operators)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08BF9C-C7E5-4F3B-8BD4-6FBB367256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Chapter 02a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09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A8F60-B538-413C-BF9C-CB9F6B49E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“and” is only evaluated as True if both conditions are True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DE734-F272-4CE6-B325-4FF093906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wonLottery</a:t>
            </a:r>
            <a:r>
              <a:rPr lang="en-US" dirty="0"/>
              <a:t> = True</a:t>
            </a:r>
          </a:p>
          <a:p>
            <a:pPr marL="0" indent="0">
              <a:buNone/>
            </a:pPr>
            <a:r>
              <a:rPr lang="en-US" dirty="0" err="1"/>
              <a:t>bigWin</a:t>
            </a:r>
            <a:r>
              <a:rPr lang="en-US" dirty="0"/>
              <a:t> = True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#print statement only executes if both conditions are True.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</a:t>
            </a:r>
            <a:r>
              <a:rPr lang="en-US" b="1" dirty="0" err="1">
                <a:solidFill>
                  <a:srgbClr val="FF0000"/>
                </a:solidFill>
              </a:rPr>
              <a:t>wonLottery</a:t>
            </a:r>
            <a:r>
              <a:rPr lang="en-US" dirty="0"/>
              <a:t> and </a:t>
            </a:r>
            <a:r>
              <a:rPr lang="en-US" b="1" dirty="0" err="1" smtClean="0">
                <a:solidFill>
                  <a:srgbClr val="FF0000"/>
                </a:solidFill>
              </a:rPr>
              <a:t>bigWin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print(“You can retire”)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738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Use </a:t>
            </a:r>
            <a:r>
              <a:rPr lang="en-US" b="1" dirty="0" smtClean="0">
                <a:solidFill>
                  <a:srgbClr val="FF0000"/>
                </a:solidFill>
              </a:rPr>
              <a:t>Comparison Operators</a:t>
            </a:r>
            <a:r>
              <a:rPr lang="en-US" dirty="0" smtClean="0"/>
              <a:t> for Control Flow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92CD18D-4629-4F85-8686-2192E26D1B08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8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744836464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0823375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Operator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Meaning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800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==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Equal 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633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!=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No equal 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796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Less than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313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Greater than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591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&lt;=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Less than or equal 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7004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&gt;=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Greater than or equal 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14946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2800" b="1" dirty="0"/>
                        <a:t>&gt;, &lt;, &gt;=, &lt;= work only with integer or floating numbers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1120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23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Boolean </a:t>
            </a:r>
            <a:r>
              <a:rPr lang="en-US" dirty="0" smtClean="0"/>
              <a:t>Values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1439A-8774-43DE-BFC2-EDEE2F40B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has two values: </a:t>
            </a:r>
            <a:r>
              <a:rPr lang="en-US" sz="4800" b="1" dirty="0">
                <a:solidFill>
                  <a:srgbClr val="FF0000"/>
                </a:solidFill>
              </a:rPr>
              <a:t>T</a:t>
            </a:r>
            <a:r>
              <a:rPr lang="en-US" sz="4800" b="1" dirty="0"/>
              <a:t>rue</a:t>
            </a:r>
            <a:r>
              <a:rPr lang="en-US" dirty="0"/>
              <a:t> and </a:t>
            </a:r>
            <a:r>
              <a:rPr lang="en-US" sz="4800" b="1" dirty="0">
                <a:solidFill>
                  <a:srgbClr val="FF0000"/>
                </a:solidFill>
              </a:rPr>
              <a:t>F</a:t>
            </a:r>
            <a:r>
              <a:rPr lang="en-US" sz="4800" b="1" dirty="0"/>
              <a:t>alse</a:t>
            </a:r>
            <a:endParaRPr lang="en-US" b="1" dirty="0"/>
          </a:p>
          <a:p>
            <a:r>
              <a:rPr lang="en-US" dirty="0"/>
              <a:t>Type case exactly as above: Capital T and Capital F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979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</a:t>
            </a:r>
            <a:r>
              <a:rPr lang="en-US" dirty="0"/>
              <a:t>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1439A-8774-43DE-BFC2-EDEE2F40B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/>
              <a:t>and</a:t>
            </a:r>
            <a:endParaRPr lang="en-US" sz="4000" b="1" dirty="0"/>
          </a:p>
          <a:p>
            <a:r>
              <a:rPr lang="en-US" sz="4000" b="1" dirty="0"/>
              <a:t>or</a:t>
            </a:r>
          </a:p>
          <a:p>
            <a:r>
              <a:rPr lang="en-US" sz="4000" b="1" dirty="0"/>
              <a:t>not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203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and</a:t>
            </a:r>
            <a:r>
              <a:rPr lang="en-US" dirty="0"/>
              <a:t> Operator – when you use “and”, all conditions must be True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92CD18D-4629-4F85-8686-2192E26D1B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0713567"/>
              </p:ext>
            </p:extLst>
          </p:nvPr>
        </p:nvGraphicFramePr>
        <p:xfrm>
          <a:off x="1347019" y="1928864"/>
          <a:ext cx="10515600" cy="242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838016786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744836464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082337581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/>
                        <a:t>if </a:t>
                      </a:r>
                      <a:r>
                        <a:rPr lang="en-US" sz="3200" b="1" dirty="0" err="1" smtClean="0">
                          <a:solidFill>
                            <a:srgbClr val="FF0000"/>
                          </a:solidFill>
                        </a:rPr>
                        <a:t>firstCondition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/>
                        <a:t>and </a:t>
                      </a:r>
                      <a:r>
                        <a:rPr lang="en-US" sz="3200" b="1" dirty="0" err="1" smtClean="0">
                          <a:solidFill>
                            <a:srgbClr val="FF0000"/>
                          </a:solidFill>
                        </a:rPr>
                        <a:t>secondCondition</a:t>
                      </a:r>
                      <a:r>
                        <a:rPr lang="en-US" sz="3200" b="1" dirty="0" smtClean="0"/>
                        <a:t>:</a:t>
                      </a:r>
                      <a:endParaRPr lang="en-US" sz="3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763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First condition is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Second condition is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Statement is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800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633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796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313674"/>
                  </a:ext>
                </a:extLst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1120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8693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or</a:t>
            </a:r>
            <a:r>
              <a:rPr lang="en-US" dirty="0"/>
              <a:t> Operator – when you use “or”, just one condition must be True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92CD18D-4629-4F85-8686-2192E26D1B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796054"/>
              </p:ext>
            </p:extLst>
          </p:nvPr>
        </p:nvGraphicFramePr>
        <p:xfrm>
          <a:off x="1347019" y="1928864"/>
          <a:ext cx="10515600" cy="242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838016786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744836464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082337581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if </a:t>
                      </a:r>
                      <a:r>
                        <a:rPr lang="en-US" sz="32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firstCondition</a:t>
                      </a:r>
                      <a:r>
                        <a:rPr lang="en-US" sz="3200" b="1" dirty="0" smtClean="0"/>
                        <a:t> or </a:t>
                      </a:r>
                      <a:r>
                        <a:rPr lang="en-US" sz="32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secondCondition</a:t>
                      </a:r>
                      <a:r>
                        <a:rPr lang="en-US" sz="3200" b="1" dirty="0" smtClean="0"/>
                        <a:t>:</a:t>
                      </a:r>
                      <a:endParaRPr lang="en-US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1875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First condition is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Second condition is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Statement is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800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633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796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313674"/>
                  </a:ext>
                </a:extLst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1120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9869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not</a:t>
            </a:r>
            <a:r>
              <a:rPr lang="en-US" dirty="0"/>
              <a:t> Operator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92CD18D-4629-4F85-8686-2192E26D1B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5703884"/>
              </p:ext>
            </p:extLst>
          </p:nvPr>
        </p:nvGraphicFramePr>
        <p:xfrm>
          <a:off x="838200" y="1825625"/>
          <a:ext cx="105156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744836464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0823375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Operator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Evaluates to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800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 not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633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</a:t>
                      </a:r>
                      <a:r>
                        <a:rPr lang="en-US" b="1" dirty="0" smtClean="0"/>
                        <a:t>ot </a:t>
                      </a:r>
                      <a:r>
                        <a:rPr lang="en-US" b="1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796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4137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 of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E5D61-5203-4F0F-89CA-A5A479EC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Math and Comparison Operators</a:t>
            </a:r>
          </a:p>
          <a:p>
            <a:r>
              <a:rPr lang="en-US" dirty="0"/>
              <a:t>not</a:t>
            </a:r>
          </a:p>
          <a:p>
            <a:r>
              <a:rPr lang="en-US" dirty="0"/>
              <a:t>and</a:t>
            </a:r>
          </a:p>
          <a:p>
            <a:r>
              <a:rPr lang="en-US" dirty="0"/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2961887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8F2B7-DBD8-4095-A879-F67FD78DA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you win the lottery and the prize is over a million dollars then retire to a life of luxury.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4731B-789E-4B72-AC54-51F80FA13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the decision on whether to take the next step depends on a combination of factors.</a:t>
            </a:r>
          </a:p>
          <a:p>
            <a:r>
              <a:rPr lang="en-US" dirty="0"/>
              <a:t>If I win the lottery, but only win $5 I can’t retire.</a:t>
            </a:r>
          </a:p>
          <a:p>
            <a:r>
              <a:rPr lang="en-US" dirty="0"/>
              <a:t>If the lottery give out a million dollars but I didn’t win, I can’t retire.</a:t>
            </a:r>
          </a:p>
          <a:p>
            <a:r>
              <a:rPr lang="en-US" dirty="0"/>
              <a:t>I can only retire if I win the lottery and the prize was over a million dollars.</a:t>
            </a:r>
          </a:p>
        </p:txBody>
      </p:sp>
    </p:spTree>
    <p:extLst>
      <p:ext uri="{BB962C8B-B14F-4D97-AF65-F5344CB8AC3E}">
        <p14:creationId xmlns:p14="http://schemas.microsoft.com/office/powerpoint/2010/main" val="2339008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308</Words>
  <Application>Microsoft Office PowerPoint</Application>
  <PresentationFormat>Widescreen</PresentationFormat>
  <Paragraphs>84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Flow Control (Boolean Operators)</vt:lpstr>
      <vt:lpstr>REVIEW: Use Comparison Operators for Control Flow</vt:lpstr>
      <vt:lpstr>REVIEW: Boolean Values</vt:lpstr>
      <vt:lpstr>Boolean Operators</vt:lpstr>
      <vt:lpstr>and Operator – when you use “and”, all conditions must be True</vt:lpstr>
      <vt:lpstr>or Operator – when you use “or”, just one condition must be True</vt:lpstr>
      <vt:lpstr>not Operator</vt:lpstr>
      <vt:lpstr>Order of Operations</vt:lpstr>
      <vt:lpstr>If you win the lottery and the prize is over a million dollars then retire to a life of luxury.</vt:lpstr>
      <vt:lpstr>The “and” is only evaluated as True if both conditions are True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Basics</dc:title>
  <dc:creator>Yvonne Flores</dc:creator>
  <cp:lastModifiedBy>User</cp:lastModifiedBy>
  <cp:revision>75</cp:revision>
  <dcterms:created xsi:type="dcterms:W3CDTF">2018-05-28T00:36:40Z</dcterms:created>
  <dcterms:modified xsi:type="dcterms:W3CDTF">2018-09-05T01:09:05Z</dcterms:modified>
</cp:coreProperties>
</file>