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81" r:id="rId4"/>
    <p:sldId id="282" r:id="rId5"/>
    <p:sldId id="283" r:id="rId6"/>
    <p:sldId id="285" r:id="rId7"/>
    <p:sldId id="287" r:id="rId8"/>
    <p:sldId id="286" r:id="rId9"/>
    <p:sldId id="289" r:id="rId10"/>
    <p:sldId id="288" r:id="rId11"/>
    <p:sldId id="291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4377" autoAdjust="0"/>
  </p:normalViewPr>
  <p:slideViewPr>
    <p:cSldViewPr snapToGrid="0" showGuides="1">
      <p:cViewPr varScale="1">
        <p:scale>
          <a:sx n="105" d="100"/>
          <a:sy n="105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Flow Control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while</a:t>
            </a:r>
            <a:r>
              <a:rPr lang="en-US" dirty="0" smtClean="0"/>
              <a:t> </a:t>
            </a:r>
            <a:r>
              <a:rPr lang="en-US" dirty="0"/>
              <a:t>L</a:t>
            </a:r>
            <a:r>
              <a:rPr lang="en-US" dirty="0" smtClean="0"/>
              <a:t>oop and </a:t>
            </a:r>
            <a:r>
              <a:rPr lang="en-US" b="1" dirty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 Statement)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480DD-7156-433B-841D-94A0A3A4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4904" y="175491"/>
            <a:ext cx="11676888" cy="6651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Enter </a:t>
            </a:r>
            <a:r>
              <a:rPr lang="en-US" sz="3200" b="1" dirty="0" smtClean="0">
                <a:solidFill>
                  <a:srgbClr val="FF0000"/>
                </a:solidFill>
              </a:rPr>
              <a:t>Code: </a:t>
            </a:r>
            <a:r>
              <a:rPr lang="en-US" sz="3200" b="1" dirty="0">
                <a:solidFill>
                  <a:srgbClr val="FF0000"/>
                </a:solidFill>
              </a:rPr>
              <a:t>today’s_date.py</a:t>
            </a:r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while True: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b="1" dirty="0" smtClean="0"/>
              <a:t>number = </a:t>
            </a:r>
            <a:r>
              <a:rPr lang="en-US" b="1" dirty="0" err="1" smtClean="0"/>
              <a:t>int</a:t>
            </a:r>
            <a:r>
              <a:rPr lang="en-US" b="1" dirty="0" smtClean="0"/>
              <a:t>(input(“Enter a numeric grade from 0 – 100 </a:t>
            </a:r>
            <a:r>
              <a:rPr lang="en-US" b="1" dirty="0" smtClean="0"/>
              <a:t>”))</a:t>
            </a:r>
            <a:endParaRPr lang="en-US" b="1" dirty="0" smtClean="0"/>
          </a:p>
          <a:p>
            <a:pPr marL="0" indent="0">
              <a:buNone/>
            </a:pPr>
            <a:r>
              <a:rPr lang="en-US" sz="3200" b="1" dirty="0" smtClean="0"/>
              <a:t>    	if </a:t>
            </a:r>
            <a:r>
              <a:rPr lang="en-US" sz="3200" b="1" dirty="0" smtClean="0">
                <a:solidFill>
                  <a:srgbClr val="FF0000"/>
                </a:solidFill>
              </a:rPr>
              <a:t>number &gt;= 0 and number &lt;=100</a:t>
            </a:r>
            <a:r>
              <a:rPr lang="en-US" sz="3200" b="1" dirty="0" smtClean="0"/>
              <a:t>: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	</a:t>
            </a:r>
            <a:r>
              <a:rPr lang="en-US" sz="3600" b="1" dirty="0" smtClean="0">
                <a:solidFill>
                  <a:srgbClr val="FF0000"/>
                </a:solidFill>
              </a:rPr>
              <a:t>break</a:t>
            </a: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 smtClean="0"/>
              <a:t>	else: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	print(“Error: grade must be between 0 – 100 “)</a:t>
            </a:r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print(“The grade is “, number)</a:t>
            </a:r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1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480DD-7156-433B-841D-94A0A3A4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4904" y="175491"/>
            <a:ext cx="11676888" cy="6651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#If a user enters a number from 0 to 100, the if condition will be True and the </a:t>
            </a:r>
            <a:r>
              <a:rPr lang="en-US" sz="3600" b="1" dirty="0" smtClean="0">
                <a:solidFill>
                  <a:srgbClr val="FF0000"/>
                </a:solidFill>
              </a:rPr>
              <a:t>break</a:t>
            </a:r>
            <a:r>
              <a:rPr lang="en-US" sz="3600" b="1" dirty="0" smtClean="0"/>
              <a:t> Statement will cause an </a:t>
            </a:r>
            <a:r>
              <a:rPr lang="en-US" sz="3600" b="1" dirty="0" smtClean="0">
                <a:solidFill>
                  <a:srgbClr val="FF0000"/>
                </a:solidFill>
              </a:rPr>
              <a:t>exit from the while loop</a:t>
            </a:r>
            <a:r>
              <a:rPr lang="en-US" sz="3600" b="1" dirty="0" smtClean="0"/>
              <a:t>.</a:t>
            </a:r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 smtClean="0"/>
              <a:t>#If a user doesn’t enter a number from 0 - 100, the </a:t>
            </a:r>
            <a:r>
              <a:rPr lang="en-US" sz="3600" b="1" dirty="0" smtClean="0">
                <a:solidFill>
                  <a:srgbClr val="FF0000"/>
                </a:solidFill>
              </a:rPr>
              <a:t>else block will execute</a:t>
            </a:r>
            <a:r>
              <a:rPr lang="en-US" sz="3600" b="1" dirty="0" smtClean="0"/>
              <a:t> and the </a:t>
            </a:r>
            <a:r>
              <a:rPr lang="en-US" sz="3600" b="1" dirty="0" smtClean="0">
                <a:solidFill>
                  <a:srgbClr val="FF0000"/>
                </a:solidFill>
              </a:rPr>
              <a:t>Error Message will print</a:t>
            </a:r>
            <a:r>
              <a:rPr lang="en-US" sz="3600" b="1" dirty="0" smtClean="0"/>
              <a:t>, and the while loop continues prompting the user for a numeric grade again</a:t>
            </a:r>
            <a:r>
              <a:rPr lang="en-US" sz="3600" b="1" dirty="0" smtClean="0"/>
              <a:t>.</a:t>
            </a:r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endParaRPr lang="en-US" sz="4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480DD-7156-433B-841D-94A0A3A4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4904" y="175491"/>
            <a:ext cx="11676888" cy="6651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done = False</a:t>
            </a:r>
          </a:p>
          <a:p>
            <a:pPr marL="0" indent="0">
              <a:buNone/>
            </a:pPr>
            <a:r>
              <a:rPr lang="en-US" sz="3200" b="1" dirty="0" smtClean="0"/>
              <a:t>while not done: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b="1" dirty="0" smtClean="0"/>
              <a:t>number = </a:t>
            </a:r>
            <a:r>
              <a:rPr lang="en-US" b="1" dirty="0" err="1" smtClean="0"/>
              <a:t>int</a:t>
            </a:r>
            <a:r>
              <a:rPr lang="en-US" b="1" dirty="0" smtClean="0"/>
              <a:t>(input(“Enter a numeric grade from 0 – 100 </a:t>
            </a:r>
            <a:r>
              <a:rPr lang="en-US" b="1" dirty="0" smtClean="0"/>
              <a:t>”))</a:t>
            </a:r>
            <a:endParaRPr lang="en-US" b="1" dirty="0" smtClean="0"/>
          </a:p>
          <a:p>
            <a:pPr marL="0" indent="0">
              <a:buNone/>
            </a:pPr>
            <a:r>
              <a:rPr lang="en-US" sz="3200" b="1" dirty="0" smtClean="0"/>
              <a:t>    	if number &gt;= 0 and number &lt;=100: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	done = True</a:t>
            </a: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 smtClean="0"/>
              <a:t>	else: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	print(“Error: grade must be between 0 – 100 “)</a:t>
            </a:r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print(“The grade is “, number)</a:t>
            </a:r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#Same as previous slide without break statement.</a:t>
            </a:r>
          </a:p>
          <a:p>
            <a:pPr marL="0" indent="0">
              <a:buNone/>
            </a:pPr>
            <a:endParaRPr lang="en-US" sz="4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0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98499-AFDB-4C00-B512-D04C973A3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hile Loop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6AFC7-C5AF-4F01-A4C5-8BD70AED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something WHILE a condition is </a:t>
            </a:r>
            <a:r>
              <a:rPr lang="en-US" b="1" dirty="0">
                <a:solidFill>
                  <a:srgbClr val="FF0000"/>
                </a:solidFill>
              </a:rPr>
              <a:t>True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Loop will STOP when condition is </a:t>
            </a:r>
            <a:r>
              <a:rPr lang="en-US" b="1" dirty="0" smtClean="0">
                <a:solidFill>
                  <a:srgbClr val="FF0000"/>
                </a:solidFill>
              </a:rPr>
              <a:t>False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 when a </a:t>
            </a:r>
            <a:r>
              <a:rPr lang="en-US" b="1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 statement is executed to exit the while loop.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480DD-7156-433B-841D-94A0A3A4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3467" y="175491"/>
            <a:ext cx="11585066" cy="6651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REVIEW: Find the SUM of the numbers from 1 to 10.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n = 10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sum = 0</a:t>
            </a:r>
          </a:p>
          <a:p>
            <a:pPr marL="0" indent="0">
              <a:buNone/>
            </a:pPr>
            <a:r>
              <a:rPr lang="en-US" sz="4400" b="1" dirty="0" err="1">
                <a:solidFill>
                  <a:srgbClr val="FF0000"/>
                </a:solidFill>
              </a:rPr>
              <a:t>i</a:t>
            </a:r>
            <a:r>
              <a:rPr lang="en-US" sz="4400" b="1" dirty="0" smtClean="0">
                <a:solidFill>
                  <a:srgbClr val="FF0000"/>
                </a:solidFill>
              </a:rPr>
              <a:t> = 1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while </a:t>
            </a:r>
            <a:r>
              <a:rPr lang="en-US" sz="4400" b="1" dirty="0" err="1" smtClean="0">
                <a:solidFill>
                  <a:srgbClr val="FF0000"/>
                </a:solidFill>
              </a:rPr>
              <a:t>i</a:t>
            </a:r>
            <a:r>
              <a:rPr lang="en-US" sz="4400" b="1" dirty="0" smtClean="0">
                <a:solidFill>
                  <a:srgbClr val="FF0000"/>
                </a:solidFill>
              </a:rPr>
              <a:t> &lt;= n: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    sum = sum + </a:t>
            </a:r>
            <a:r>
              <a:rPr lang="en-US" sz="4400" b="1" dirty="0" err="1" smtClean="0">
                <a:solidFill>
                  <a:srgbClr val="FF0000"/>
                </a:solidFill>
              </a:rPr>
              <a:t>i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</a:t>
            </a:r>
            <a:r>
              <a:rPr lang="en-US" sz="4400" b="1" dirty="0" err="1" smtClean="0">
                <a:solidFill>
                  <a:srgbClr val="FF0000"/>
                </a:solidFill>
              </a:rPr>
              <a:t>i</a:t>
            </a:r>
            <a:r>
              <a:rPr lang="en-US" sz="4400" b="1" dirty="0" smtClean="0">
                <a:solidFill>
                  <a:srgbClr val="FF0000"/>
                </a:solidFill>
              </a:rPr>
              <a:t> = </a:t>
            </a:r>
            <a:r>
              <a:rPr lang="en-US" sz="4400" b="1" dirty="0" err="1" smtClean="0">
                <a:solidFill>
                  <a:srgbClr val="FF0000"/>
                </a:solidFill>
              </a:rPr>
              <a:t>i</a:t>
            </a:r>
            <a:r>
              <a:rPr lang="en-US" sz="4400" b="1" dirty="0" smtClean="0">
                <a:solidFill>
                  <a:srgbClr val="FF0000"/>
                </a:solidFill>
              </a:rPr>
              <a:t> + 1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print(“The sum is “, sum)</a:t>
            </a:r>
          </a:p>
          <a:p>
            <a:pPr marL="0" indent="0">
              <a:buNone/>
            </a:pPr>
            <a:endParaRPr lang="en-US" sz="4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011712"/>
              </p:ext>
            </p:extLst>
          </p:nvPr>
        </p:nvGraphicFramePr>
        <p:xfrm>
          <a:off x="6105235" y="1016288"/>
          <a:ext cx="5985166" cy="3832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729">
                  <a:extLst>
                    <a:ext uri="{9D8B030D-6E8A-4147-A177-3AD203B41FA5}">
                      <a16:colId xmlns:a16="http://schemas.microsoft.com/office/drawing/2014/main" val="2578508793"/>
                    </a:ext>
                  </a:extLst>
                </a:gridCol>
                <a:gridCol w="1346729">
                  <a:extLst>
                    <a:ext uri="{9D8B030D-6E8A-4147-A177-3AD203B41FA5}">
                      <a16:colId xmlns:a16="http://schemas.microsoft.com/office/drawing/2014/main" val="881463911"/>
                    </a:ext>
                  </a:extLst>
                </a:gridCol>
                <a:gridCol w="1346729">
                  <a:extLst>
                    <a:ext uri="{9D8B030D-6E8A-4147-A177-3AD203B41FA5}">
                      <a16:colId xmlns:a16="http://schemas.microsoft.com/office/drawing/2014/main" val="334330479"/>
                    </a:ext>
                  </a:extLst>
                </a:gridCol>
                <a:gridCol w="1944979">
                  <a:extLst>
                    <a:ext uri="{9D8B030D-6E8A-4147-A177-3AD203B41FA5}">
                      <a16:colId xmlns:a16="http://schemas.microsoft.com/office/drawing/2014/main" val="3781793457"/>
                    </a:ext>
                  </a:extLst>
                </a:gridCol>
              </a:tblGrid>
              <a:tr h="22339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n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sum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/>
                        <a:t>i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Condition (True or False)</a:t>
                      </a:r>
                    </a:p>
                    <a:p>
                      <a:pPr algn="ctr"/>
                      <a:r>
                        <a:rPr lang="en-US" sz="3200" b="1" dirty="0" err="1" smtClean="0"/>
                        <a:t>i</a:t>
                      </a:r>
                      <a:r>
                        <a:rPr lang="en-US" sz="3200" b="1" dirty="0" smtClean="0"/>
                        <a:t> &lt; =</a:t>
                      </a:r>
                      <a:r>
                        <a:rPr lang="en-US" sz="3200" b="1" baseline="0" dirty="0" smtClean="0"/>
                        <a:t> n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41611"/>
                  </a:ext>
                </a:extLst>
              </a:tr>
              <a:tr h="5329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358113"/>
                  </a:ext>
                </a:extLst>
              </a:tr>
              <a:tr h="5329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720556"/>
                  </a:ext>
                </a:extLst>
              </a:tr>
              <a:tr h="5329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117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71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480DD-7156-433B-841D-94A0A3A4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3467" y="175491"/>
            <a:ext cx="11585066" cy="6651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Find the SUM of the numbers from 1 to 100000.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theSum</a:t>
            </a:r>
            <a:r>
              <a:rPr lang="en-US" sz="4400" b="1" dirty="0" smtClean="0">
                <a:solidFill>
                  <a:srgbClr val="FF0000"/>
                </a:solidFill>
              </a:rPr>
              <a:t> = 0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count = 1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while count &lt;= 100000: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    </a:t>
            </a:r>
            <a:r>
              <a:rPr lang="en-US" sz="4400" b="1" dirty="0" err="1" smtClean="0">
                <a:solidFill>
                  <a:srgbClr val="FF0000"/>
                </a:solidFill>
              </a:rPr>
              <a:t>theSum</a:t>
            </a:r>
            <a:r>
              <a:rPr lang="en-US" sz="4400" b="1" dirty="0" smtClean="0">
                <a:solidFill>
                  <a:srgbClr val="FF0000"/>
                </a:solidFill>
              </a:rPr>
              <a:t> = </a:t>
            </a:r>
            <a:r>
              <a:rPr lang="en-US" sz="4400" b="1" dirty="0" err="1" smtClean="0">
                <a:solidFill>
                  <a:srgbClr val="FF0000"/>
                </a:solidFill>
              </a:rPr>
              <a:t>theSum</a:t>
            </a:r>
            <a:r>
              <a:rPr lang="en-US" sz="4400" b="1" dirty="0" smtClean="0">
                <a:solidFill>
                  <a:srgbClr val="FF0000"/>
                </a:solidFill>
              </a:rPr>
              <a:t> + 1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count = count + 1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print(“The sum is “, </a:t>
            </a:r>
            <a:r>
              <a:rPr lang="en-US" sz="4400" b="1" dirty="0" err="1" smtClean="0">
                <a:solidFill>
                  <a:srgbClr val="FF0000"/>
                </a:solidFill>
              </a:rPr>
              <a:t>theSum</a:t>
            </a:r>
            <a:r>
              <a:rPr lang="en-US" sz="44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en-US" sz="4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209328"/>
              </p:ext>
            </p:extLst>
          </p:nvPr>
        </p:nvGraphicFramePr>
        <p:xfrm>
          <a:off x="6565484" y="824264"/>
          <a:ext cx="5626516" cy="4128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3609">
                  <a:extLst>
                    <a:ext uri="{9D8B030D-6E8A-4147-A177-3AD203B41FA5}">
                      <a16:colId xmlns:a16="http://schemas.microsoft.com/office/drawing/2014/main" val="881463911"/>
                    </a:ext>
                  </a:extLst>
                </a:gridCol>
                <a:gridCol w="1633609">
                  <a:extLst>
                    <a:ext uri="{9D8B030D-6E8A-4147-A177-3AD203B41FA5}">
                      <a16:colId xmlns:a16="http://schemas.microsoft.com/office/drawing/2014/main" val="334330479"/>
                    </a:ext>
                  </a:extLst>
                </a:gridCol>
                <a:gridCol w="2359298">
                  <a:extLst>
                    <a:ext uri="{9D8B030D-6E8A-4147-A177-3AD203B41FA5}">
                      <a16:colId xmlns:a16="http://schemas.microsoft.com/office/drawing/2014/main" val="3781793457"/>
                    </a:ext>
                  </a:extLst>
                </a:gridCol>
              </a:tblGrid>
              <a:tr h="22339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/>
                        <a:t>theSum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count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Condition (True or False)</a:t>
                      </a:r>
                    </a:p>
                    <a:p>
                      <a:pPr algn="ctr"/>
                      <a:r>
                        <a:rPr lang="en-US" sz="3200" b="1" dirty="0" smtClean="0"/>
                        <a:t>count &lt; =</a:t>
                      </a:r>
                      <a:r>
                        <a:rPr lang="en-US" sz="3200" b="1" baseline="0" dirty="0" smtClean="0"/>
                        <a:t> 100000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41611"/>
                  </a:ext>
                </a:extLst>
              </a:tr>
              <a:tr h="5329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358113"/>
                  </a:ext>
                </a:extLst>
              </a:tr>
              <a:tr h="5329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720556"/>
                  </a:ext>
                </a:extLst>
              </a:tr>
              <a:tr h="5329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117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48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6" y="219456"/>
            <a:ext cx="10997184" cy="6382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TASK: </a:t>
            </a:r>
            <a:br>
              <a:rPr lang="en-US" sz="3200" dirty="0"/>
            </a:br>
            <a:r>
              <a:rPr lang="en-US" sz="3200" b="1" dirty="0"/>
              <a:t>Find the SUM of numbers entered from a user, or just press enter to stop</a:t>
            </a:r>
            <a:r>
              <a:rPr lang="en-US" sz="3200" b="1" dirty="0" smtClean="0"/>
              <a:t>. Loop will stop when user presses &lt;enter&gt;     (empty string “”)</a:t>
            </a:r>
            <a:endParaRPr lang="en-US" sz="3200" b="1" dirty="0" smtClean="0"/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REVIEW: Pseudocode Algorithm</a:t>
            </a:r>
          </a:p>
          <a:p>
            <a:pPr marL="0" indent="0">
              <a:buNone/>
            </a:pPr>
            <a:r>
              <a:rPr lang="en-US" b="1" dirty="0" smtClean="0"/>
              <a:t>set the sum to 0.0</a:t>
            </a:r>
          </a:p>
          <a:p>
            <a:pPr marL="0" indent="0">
              <a:buNone/>
            </a:pPr>
            <a:r>
              <a:rPr lang="en-US" b="1" dirty="0" smtClean="0"/>
              <a:t>input a string</a:t>
            </a:r>
          </a:p>
          <a:p>
            <a:pPr marL="0" indent="0">
              <a:buNone/>
            </a:pPr>
            <a:r>
              <a:rPr lang="en-US" b="1" dirty="0" smtClean="0"/>
              <a:t>while the string is not the empty string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convert the string to a float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add the float to the sum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input a string</a:t>
            </a:r>
          </a:p>
          <a:p>
            <a:pPr marL="0" indent="0">
              <a:buNone/>
            </a:pPr>
            <a:r>
              <a:rPr lang="en-US" b="1" dirty="0" smtClean="0"/>
              <a:t>print the sum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33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480DD-7156-433B-841D-94A0A3A4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9456" y="175491"/>
            <a:ext cx="11832336" cy="6651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theSum</a:t>
            </a:r>
            <a:r>
              <a:rPr lang="en-US" sz="3200" b="1" dirty="0" smtClean="0"/>
              <a:t> = 0.0</a:t>
            </a:r>
          </a:p>
          <a:p>
            <a:pPr marL="0" indent="0">
              <a:buNone/>
            </a:pPr>
            <a:r>
              <a:rPr lang="en-US" sz="3200" b="1" dirty="0" smtClean="0"/>
              <a:t>data = input(“Enter a number or just press enter to quit: “)</a:t>
            </a:r>
          </a:p>
          <a:p>
            <a:pPr marL="0" indent="0">
              <a:buNone/>
            </a:pPr>
            <a:r>
              <a:rPr lang="en-US" sz="3200" b="1" dirty="0" smtClean="0"/>
              <a:t>while </a:t>
            </a:r>
            <a:r>
              <a:rPr lang="en-US" sz="3200" b="1" dirty="0" smtClean="0">
                <a:solidFill>
                  <a:srgbClr val="FF0000"/>
                </a:solidFill>
              </a:rPr>
              <a:t>data != “”</a:t>
            </a:r>
            <a:r>
              <a:rPr lang="en-US" sz="3200" b="1" dirty="0" smtClean="0"/>
              <a:t>:			</a:t>
            </a:r>
            <a:r>
              <a:rPr lang="en-US" sz="3200" b="1" dirty="0" smtClean="0">
                <a:solidFill>
                  <a:srgbClr val="FF0000"/>
                </a:solidFill>
              </a:rPr>
              <a:t>#empty string “”</a:t>
            </a: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 smtClean="0"/>
              <a:t>	number = float(data)</a:t>
            </a:r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   </a:t>
            </a:r>
            <a:r>
              <a:rPr lang="en-US" sz="3200" b="1" dirty="0" err="1" smtClean="0"/>
              <a:t>theSum</a:t>
            </a:r>
            <a:r>
              <a:rPr lang="en-US" sz="3200" b="1" dirty="0" smtClean="0"/>
              <a:t> = </a:t>
            </a:r>
            <a:r>
              <a:rPr lang="en-US" sz="3200" b="1" dirty="0" err="1" smtClean="0"/>
              <a:t>theSum</a:t>
            </a:r>
            <a:r>
              <a:rPr lang="en-US" sz="3200" b="1" dirty="0" smtClean="0"/>
              <a:t> + number</a:t>
            </a:r>
          </a:p>
          <a:p>
            <a:pPr marL="0" indent="0">
              <a:buNone/>
            </a:pPr>
            <a:r>
              <a:rPr lang="en-US" sz="3200" b="1" dirty="0" smtClean="0"/>
              <a:t>	data </a:t>
            </a:r>
            <a:r>
              <a:rPr lang="en-US" sz="3200" b="1" dirty="0"/>
              <a:t>= input(“Enter a number or just press enter to quit: “)</a:t>
            </a:r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#The next statement is outside the loop</a:t>
            </a:r>
          </a:p>
          <a:p>
            <a:pPr marL="0" indent="0">
              <a:buNone/>
            </a:pPr>
            <a:r>
              <a:rPr lang="en-US" sz="3200" b="1" dirty="0" smtClean="0"/>
              <a:t>print(“The sum is “, </a:t>
            </a:r>
            <a:r>
              <a:rPr lang="en-US" sz="3200" b="1" dirty="0" err="1" smtClean="0"/>
              <a:t>theSum</a:t>
            </a:r>
            <a:r>
              <a:rPr lang="en-US" sz="3200" b="1" dirty="0" smtClean="0"/>
              <a:t>)</a:t>
            </a:r>
          </a:p>
          <a:p>
            <a:pPr marL="0" indent="0">
              <a:buNone/>
            </a:pPr>
            <a:endParaRPr lang="en-US" sz="4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2" y="210312"/>
            <a:ext cx="11006328" cy="59666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Enter Code: today’s_date.py</a:t>
            </a:r>
            <a:endParaRPr lang="en-US" sz="4000" dirty="0"/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while</a:t>
            </a:r>
            <a:r>
              <a:rPr lang="en-US" sz="6000" b="1" dirty="0" smtClean="0"/>
              <a:t> </a:t>
            </a:r>
            <a:r>
              <a:rPr lang="en-US" sz="6000" b="1" dirty="0"/>
              <a:t>Loop using a </a:t>
            </a:r>
            <a:r>
              <a:rPr lang="en-US" sz="6000" b="1" dirty="0">
                <a:solidFill>
                  <a:srgbClr val="FF0000"/>
                </a:solidFill>
              </a:rPr>
              <a:t>break</a:t>
            </a:r>
            <a:r>
              <a:rPr lang="en-US" sz="6000" b="1" dirty="0"/>
              <a:t> Statement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TASK: </a:t>
            </a:r>
            <a:br>
              <a:rPr lang="en-US" sz="4800" dirty="0"/>
            </a:br>
            <a:r>
              <a:rPr lang="en-US" sz="4800" b="1" dirty="0"/>
              <a:t>Find the SUM of numbers entered from a user, or just press enter to stop.</a:t>
            </a:r>
            <a:br>
              <a:rPr lang="en-US" sz="4800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7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480DD-7156-433B-841D-94A0A3A4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4904" y="175491"/>
            <a:ext cx="11676888" cy="66510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 err="1" smtClean="0"/>
              <a:t>theSum</a:t>
            </a:r>
            <a:r>
              <a:rPr lang="en-US" sz="3200" b="1" dirty="0" smtClean="0"/>
              <a:t> = 0.0</a:t>
            </a:r>
          </a:p>
          <a:p>
            <a:pPr marL="0" indent="0">
              <a:buNone/>
            </a:pPr>
            <a:r>
              <a:rPr lang="en-US" sz="3200" b="1" dirty="0" smtClean="0"/>
              <a:t>while True: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b="1" dirty="0" smtClean="0"/>
              <a:t>data = input(“Enter a number or just press enter to quit: “)</a:t>
            </a:r>
          </a:p>
          <a:p>
            <a:pPr marL="0" indent="0">
              <a:buNone/>
            </a:pPr>
            <a:r>
              <a:rPr lang="en-US" sz="3200" b="1" dirty="0" smtClean="0"/>
              <a:t>    	if </a:t>
            </a:r>
            <a:r>
              <a:rPr lang="en-US" sz="3200" b="1" dirty="0" smtClean="0">
                <a:solidFill>
                  <a:srgbClr val="FF0000"/>
                </a:solidFill>
              </a:rPr>
              <a:t>data == “”</a:t>
            </a:r>
            <a:r>
              <a:rPr lang="en-US" sz="3200" b="1" dirty="0" smtClean="0"/>
              <a:t>:				</a:t>
            </a:r>
            <a:r>
              <a:rPr lang="en-US" sz="3200" b="1" dirty="0">
                <a:solidFill>
                  <a:srgbClr val="FF0000"/>
                </a:solidFill>
              </a:rPr>
              <a:t> #empty string “”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	</a:t>
            </a:r>
            <a:r>
              <a:rPr lang="en-US" sz="3600" b="1" dirty="0" smtClean="0">
                <a:solidFill>
                  <a:srgbClr val="FF0000"/>
                </a:solidFill>
              </a:rPr>
              <a:t>break</a:t>
            </a: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	</a:t>
            </a:r>
            <a:r>
              <a:rPr lang="en-US" sz="3200" b="1" dirty="0" smtClean="0"/>
              <a:t>number = float(data)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err="1" smtClean="0"/>
              <a:t>theSum</a:t>
            </a:r>
            <a:r>
              <a:rPr lang="en-US" sz="3200" b="1" dirty="0" smtClean="0"/>
              <a:t> = </a:t>
            </a:r>
            <a:r>
              <a:rPr lang="en-US" sz="3200" b="1" dirty="0" err="1" smtClean="0"/>
              <a:t>theSum</a:t>
            </a:r>
            <a:r>
              <a:rPr lang="en-US" sz="3200" b="1" dirty="0" smtClean="0"/>
              <a:t> + number</a:t>
            </a:r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#The next statement is outside the loop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print(“The sum is “, </a:t>
            </a:r>
            <a:r>
              <a:rPr lang="en-US" sz="3200" b="1" dirty="0" err="1" smtClean="0"/>
              <a:t>theSum</a:t>
            </a:r>
            <a:r>
              <a:rPr lang="en-US" sz="3200" b="1" dirty="0" smtClean="0"/>
              <a:t>)</a:t>
            </a:r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 smtClean="0"/>
              <a:t>#The </a:t>
            </a:r>
            <a:r>
              <a:rPr lang="en-US" sz="3200" b="1" dirty="0" smtClean="0">
                <a:solidFill>
                  <a:srgbClr val="FF0000"/>
                </a:solidFill>
              </a:rPr>
              <a:t>break</a:t>
            </a:r>
            <a:r>
              <a:rPr lang="en-US" sz="3200" b="1" dirty="0" smtClean="0"/>
              <a:t> Statement will cause an exit from the while loop.</a:t>
            </a:r>
          </a:p>
          <a:p>
            <a:pPr marL="0" indent="0">
              <a:buNone/>
            </a:pPr>
            <a:endParaRPr lang="en-US" sz="4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9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328" y="365125"/>
            <a:ext cx="11015472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TASK: </a:t>
            </a:r>
            <a:br>
              <a:rPr lang="en-US" sz="4400" dirty="0"/>
            </a:br>
            <a:r>
              <a:rPr lang="en-US" sz="4400" b="1" dirty="0" smtClean="0"/>
              <a:t>Enter a numeric grade from 0 – 100. Make sure to handle any invalid numeric grades.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367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273</Words>
  <Application>Microsoft Office PowerPoint</Application>
  <PresentationFormat>Widescreen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Flow Control  (while Loop and break Statement)</vt:lpstr>
      <vt:lpstr>while Loop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User</cp:lastModifiedBy>
  <cp:revision>167</cp:revision>
  <dcterms:created xsi:type="dcterms:W3CDTF">2018-05-28T00:36:40Z</dcterms:created>
  <dcterms:modified xsi:type="dcterms:W3CDTF">2019-02-11T03:37:23Z</dcterms:modified>
</cp:coreProperties>
</file>