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2" r:id="rId7"/>
    <p:sldId id="266" r:id="rId8"/>
    <p:sldId id="268" r:id="rId9"/>
    <p:sldId id="271" r:id="rId10"/>
    <p:sldId id="274" r:id="rId11"/>
    <p:sldId id="275"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orbel" panose="020B0503020204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4RItqsewh7yTYqc02l+Xe6mKE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0"/>
    <p:restoredTop sz="94674"/>
  </p:normalViewPr>
  <p:slideViewPr>
    <p:cSldViewPr snapToGrid="0" snapToObjects="1">
      <p:cViewPr varScale="1">
        <p:scale>
          <a:sx n="119" d="100"/>
          <a:sy n="119" d="100"/>
        </p:scale>
        <p:origin x="10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Vicky</a:t>
            </a:r>
            <a:endParaRPr/>
          </a:p>
        </p:txBody>
      </p:sp>
      <p:sp>
        <p:nvSpPr>
          <p:cNvPr id="92" name="Google Shape;9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Cheryl</a:t>
            </a:r>
            <a:endParaRPr/>
          </a:p>
        </p:txBody>
      </p:sp>
      <p:sp>
        <p:nvSpPr>
          <p:cNvPr id="98" name="Google Shape;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peer review process is spread out over two semesters.</a:t>
            </a:r>
            <a:endParaRPr/>
          </a:p>
          <a:p>
            <a:pPr marL="0" lvl="0" indent="0" algn="l" rtl="0">
              <a:spcBef>
                <a:spcPts val="0"/>
              </a:spcBef>
              <a:spcAft>
                <a:spcPts val="0"/>
              </a:spcAft>
              <a:buNone/>
            </a:pPr>
            <a:r>
              <a:rPr lang="en-US"/>
              <a:t>-Formative Assessment- this type of assessment typically concerns development and ongoing improvement</a:t>
            </a:r>
            <a:endParaRPr/>
          </a:p>
          <a:p>
            <a:pPr marL="0" lvl="0" indent="0" algn="l" rtl="0">
              <a:spcBef>
                <a:spcPts val="0"/>
              </a:spcBef>
              <a:spcAft>
                <a:spcPts val="0"/>
              </a:spcAft>
              <a:buNone/>
            </a:pPr>
            <a:r>
              <a:rPr lang="en-US"/>
              <a:t>-Summative Assessment-this type of assessment typically concerns accountability, performance, and impact.</a:t>
            </a:r>
            <a:endParaRPr/>
          </a:p>
          <a:p>
            <a:pPr marL="0" lvl="0" indent="0" algn="l" rtl="0">
              <a:spcBef>
                <a:spcPts val="0"/>
              </a:spcBef>
              <a:spcAft>
                <a:spcPts val="0"/>
              </a:spcAft>
              <a:buNone/>
            </a:pPr>
            <a:endParaRPr/>
          </a:p>
          <a:p>
            <a:pPr marL="0" lvl="0" indent="0" algn="l" rtl="0">
              <a:spcBef>
                <a:spcPts val="0"/>
              </a:spcBef>
              <a:spcAft>
                <a:spcPts val="0"/>
              </a:spcAft>
              <a:buNone/>
            </a:pPr>
            <a:r>
              <a:rPr lang="en-US"/>
              <a:t>-The overall comprehensive review focuses on continuous quality improvement.</a:t>
            </a:r>
            <a:endParaRPr/>
          </a:p>
          <a:p>
            <a:pPr marL="0" lvl="0" indent="0" algn="l" rtl="0">
              <a:spcBef>
                <a:spcPts val="0"/>
              </a:spcBef>
              <a:spcAft>
                <a:spcPts val="0"/>
              </a:spcAft>
              <a:buNone/>
            </a:pPr>
            <a:endParaRPr b="1" u="sng">
              <a:solidFill>
                <a:srgbClr val="0000FF"/>
              </a:solidFill>
            </a:endParaRPr>
          </a:p>
          <a:p>
            <a:pPr marL="0" lvl="0" indent="0" algn="l" rtl="0">
              <a:spcBef>
                <a:spcPts val="0"/>
              </a:spcBef>
              <a:spcAft>
                <a:spcPts val="0"/>
              </a:spcAft>
              <a:buNone/>
            </a:pPr>
            <a:r>
              <a:rPr lang="en-US" b="1" u="sng">
                <a:solidFill>
                  <a:srgbClr val="0000FF"/>
                </a:solidFill>
              </a:rPr>
              <a:t>College Self-Reflection Institutional Self-Evaluation Report (ISER):</a:t>
            </a:r>
            <a:endParaRPr b="1" u="sng">
              <a:solidFill>
                <a:srgbClr val="0000FF"/>
              </a:solidFill>
            </a:endParaRPr>
          </a:p>
          <a:p>
            <a:pPr marL="0" lvl="0" indent="0" algn="l" rtl="0">
              <a:spcBef>
                <a:spcPts val="0"/>
              </a:spcBef>
              <a:spcAft>
                <a:spcPts val="0"/>
              </a:spcAft>
              <a:buNone/>
            </a:pPr>
            <a:r>
              <a:rPr lang="en-US"/>
              <a:t>The process of the comprehensive review begins with self-evaluation and self-reflection of the institutional context and work in relation to the accreditation standards.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Key concepts woven through the 2024 ACCJC Standards:</a:t>
            </a:r>
            <a:endParaRPr/>
          </a:p>
          <a:p>
            <a:pPr marL="0" lvl="0" indent="0" algn="l" rtl="0">
              <a:spcBef>
                <a:spcPts val="0"/>
              </a:spcBef>
              <a:spcAft>
                <a:spcPts val="0"/>
              </a:spcAft>
              <a:buClr>
                <a:schemeClr val="dk1"/>
              </a:buClr>
              <a:buSzPts val="1400"/>
              <a:buFont typeface="Arial"/>
              <a:buNone/>
            </a:pPr>
            <a:r>
              <a:rPr lang="en-US"/>
              <a:t>-Equity</a:t>
            </a:r>
            <a:endParaRPr/>
          </a:p>
          <a:p>
            <a:pPr marL="0" lvl="0" indent="0" algn="l" rtl="0">
              <a:spcBef>
                <a:spcPts val="0"/>
              </a:spcBef>
              <a:spcAft>
                <a:spcPts val="0"/>
              </a:spcAft>
              <a:buClr>
                <a:schemeClr val="dk1"/>
              </a:buClr>
              <a:buSzPts val="1400"/>
              <a:buFont typeface="Arial"/>
              <a:buNone/>
            </a:pPr>
            <a:r>
              <a:rPr lang="en-US"/>
              <a:t>-Outcomes</a:t>
            </a:r>
            <a:endParaRPr/>
          </a:p>
          <a:p>
            <a:pPr marL="0" lvl="0" indent="0" algn="l" rtl="0">
              <a:spcBef>
                <a:spcPts val="0"/>
              </a:spcBef>
              <a:spcAft>
                <a:spcPts val="0"/>
              </a:spcAft>
              <a:buClr>
                <a:schemeClr val="dk1"/>
              </a:buClr>
              <a:buSzPts val="1400"/>
              <a:buFont typeface="Arial"/>
              <a:buNone/>
            </a:pPr>
            <a:r>
              <a:rPr lang="en-US"/>
              <a:t>-Innovations</a:t>
            </a:r>
            <a:endParaRPr/>
          </a:p>
          <a:p>
            <a:pPr marL="0" lvl="0" indent="0" algn="l" rtl="0">
              <a:spcBef>
                <a:spcPts val="0"/>
              </a:spcBef>
              <a:spcAft>
                <a:spcPts val="0"/>
              </a:spcAft>
              <a:buClr>
                <a:schemeClr val="dk1"/>
              </a:buClr>
              <a:buSzPts val="1400"/>
              <a:buFont typeface="Arial"/>
              <a:buNone/>
            </a:pPr>
            <a:r>
              <a:rPr lang="en-US"/>
              <a:t>-Improvements</a:t>
            </a:r>
            <a:endParaRPr/>
          </a:p>
          <a:p>
            <a:pPr marL="0" lvl="0" indent="0" algn="l" rtl="0">
              <a:spcBef>
                <a:spcPts val="0"/>
              </a:spcBef>
              <a:spcAft>
                <a:spcPts val="0"/>
              </a:spcAft>
              <a:buNone/>
            </a:pPr>
            <a:endParaRPr/>
          </a:p>
          <a:p>
            <a:pPr marL="0" lvl="0" indent="0" algn="l" rtl="0">
              <a:spcBef>
                <a:spcPts val="0"/>
              </a:spcBef>
              <a:spcAft>
                <a:spcPts val="0"/>
              </a:spcAft>
              <a:buNone/>
            </a:pPr>
            <a:r>
              <a:rPr lang="en-US"/>
              <a:t>Self-reflection is an ongoing commitment to improvement and educational excellence.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The ISER is developed through a collaborative partnership-multiple groups and perspectives working together.  Later this month, a call out will be posted for faculty membership in the standards committees.  Administrators and staff have already been appointed to serve in the committees.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As we develop the ISER, we need to:</a:t>
            </a:r>
            <a:endParaRPr/>
          </a:p>
          <a:p>
            <a:pPr marL="0" lvl="0" indent="0" algn="l" rtl="0">
              <a:spcBef>
                <a:spcPts val="0"/>
              </a:spcBef>
              <a:spcAft>
                <a:spcPts val="0"/>
              </a:spcAft>
              <a:buClr>
                <a:schemeClr val="dk1"/>
              </a:buClr>
              <a:buSzPts val="1100"/>
              <a:buFont typeface="Arial"/>
              <a:buNone/>
            </a:pPr>
            <a:r>
              <a:rPr lang="en-US"/>
              <a:t>-Celebrate and appreciate what works well</a:t>
            </a:r>
            <a:endParaRPr/>
          </a:p>
          <a:p>
            <a:pPr marL="0" lvl="0" indent="0" algn="l" rtl="0">
              <a:spcBef>
                <a:spcPts val="0"/>
              </a:spcBef>
              <a:spcAft>
                <a:spcPts val="0"/>
              </a:spcAft>
              <a:buClr>
                <a:schemeClr val="dk1"/>
              </a:buClr>
              <a:buSzPts val="1100"/>
              <a:buFont typeface="Arial"/>
              <a:buNone/>
            </a:pPr>
            <a:r>
              <a:rPr lang="en-US"/>
              <a:t>-Look for alignment with standards</a:t>
            </a:r>
            <a:endParaRPr/>
          </a:p>
          <a:p>
            <a:pPr marL="0" lvl="0" indent="0" algn="l" rtl="0">
              <a:spcBef>
                <a:spcPts val="0"/>
              </a:spcBef>
              <a:spcAft>
                <a:spcPts val="0"/>
              </a:spcAft>
              <a:buClr>
                <a:schemeClr val="dk1"/>
              </a:buClr>
              <a:buSzPts val="1100"/>
              <a:buFont typeface="Arial"/>
              <a:buNone/>
            </a:pPr>
            <a:r>
              <a:rPr lang="en-US"/>
              <a:t>-Focus on outcomes</a:t>
            </a:r>
            <a:endParaRPr/>
          </a:p>
          <a:p>
            <a:pPr marL="0" lvl="0" indent="0" algn="l" rtl="0">
              <a:spcBef>
                <a:spcPts val="0"/>
              </a:spcBef>
              <a:spcAft>
                <a:spcPts val="0"/>
              </a:spcAft>
              <a:buClr>
                <a:schemeClr val="dk1"/>
              </a:buClr>
              <a:buSzPts val="1100"/>
              <a:buFont typeface="Arial"/>
              <a:buNone/>
            </a:pPr>
            <a:r>
              <a:rPr lang="en-US"/>
              <a:t>-Conduct evidence based analysis</a:t>
            </a:r>
            <a:endParaRPr/>
          </a:p>
          <a:p>
            <a:pPr marL="0" lvl="0" indent="0" algn="l" rtl="0">
              <a:spcBef>
                <a:spcPts val="0"/>
              </a:spcBef>
              <a:spcAft>
                <a:spcPts val="0"/>
              </a:spcAft>
              <a:buClr>
                <a:schemeClr val="dk1"/>
              </a:buClr>
              <a:buSzPts val="1100"/>
              <a:buFont typeface="Arial"/>
              <a:buNone/>
            </a:pPr>
            <a:r>
              <a:rPr lang="en-US"/>
              <a:t>-Be open-minded to improve</a:t>
            </a:r>
            <a:endParaRPr/>
          </a:p>
          <a:p>
            <a:pPr marL="0" lvl="0" indent="0" algn="l" rtl="0">
              <a:spcBef>
                <a:spcPts val="0"/>
              </a:spcBef>
              <a:spcAft>
                <a:spcPts val="0"/>
              </a:spcAft>
              <a:buClr>
                <a:schemeClr val="dk1"/>
              </a:buClr>
              <a:buSzPts val="1100"/>
              <a:buFont typeface="Arial"/>
              <a:buNone/>
            </a:pPr>
            <a:r>
              <a:rPr lang="en-US"/>
              <a:t>-Be internally accountable</a:t>
            </a:r>
            <a:endParaRPr/>
          </a:p>
          <a:p>
            <a:pPr marL="0" lvl="0" indent="0" algn="l" rtl="0">
              <a:spcBef>
                <a:spcPts val="0"/>
              </a:spcBef>
              <a:spcAft>
                <a:spcPts val="0"/>
              </a:spcAft>
              <a:buClr>
                <a:schemeClr val="dk1"/>
              </a:buClr>
              <a:buSzPts val="1100"/>
              <a:buFont typeface="Arial"/>
              <a:buNone/>
            </a:pPr>
            <a:r>
              <a:rPr lang="en-US"/>
              <a:t>-Think holistically across institutional systems</a:t>
            </a:r>
            <a:endParaRPr/>
          </a:p>
          <a:p>
            <a:pPr marL="0" lvl="0" indent="0" algn="l" rtl="0">
              <a:spcBef>
                <a:spcPts val="0"/>
              </a:spcBef>
              <a:spcAft>
                <a:spcPts val="0"/>
              </a:spcAft>
              <a:buClr>
                <a:schemeClr val="dk1"/>
              </a:buClr>
              <a:buSzPts val="1100"/>
              <a:buFont typeface="Arial"/>
              <a:buNone/>
            </a:pPr>
            <a:r>
              <a:rPr lang="en-US"/>
              <a:t>-Be mindful of mission accomplishment and values</a:t>
            </a:r>
            <a:endParaRPr/>
          </a:p>
          <a:p>
            <a:pPr marL="0" lvl="0" indent="0" algn="l" rtl="0">
              <a:spcBef>
                <a:spcPts val="0"/>
              </a:spcBef>
              <a:spcAft>
                <a:spcPts val="0"/>
              </a:spcAft>
              <a:buNone/>
            </a:pPr>
            <a:endParaRPr/>
          </a:p>
          <a:p>
            <a:pPr marL="0" lvl="0" indent="0" algn="l" rtl="0">
              <a:spcBef>
                <a:spcPts val="0"/>
              </a:spcBef>
              <a:spcAft>
                <a:spcPts val="0"/>
              </a:spcAft>
              <a:buNone/>
            </a:pPr>
            <a:r>
              <a:rPr lang="en-US"/>
              <a:t>During the self-reflection we identify successes, gaps, and areas for improvement.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The College documents its work in the Institutional Self-Evaluation Report (ISER) in relation to the standards and then the College submits the ISER to ACCJC.</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solidFill>
                  <a:schemeClr val="accent1"/>
                </a:solidFill>
              </a:rPr>
              <a:t>Team ISER Review:  Standards Validation, Core Inquiries, Off-Campus Site:</a:t>
            </a:r>
            <a:endParaRPr b="1" u="sng">
              <a:solidFill>
                <a:schemeClr val="accent1"/>
              </a:solidFill>
            </a:endParaRPr>
          </a:p>
          <a:p>
            <a:pPr marL="0" lvl="0" indent="0" algn="l" rtl="0">
              <a:spcBef>
                <a:spcPts val="0"/>
              </a:spcBef>
              <a:spcAft>
                <a:spcPts val="0"/>
              </a:spcAft>
              <a:buNone/>
            </a:pPr>
            <a:r>
              <a:rPr lang="en-US"/>
              <a:t>Based on the College’s ISER and evidence, the team discusses potential areas of exceptional practice, potential areas of concern, and areas in need of clarification.  </a:t>
            </a:r>
            <a:endParaRPr/>
          </a:p>
          <a:p>
            <a:pPr marL="0" lvl="0" indent="0" algn="l" rtl="0">
              <a:spcBef>
                <a:spcPts val="0"/>
              </a:spcBef>
              <a:spcAft>
                <a:spcPts val="0"/>
              </a:spcAft>
              <a:buNone/>
            </a:pPr>
            <a:r>
              <a:rPr lang="en-US"/>
              <a:t>During this time, the team is developing the core inquiries.  Core inquiries provide formative feedback to the College.  It’s the heads up to the College on what the site visit will focus on.</a:t>
            </a:r>
            <a:endParaRPr/>
          </a:p>
          <a:p>
            <a:pPr marL="0" lvl="0" indent="0" algn="l" rtl="0">
              <a:spcBef>
                <a:spcPts val="0"/>
              </a:spcBef>
              <a:spcAft>
                <a:spcPts val="0"/>
              </a:spcAft>
              <a:buNone/>
            </a:pPr>
            <a:endParaRPr/>
          </a:p>
          <a:p>
            <a:pPr marL="0" lvl="0" indent="0" algn="l" rtl="0">
              <a:spcBef>
                <a:spcPts val="0"/>
              </a:spcBef>
              <a:spcAft>
                <a:spcPts val="0"/>
              </a:spcAft>
              <a:buNone/>
            </a:pPr>
            <a:r>
              <a:rPr lang="en-US"/>
              <a:t>When the College receives the core inquiries, the College has time to prepare for the next part of the peer review process which will occur in the subsequent semester.</a:t>
            </a:r>
            <a:endParaRPr/>
          </a:p>
          <a:p>
            <a:pPr marL="0" lvl="0" indent="0" algn="l" rtl="0">
              <a:spcBef>
                <a:spcPts val="0"/>
              </a:spcBef>
              <a:spcAft>
                <a:spcPts val="0"/>
              </a:spcAft>
              <a:buNone/>
            </a:pPr>
            <a:endParaRPr/>
          </a:p>
          <a:p>
            <a:pPr marL="0" lvl="0" indent="0" algn="l" rtl="0">
              <a:spcBef>
                <a:spcPts val="0"/>
              </a:spcBef>
              <a:spcAft>
                <a:spcPts val="0"/>
              </a:spcAft>
              <a:buNone/>
            </a:pPr>
            <a:r>
              <a:rPr lang="en-US"/>
              <a:t>The College is using the time leading up to the focused site visit to to reflect on the core inquiries, gather needed evidence, strengthen and develop processes, and prepare its responses to the core inquiries.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accent1"/>
                </a:solidFill>
              </a:rPr>
              <a:t>Focused Site Visit:</a:t>
            </a:r>
            <a:endParaRPr u="sng">
              <a:solidFill>
                <a:schemeClr val="accent1"/>
              </a:solidFill>
            </a:endParaRPr>
          </a:p>
          <a:p>
            <a:pPr marL="0" lvl="0" indent="0" algn="l" rtl="0">
              <a:spcBef>
                <a:spcPts val="0"/>
              </a:spcBef>
              <a:spcAft>
                <a:spcPts val="0"/>
              </a:spcAft>
              <a:buNone/>
            </a:pPr>
            <a:r>
              <a:rPr lang="en-US">
                <a:solidFill>
                  <a:srgbClr val="000000"/>
                </a:solidFill>
              </a:rPr>
              <a:t>A subset of the full ISER review team comes to the College and they follow-up on the core inquiries.</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This is also when the team wraps up their team report and concludes the peer review team work in identifying recommendations and commendations.</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p>
        </p:txBody>
      </p:sp>
      <p:sp>
        <p:nvSpPr>
          <p:cNvPr id="111" name="Google Shape;1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19"/>
          <p:cNvSpPr/>
          <p:nvPr/>
        </p:nvSpPr>
        <p:spPr>
          <a:xfrm>
            <a:off x="0" y="761999"/>
            <a:ext cx="9141600" cy="533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9"/>
          <p:cNvSpPr/>
          <p:nvPr/>
        </p:nvSpPr>
        <p:spPr>
          <a:xfrm>
            <a:off x="9270263" y="761999"/>
            <a:ext cx="2925300" cy="5334000"/>
          </a:xfrm>
          <a:prstGeom prst="rect">
            <a:avLst/>
          </a:prstGeom>
          <a:solidFill>
            <a:srgbClr val="C8C8C8">
              <a:alpha val="4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9"/>
          <p:cNvSpPr txBox="1">
            <a:spLocks noGrp="1"/>
          </p:cNvSpPr>
          <p:nvPr>
            <p:ph type="ctrTitle"/>
          </p:nvPr>
        </p:nvSpPr>
        <p:spPr>
          <a:xfrm>
            <a:off x="1069848"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5900"/>
              <a:buFont typeface="Corbel"/>
              <a:buNone/>
              <a:defRPr sz="59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D7F0F6"/>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22" name="Google Shape;22;p1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81" name="Google Shape;81;p2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8" name="Google Shape;28;p2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2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595959"/>
              </a:buClr>
              <a:buSzPts val="5900"/>
              <a:buFont typeface="Corbel"/>
              <a:buNone/>
              <a:defRPr sz="5900" b="0">
                <a:solidFill>
                  <a:srgbClr val="59595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39" name="Google Shape;39;p2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2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2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22"/>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5" name="Google Shape;45;p22"/>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6" name="Google Shape;46;p2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52" name="Google Shape;52;p23"/>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3" name="Google Shape;53;p23"/>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54" name="Google Shape;54;p23"/>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5" name="Google Shape;55;p2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1" name="Google Shape;61;p26"/>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62" name="Google Shape;62;p2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27"/>
          <p:cNvSpPr>
            <a:spLocks noGrp="1"/>
          </p:cNvSpPr>
          <p:nvPr>
            <p:ph type="pic" idx="2"/>
          </p:nvPr>
        </p:nvSpPr>
        <p:spPr>
          <a:xfrm>
            <a:off x="3570644" y="767419"/>
            <a:ext cx="8115300" cy="5331000"/>
          </a:xfrm>
          <a:prstGeom prst="rect">
            <a:avLst/>
          </a:prstGeom>
          <a:solidFill>
            <a:srgbClr val="BFBFBF"/>
          </a:solidFill>
          <a:ln>
            <a:noFill/>
          </a:ln>
        </p:spPr>
      </p:sp>
      <p:sp>
        <p:nvSpPr>
          <p:cNvPr id="68" name="Google Shape;68;p27"/>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69" name="Google Shape;69;p2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75" name="Google Shape;75;p2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 y="758952"/>
            <a:ext cx="3443700" cy="5331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8"/>
          <p:cNvSpPr/>
          <p:nvPr/>
        </p:nvSpPr>
        <p:spPr>
          <a:xfrm>
            <a:off x="11815864" y="758952"/>
            <a:ext cx="384000" cy="5331000"/>
          </a:xfrm>
          <a:prstGeom prst="rect">
            <a:avLst/>
          </a:prstGeom>
          <a:solidFill>
            <a:srgbClr val="C8C8C8">
              <a:alpha val="4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1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32867" y="1268725"/>
            <a:ext cx="7789558" cy="18400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9600"/>
              <a:buFont typeface="Corbel"/>
              <a:buNone/>
            </a:pPr>
            <a:r>
              <a:rPr lang="en-US" sz="8800" b="1" dirty="0">
                <a:latin typeface="Arial" panose="020B0604020202020204" pitchFamily="34" charset="0"/>
                <a:cs typeface="Arial" panose="020B0604020202020204" pitchFamily="34" charset="0"/>
              </a:rPr>
              <a:t>Accreditation</a:t>
            </a:r>
            <a:r>
              <a:rPr lang="en-US" sz="8800" dirty="0">
                <a:latin typeface="Arial" panose="020B0604020202020204" pitchFamily="34" charset="0"/>
                <a:cs typeface="Arial" panose="020B0604020202020204" pitchFamily="34" charset="0"/>
              </a:rPr>
              <a:t> </a:t>
            </a:r>
            <a:endParaRPr sz="8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2F494F0-F3C7-1947-8865-0EBADFAAF398}"/>
              </a:ext>
            </a:extLst>
          </p:cNvPr>
          <p:cNvSpPr>
            <a:spLocks noGrp="1"/>
          </p:cNvSpPr>
          <p:nvPr>
            <p:ph type="subTitle" idx="1"/>
          </p:nvPr>
        </p:nvSpPr>
        <p:spPr>
          <a:xfrm>
            <a:off x="2205318" y="3108770"/>
            <a:ext cx="5614447" cy="914400"/>
          </a:xfrm>
        </p:spPr>
        <p:txBody>
          <a:bodyPr>
            <a:normAutofit fontScale="85000" lnSpcReduction="10000"/>
          </a:bodyPr>
          <a:lstStyle/>
          <a:p>
            <a:pPr algn="r"/>
            <a:r>
              <a:rPr lang="en-US" sz="5400" b="1" dirty="0">
                <a:latin typeface="Arial" panose="020B0604020202020204" pitchFamily="34" charset="0"/>
                <a:cs typeface="Arial" panose="020B0604020202020204" pitchFamily="34" charset="0"/>
              </a:rPr>
              <a:t>Meet the President</a:t>
            </a:r>
          </a:p>
        </p:txBody>
      </p:sp>
      <p:sp>
        <p:nvSpPr>
          <p:cNvPr id="4" name="TextBox 3">
            <a:extLst>
              <a:ext uri="{FF2B5EF4-FFF2-40B4-BE49-F238E27FC236}">
                <a16:creationId xmlns:a16="http://schemas.microsoft.com/office/drawing/2014/main" id="{31420683-643C-E047-B0CC-502CA17A735B}"/>
              </a:ext>
            </a:extLst>
          </p:cNvPr>
          <p:cNvSpPr txBox="1"/>
          <p:nvPr/>
        </p:nvSpPr>
        <p:spPr>
          <a:xfrm>
            <a:off x="2784225" y="3969192"/>
            <a:ext cx="5035540"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October 18, 2023 – 4:00 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3622275" y="764700"/>
            <a:ext cx="7777500" cy="1032900"/>
          </a:xfrm>
          <a:prstGeom prst="rect">
            <a:avLst/>
          </a:prstGeom>
          <a:solidFill>
            <a:srgbClr val="BFBFBF"/>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orbel"/>
              <a:buNone/>
            </a:pPr>
            <a:r>
              <a:rPr lang="en-US" sz="2400" b="1" dirty="0">
                <a:solidFill>
                  <a:schemeClr val="dk1"/>
                </a:solidFill>
                <a:latin typeface="Arial" panose="020B0604020202020204" pitchFamily="34" charset="0"/>
                <a:cs typeface="Arial" panose="020B0604020202020204" pitchFamily="34" charset="0"/>
              </a:rPr>
              <a:t>Questions to consider as we develop our ISER</a:t>
            </a:r>
            <a:endParaRPr sz="2400" b="1" dirty="0">
              <a:solidFill>
                <a:schemeClr val="dk1"/>
              </a:solidFill>
              <a:latin typeface="Arial" panose="020B0604020202020204" pitchFamily="34" charset="0"/>
              <a:cs typeface="Arial" panose="020B0604020202020204" pitchFamily="34" charset="0"/>
            </a:endParaRPr>
          </a:p>
        </p:txBody>
      </p:sp>
      <p:sp>
        <p:nvSpPr>
          <p:cNvPr id="230" name="Google Shape;230;p17"/>
          <p:cNvSpPr txBox="1"/>
          <p:nvPr/>
        </p:nvSpPr>
        <p:spPr>
          <a:xfrm>
            <a:off x="3833926" y="2377019"/>
            <a:ext cx="7777500" cy="272379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2200" dirty="0">
                <a:solidFill>
                  <a:schemeClr val="dk1"/>
                </a:solidFill>
                <a:latin typeface="Arial" panose="020B0604020202020204" pitchFamily="34" charset="0"/>
                <a:ea typeface="Corbel"/>
                <a:cs typeface="Arial" panose="020B0604020202020204" pitchFamily="34" charset="0"/>
                <a:sym typeface="Corbel"/>
              </a:rPr>
              <a:t>What is GCC doing to align with the standard?</a:t>
            </a:r>
            <a:endParaRPr sz="2200" dirty="0">
              <a:solidFill>
                <a:schemeClr val="dk1"/>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Clr>
                <a:schemeClr val="dk1"/>
              </a:buClr>
              <a:buSzPts val="1100"/>
              <a:buFont typeface="Arial"/>
              <a:buNone/>
            </a:pPr>
            <a:r>
              <a:rPr lang="en-US" sz="2200" dirty="0">
                <a:solidFill>
                  <a:schemeClr val="dk1"/>
                </a:solidFill>
                <a:latin typeface="Arial" panose="020B0604020202020204" pitchFamily="34" charset="0"/>
                <a:ea typeface="Corbel"/>
                <a:cs typeface="Arial" panose="020B0604020202020204" pitchFamily="34" charset="0"/>
                <a:sym typeface="Corbel"/>
              </a:rPr>
              <a:t>Why is GCC doing what it is doing?</a:t>
            </a:r>
            <a:endParaRPr sz="2200" dirty="0">
              <a:solidFill>
                <a:schemeClr val="dk1"/>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Clr>
                <a:schemeClr val="dk1"/>
              </a:buClr>
              <a:buSzPts val="1100"/>
              <a:buFont typeface="Arial"/>
              <a:buNone/>
            </a:pPr>
            <a:r>
              <a:rPr lang="en-US" sz="2200" dirty="0">
                <a:solidFill>
                  <a:schemeClr val="dk1"/>
                </a:solidFill>
                <a:latin typeface="Arial" panose="020B0604020202020204" pitchFamily="34" charset="0"/>
                <a:ea typeface="Corbel"/>
                <a:cs typeface="Arial" panose="020B0604020202020204" pitchFamily="34" charset="0"/>
                <a:sym typeface="Corbel"/>
              </a:rPr>
              <a:t>How does GCC support equity and innovation?</a:t>
            </a:r>
            <a:endParaRPr sz="2200" dirty="0">
              <a:solidFill>
                <a:schemeClr val="dk1"/>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Clr>
                <a:schemeClr val="dk1"/>
              </a:buClr>
              <a:buSzPts val="1100"/>
              <a:buFont typeface="Arial"/>
              <a:buNone/>
            </a:pPr>
            <a:r>
              <a:rPr lang="en-US" sz="2200" dirty="0">
                <a:solidFill>
                  <a:schemeClr val="dk1"/>
                </a:solidFill>
                <a:latin typeface="Arial" panose="020B0604020202020204" pitchFamily="34" charset="0"/>
                <a:ea typeface="Corbel"/>
                <a:cs typeface="Arial" panose="020B0604020202020204" pitchFamily="34" charset="0"/>
                <a:sym typeface="Corbel"/>
              </a:rPr>
              <a:t>What lessons have we learned from this journey?</a:t>
            </a:r>
            <a:endParaRPr sz="2200" dirty="0">
              <a:solidFill>
                <a:schemeClr val="dk1"/>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Clr>
                <a:schemeClr val="dk1"/>
              </a:buClr>
              <a:buSzPts val="1100"/>
              <a:buFont typeface="Arial"/>
              <a:buNone/>
            </a:pPr>
            <a:r>
              <a:rPr lang="en-US" sz="2200" dirty="0">
                <a:solidFill>
                  <a:schemeClr val="dk1"/>
                </a:solidFill>
                <a:latin typeface="Arial" panose="020B0604020202020204" pitchFamily="34" charset="0"/>
                <a:ea typeface="Corbel"/>
                <a:cs typeface="Arial" panose="020B0604020202020204" pitchFamily="34" charset="0"/>
                <a:sym typeface="Corbel"/>
              </a:rPr>
              <a:t>What does GCC plan to do differently to promote innovation?</a:t>
            </a:r>
            <a:endParaRPr sz="2200" dirty="0">
              <a:solidFill>
                <a:schemeClr val="dk1"/>
              </a:solidFill>
              <a:latin typeface="Arial" panose="020B0604020202020204" pitchFamily="34" charset="0"/>
              <a:cs typeface="Arial" panose="020B0604020202020204" pitchFamily="34" charset="0"/>
            </a:endParaRPr>
          </a:p>
        </p:txBody>
      </p:sp>
      <p:sp>
        <p:nvSpPr>
          <p:cNvPr id="231" name="Google Shape;231;p17"/>
          <p:cNvSpPr txBox="1"/>
          <p:nvPr/>
        </p:nvSpPr>
        <p:spPr>
          <a:xfrm>
            <a:off x="33000" y="2684950"/>
            <a:ext cx="3427800" cy="240062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3200" b="1" dirty="0">
                <a:solidFill>
                  <a:srgbClr val="FFFFFF"/>
                </a:solidFill>
                <a:latin typeface="Arial" panose="020B0604020202020204" pitchFamily="34" charset="0"/>
                <a:ea typeface="Corbel"/>
                <a:cs typeface="Arial" panose="020B0604020202020204" pitchFamily="34" charset="0"/>
                <a:sym typeface="Corbel"/>
              </a:rPr>
              <a:t>-</a:t>
            </a:r>
            <a:r>
              <a:rPr lang="en-US" sz="3200" dirty="0">
                <a:solidFill>
                  <a:srgbClr val="FFFFFF"/>
                </a:solidFill>
                <a:latin typeface="Arial" panose="020B0604020202020204" pitchFamily="34" charset="0"/>
                <a:ea typeface="Corbel"/>
                <a:cs typeface="Arial" panose="020B0604020202020204" pitchFamily="34" charset="0"/>
                <a:sym typeface="Corbel"/>
              </a:rPr>
              <a:t>OUTCOMES	 </a:t>
            </a:r>
            <a:endParaRPr sz="3200" dirty="0">
              <a:solidFill>
                <a:srgbClr val="FFFFFF"/>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None/>
            </a:pPr>
            <a:r>
              <a:rPr lang="en-US" sz="3200" dirty="0">
                <a:solidFill>
                  <a:srgbClr val="FFFFFF"/>
                </a:solidFill>
                <a:latin typeface="Arial" panose="020B0604020202020204" pitchFamily="34" charset="0"/>
                <a:ea typeface="Corbel"/>
                <a:cs typeface="Arial" panose="020B0604020202020204" pitchFamily="34" charset="0"/>
                <a:sym typeface="Corbel"/>
              </a:rPr>
              <a:t>-INNOVATION </a:t>
            </a:r>
            <a:endParaRPr sz="3200" dirty="0">
              <a:solidFill>
                <a:srgbClr val="FFFFFF"/>
              </a:solidFill>
              <a:latin typeface="Arial" panose="020B0604020202020204" pitchFamily="34" charset="0"/>
              <a:ea typeface="Corbel"/>
              <a:cs typeface="Arial" panose="020B0604020202020204" pitchFamily="34" charset="0"/>
              <a:sym typeface="Corbel"/>
            </a:endParaRPr>
          </a:p>
          <a:p>
            <a:pPr marL="0" lvl="0" indent="0" algn="l" rtl="0">
              <a:lnSpc>
                <a:spcPct val="150000"/>
              </a:lnSpc>
              <a:spcBef>
                <a:spcPts val="0"/>
              </a:spcBef>
              <a:spcAft>
                <a:spcPts val="0"/>
              </a:spcAft>
              <a:buNone/>
            </a:pPr>
            <a:r>
              <a:rPr lang="en-US" sz="3200" dirty="0">
                <a:solidFill>
                  <a:srgbClr val="FFFFFF"/>
                </a:solidFill>
                <a:latin typeface="Arial" panose="020B0604020202020204" pitchFamily="34" charset="0"/>
                <a:ea typeface="Corbel"/>
                <a:cs typeface="Arial" panose="020B0604020202020204" pitchFamily="34" charset="0"/>
                <a:sym typeface="Corbel"/>
              </a:rPr>
              <a:t>-IMPROVEMENT</a:t>
            </a:r>
            <a:endParaRPr sz="3200" dirty="0">
              <a:solidFill>
                <a:srgbClr val="FFFFFF"/>
              </a:solidFill>
              <a:latin typeface="Arial" panose="020B0604020202020204" pitchFamily="34" charset="0"/>
              <a:ea typeface="Corbel"/>
              <a:cs typeface="Arial" panose="020B0604020202020204" pitchFamily="34" charset="0"/>
              <a:sym typeface="Corbel"/>
            </a:endParaRPr>
          </a:p>
        </p:txBody>
      </p:sp>
      <p:sp>
        <p:nvSpPr>
          <p:cNvPr id="232" name="Google Shape;232;p17"/>
          <p:cNvSpPr txBox="1"/>
          <p:nvPr/>
        </p:nvSpPr>
        <p:spPr>
          <a:xfrm>
            <a:off x="87113" y="1797600"/>
            <a:ext cx="3348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rgbClr val="FFFFFF"/>
                </a:solidFill>
                <a:latin typeface="Arial" panose="020B0604020202020204" pitchFamily="34" charset="0"/>
                <a:ea typeface="Corbel"/>
                <a:cs typeface="Arial" panose="020B0604020202020204" pitchFamily="34" charset="0"/>
                <a:sym typeface="Corbel"/>
              </a:rPr>
              <a:t>FOCUS:</a:t>
            </a:r>
            <a:endParaRPr sz="3200" b="1">
              <a:solidFill>
                <a:srgbClr val="FFFFFF"/>
              </a:solidFill>
              <a:latin typeface="Arial" panose="020B0604020202020204" pitchFamily="34" charset="0"/>
              <a:ea typeface="Corbel"/>
              <a:cs typeface="Arial" panose="020B0604020202020204" pitchFamily="34" charset="0"/>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7A6B-11B0-ED42-94A6-51ECAFD49C25}"/>
              </a:ext>
            </a:extLst>
          </p:cNvPr>
          <p:cNvSpPr>
            <a:spLocks noGrp="1"/>
          </p:cNvSpPr>
          <p:nvPr>
            <p:ph type="title"/>
          </p:nvPr>
        </p:nvSpPr>
        <p:spPr>
          <a:xfrm>
            <a:off x="134725" y="1214512"/>
            <a:ext cx="3216614" cy="4601100"/>
          </a:xfrm>
        </p:spPr>
        <p:txBody>
          <a:bodyPr>
            <a:noAutofit/>
          </a:bodyPr>
          <a:lstStyle/>
          <a:p>
            <a:pPr>
              <a:lnSpc>
                <a:spcPct val="100000"/>
              </a:lnSpc>
            </a:pPr>
            <a:r>
              <a:rPr lang="en-US" sz="2000" b="1" dirty="0">
                <a:latin typeface="Arial" panose="020B0604020202020204" pitchFamily="34" charset="0"/>
                <a:cs typeface="Arial" panose="020B0604020202020204" pitchFamily="34" charset="0"/>
              </a:rPr>
              <a:t>As part of the ongoing effort to develop our Institutional Self Evaluation Report (ISER)</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for accreditation, we invite everyone to participate in the scheduled Standard Committee meetings this semester. </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B94ECA-B523-1C48-B9CF-DBBCD9D93284}"/>
              </a:ext>
            </a:extLst>
          </p:cNvPr>
          <p:cNvSpPr>
            <a:spLocks noGrp="1"/>
          </p:cNvSpPr>
          <p:nvPr>
            <p:ph type="body" idx="1"/>
          </p:nvPr>
        </p:nvSpPr>
        <p:spPr>
          <a:xfrm>
            <a:off x="3351339" y="172123"/>
            <a:ext cx="6351553" cy="6685878"/>
          </a:xfrm>
        </p:spPr>
        <p:txBody>
          <a:bodyPr>
            <a:normAutofit/>
          </a:bodyPr>
          <a:lstStyle/>
          <a:p>
            <a:pPr>
              <a:lnSpc>
                <a:spcPct val="110000"/>
              </a:lnSpc>
              <a:spcBef>
                <a:spcPts val="0"/>
              </a:spcBef>
            </a:pPr>
            <a:r>
              <a:rPr lang="en-US" sz="1800" b="1" dirty="0">
                <a:solidFill>
                  <a:schemeClr val="tx1"/>
                </a:solidFill>
                <a:latin typeface="Arial" panose="020B0604020202020204" pitchFamily="34" charset="0"/>
                <a:cs typeface="Arial" panose="020B0604020202020204" pitchFamily="34" charset="0"/>
              </a:rPr>
              <a:t> Standard 1 – Every Thursday from 2:00pm – 3:30pm</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President’s Conference Room (PCR).</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Chair – Dr. Michael Chan</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Co-Chair – Dr. Anthony Jay Sunga</a:t>
            </a:r>
            <a:br>
              <a:rPr lang="en-US" sz="1800" dirty="0">
                <a:solidFill>
                  <a:schemeClr val="tx1"/>
                </a:solidFill>
                <a:latin typeface="Arial" panose="020B0604020202020204" pitchFamily="34" charset="0"/>
                <a:cs typeface="Arial" panose="020B0604020202020204" pitchFamily="34" charset="0"/>
              </a:rPr>
            </a:br>
            <a:endParaRPr lang="en-US" sz="1800" dirty="0">
              <a:solidFill>
                <a:schemeClr val="tx1"/>
              </a:solidFill>
              <a:latin typeface="Arial" panose="020B0604020202020204" pitchFamily="34" charset="0"/>
              <a:cs typeface="Arial" panose="020B0604020202020204" pitchFamily="34" charset="0"/>
            </a:endParaRPr>
          </a:p>
          <a:p>
            <a:pPr>
              <a:lnSpc>
                <a:spcPct val="110000"/>
              </a:lnSpc>
              <a:spcBef>
                <a:spcPts val="0"/>
              </a:spcBef>
            </a:pPr>
            <a:r>
              <a:rPr lang="en-US" sz="1800" b="1" dirty="0">
                <a:solidFill>
                  <a:schemeClr val="tx1"/>
                </a:solidFill>
                <a:latin typeface="Arial" panose="020B0604020202020204" pitchFamily="34" charset="0"/>
                <a:cs typeface="Arial" panose="020B0604020202020204" pitchFamily="34" charset="0"/>
              </a:rPr>
              <a:t>Standard 2 – Every Friday from 2:00pm – 3:00pm</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President’s Conference Room (PCR).</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Chair – Marivic Schrage</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Co-Chair – Dr. Marsha </a:t>
            </a:r>
            <a:r>
              <a:rPr lang="en-US" sz="1800" dirty="0" err="1">
                <a:solidFill>
                  <a:schemeClr val="tx1"/>
                </a:solidFill>
                <a:latin typeface="Arial" panose="020B0604020202020204" pitchFamily="34" charset="0"/>
                <a:cs typeface="Arial" panose="020B0604020202020204" pitchFamily="34" charset="0"/>
              </a:rPr>
              <a:t>Postrozny</a:t>
            </a:r>
            <a:r>
              <a:rPr lang="en-US" sz="1800" dirty="0">
                <a:solidFill>
                  <a:schemeClr val="tx1"/>
                </a:solidFill>
                <a:latin typeface="Arial" panose="020B0604020202020204" pitchFamily="34" charset="0"/>
                <a:cs typeface="Arial" panose="020B0604020202020204" pitchFamily="34" charset="0"/>
              </a:rPr>
              <a:t>-Torres</a:t>
            </a:r>
            <a:br>
              <a:rPr lang="en-US" sz="1800" dirty="0">
                <a:solidFill>
                  <a:schemeClr val="tx1"/>
                </a:solidFill>
                <a:latin typeface="Arial" panose="020B0604020202020204" pitchFamily="34" charset="0"/>
                <a:cs typeface="Arial" panose="020B0604020202020204" pitchFamily="34" charset="0"/>
              </a:rPr>
            </a:br>
            <a:endParaRPr lang="en-US" sz="1800" dirty="0">
              <a:solidFill>
                <a:schemeClr val="tx1"/>
              </a:solidFill>
              <a:latin typeface="Arial" panose="020B0604020202020204" pitchFamily="34" charset="0"/>
              <a:cs typeface="Arial" panose="020B0604020202020204" pitchFamily="34" charset="0"/>
            </a:endParaRPr>
          </a:p>
          <a:p>
            <a:pPr>
              <a:lnSpc>
                <a:spcPct val="110000"/>
              </a:lnSpc>
              <a:spcBef>
                <a:spcPts val="0"/>
              </a:spcBef>
            </a:pPr>
            <a:r>
              <a:rPr lang="en-US" sz="1800" b="1" dirty="0">
                <a:solidFill>
                  <a:schemeClr val="tx1"/>
                </a:solidFill>
                <a:latin typeface="Arial" panose="020B0604020202020204" pitchFamily="34" charset="0"/>
                <a:cs typeface="Arial" panose="020B0604020202020204" pitchFamily="34" charset="0"/>
              </a:rPr>
              <a:t>Standard 3 – Every Tuesday from 2:00pm – 3:30pm</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Student Support Services &amp; Administration 	Conference Room (SSA)</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Chair – </a:t>
            </a:r>
            <a:r>
              <a:rPr lang="en-US" sz="1800" dirty="0" err="1">
                <a:solidFill>
                  <a:schemeClr val="tx1"/>
                </a:solidFill>
                <a:latin typeface="Arial" panose="020B0604020202020204" pitchFamily="34" charset="0"/>
                <a:cs typeface="Arial" panose="020B0604020202020204" pitchFamily="34" charset="0"/>
              </a:rPr>
              <a:t>Apolline</a:t>
            </a:r>
            <a:r>
              <a:rPr lang="en-US" sz="1800" dirty="0">
                <a:solidFill>
                  <a:schemeClr val="tx1"/>
                </a:solidFill>
                <a:latin typeface="Arial" panose="020B0604020202020204" pitchFamily="34" charset="0"/>
                <a:cs typeface="Arial" panose="020B0604020202020204" pitchFamily="34" charset="0"/>
              </a:rPr>
              <a:t> San Nicolas</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Co-Chair – </a:t>
            </a:r>
            <a:r>
              <a:rPr lang="en-US" sz="1800" dirty="0" err="1">
                <a:solidFill>
                  <a:schemeClr val="tx1"/>
                </a:solidFill>
                <a:latin typeface="Arial" panose="020B0604020202020204" pitchFamily="34" charset="0"/>
                <a:cs typeface="Arial" panose="020B0604020202020204" pitchFamily="34" charset="0"/>
              </a:rPr>
              <a:t>Rodalyn</a:t>
            </a:r>
            <a:r>
              <a:rPr lang="en-US" sz="1800" dirty="0">
                <a:solidFill>
                  <a:schemeClr val="tx1"/>
                </a:solidFill>
                <a:latin typeface="Arial" panose="020B0604020202020204" pitchFamily="34" charset="0"/>
                <a:cs typeface="Arial" panose="020B0604020202020204" pitchFamily="34" charset="0"/>
              </a:rPr>
              <a:t> Gerardo</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Co-Chair – Carl Torres II</a:t>
            </a:r>
            <a:br>
              <a:rPr lang="en-US" sz="1800" dirty="0">
                <a:solidFill>
                  <a:schemeClr val="tx1"/>
                </a:solidFill>
                <a:latin typeface="Arial" panose="020B0604020202020204" pitchFamily="34" charset="0"/>
                <a:cs typeface="Arial" panose="020B0604020202020204" pitchFamily="34" charset="0"/>
              </a:rPr>
            </a:br>
            <a:endParaRPr lang="en-US" sz="1800" dirty="0">
              <a:solidFill>
                <a:schemeClr val="tx1"/>
              </a:solidFill>
              <a:latin typeface="Arial" panose="020B0604020202020204" pitchFamily="34" charset="0"/>
              <a:cs typeface="Arial" panose="020B0604020202020204" pitchFamily="34" charset="0"/>
            </a:endParaRPr>
          </a:p>
          <a:p>
            <a:pPr>
              <a:lnSpc>
                <a:spcPct val="110000"/>
              </a:lnSpc>
              <a:spcBef>
                <a:spcPts val="0"/>
              </a:spcBef>
            </a:pPr>
            <a:r>
              <a:rPr lang="en-US" sz="1800" b="1" dirty="0">
                <a:solidFill>
                  <a:schemeClr val="tx1"/>
                </a:solidFill>
                <a:latin typeface="Arial" panose="020B0604020202020204" pitchFamily="34" charset="0"/>
                <a:cs typeface="Arial" panose="020B0604020202020204" pitchFamily="34" charset="0"/>
              </a:rPr>
              <a:t>Standard 4 – Every Friday from 10:00am – 12:00pm</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President’s Conference Room (PCR).</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Chair – Carol Cruz</a:t>
            </a:r>
          </a:p>
          <a:p>
            <a:pPr marL="114300" indent="0">
              <a:lnSpc>
                <a:spcPct val="110000"/>
              </a:lnSpc>
              <a:spcBef>
                <a:spcPts val="0"/>
              </a:spcBef>
              <a:buNone/>
            </a:pPr>
            <a:r>
              <a:rPr lang="en-US" sz="1800" dirty="0">
                <a:solidFill>
                  <a:schemeClr val="tx1"/>
                </a:solidFill>
                <a:latin typeface="Arial" panose="020B0604020202020204" pitchFamily="34" charset="0"/>
                <a:cs typeface="Arial" panose="020B0604020202020204" pitchFamily="34" charset="0"/>
              </a:rPr>
              <a:t>	Co-Chair – Dr. Julie Ulloa-Heath</a:t>
            </a:r>
          </a:p>
        </p:txBody>
      </p:sp>
      <p:sp>
        <p:nvSpPr>
          <p:cNvPr id="4" name="TextBox 3">
            <a:extLst>
              <a:ext uri="{FF2B5EF4-FFF2-40B4-BE49-F238E27FC236}">
                <a16:creationId xmlns:a16="http://schemas.microsoft.com/office/drawing/2014/main" id="{3B7833DF-2A07-2944-8F71-087D620611BE}"/>
              </a:ext>
            </a:extLst>
          </p:cNvPr>
          <p:cNvSpPr txBox="1"/>
          <p:nvPr/>
        </p:nvSpPr>
        <p:spPr>
          <a:xfrm>
            <a:off x="9622715" y="1659285"/>
            <a:ext cx="2199227" cy="2677656"/>
          </a:xfrm>
          <a:prstGeom prst="rect">
            <a:avLst/>
          </a:prstGeom>
          <a:solidFill>
            <a:schemeClr val="lt1">
              <a:alpha val="30000"/>
            </a:schemeClr>
          </a:solidFill>
          <a:ln>
            <a:solidFill>
              <a:schemeClr val="accent1"/>
            </a:solidFill>
          </a:ln>
        </p:spPr>
        <p:txBody>
          <a:bodyPr wrap="square" rtlCol="0">
            <a:spAutoFit/>
          </a:bodyPr>
          <a:lstStyle/>
          <a:p>
            <a:r>
              <a:rPr lang="en-US" sz="2800" b="1" dirty="0"/>
              <a:t>Your input is valuable. We look forward to hearing from you.</a:t>
            </a:r>
            <a:endParaRPr lang="en-US" sz="2800" dirty="0"/>
          </a:p>
        </p:txBody>
      </p:sp>
    </p:spTree>
    <p:extLst>
      <p:ext uri="{BB962C8B-B14F-4D97-AF65-F5344CB8AC3E}">
        <p14:creationId xmlns:p14="http://schemas.microsoft.com/office/powerpoint/2010/main" val="426553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0"/>
          <p:cNvSpPr txBox="1">
            <a:spLocks noGrp="1"/>
          </p:cNvSpPr>
          <p:nvPr>
            <p:ph type="title"/>
          </p:nvPr>
        </p:nvSpPr>
        <p:spPr>
          <a:xfrm>
            <a:off x="252924" y="1123825"/>
            <a:ext cx="3436949" cy="4601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1800"/>
              <a:buNone/>
            </a:pPr>
            <a:r>
              <a:rPr lang="en-US" b="1" dirty="0">
                <a:latin typeface="Arial" panose="020B0604020202020204" pitchFamily="34" charset="0"/>
                <a:cs typeface="Arial" panose="020B0604020202020204" pitchFamily="34" charset="0"/>
              </a:rPr>
              <a:t>What is Accreditation and why is it important?</a:t>
            </a:r>
            <a:endParaRPr b="1" dirty="0">
              <a:latin typeface="Arial" panose="020B0604020202020204" pitchFamily="34" charset="0"/>
              <a:cs typeface="Arial" panose="020B0604020202020204" pitchFamily="34" charset="0"/>
            </a:endParaRPr>
          </a:p>
        </p:txBody>
      </p:sp>
      <p:sp>
        <p:nvSpPr>
          <p:cNvPr id="95" name="Google Shape;95;p30"/>
          <p:cNvSpPr txBox="1">
            <a:spLocks noGrp="1"/>
          </p:cNvSpPr>
          <p:nvPr>
            <p:ph type="body" idx="1"/>
          </p:nvPr>
        </p:nvSpPr>
        <p:spPr>
          <a:xfrm>
            <a:off x="3485477" y="432012"/>
            <a:ext cx="8249203" cy="5993975"/>
          </a:xfrm>
          <a:prstGeom prst="rect">
            <a:avLst/>
          </a:prstGeom>
          <a:noFill/>
          <a:ln>
            <a:noFill/>
          </a:ln>
        </p:spPr>
        <p:txBody>
          <a:bodyPr spcFirstLastPara="1" wrap="square" lIns="91425" tIns="45700" rIns="91425" bIns="45700" anchor="ctr" anchorCtr="0">
            <a:noAutofit/>
          </a:bodyPr>
          <a:lstStyle/>
          <a:p>
            <a:pPr marL="457200" lvl="0" indent="-400050" algn="l" rtl="0">
              <a:lnSpc>
                <a:spcPct val="90000"/>
              </a:lnSpc>
              <a:spcBef>
                <a:spcPts val="1200"/>
              </a:spcBef>
              <a:spcAft>
                <a:spcPts val="0"/>
              </a:spcAft>
              <a:buSzPts val="2700"/>
              <a:buChar char="●"/>
            </a:pPr>
            <a:r>
              <a:rPr lang="en-US" sz="2800" dirty="0">
                <a:solidFill>
                  <a:schemeClr val="tx1"/>
                </a:solidFill>
                <a:latin typeface="Arial" panose="020B0604020202020204" pitchFamily="34" charset="0"/>
                <a:cs typeface="Arial" panose="020B0604020202020204" pitchFamily="34" charset="0"/>
              </a:rPr>
              <a:t>Accreditation is a practice of academic quality control.</a:t>
            </a:r>
            <a:br>
              <a:rPr lang="en-US" sz="2800" dirty="0">
                <a:solidFill>
                  <a:schemeClr val="tx1"/>
                </a:solidFill>
                <a:latin typeface="Arial" panose="020B0604020202020204" pitchFamily="34" charset="0"/>
                <a:cs typeface="Arial" panose="020B0604020202020204" pitchFamily="34" charset="0"/>
              </a:rPr>
            </a:br>
            <a:endParaRPr sz="2800" dirty="0">
              <a:solidFill>
                <a:schemeClr val="tx1"/>
              </a:solidFill>
              <a:latin typeface="Arial" panose="020B0604020202020204" pitchFamily="34" charset="0"/>
              <a:cs typeface="Arial" panose="020B0604020202020204" pitchFamily="34" charset="0"/>
            </a:endParaRPr>
          </a:p>
          <a:p>
            <a:pPr marL="914400" lvl="1" indent="-400050" algn="l" rtl="0">
              <a:lnSpc>
                <a:spcPct val="90000"/>
              </a:lnSpc>
              <a:spcBef>
                <a:spcPts val="250"/>
              </a:spcBef>
              <a:spcAft>
                <a:spcPts val="0"/>
              </a:spcAft>
              <a:buSzPts val="2700"/>
              <a:buChar char="●"/>
            </a:pPr>
            <a:r>
              <a:rPr lang="en-US" sz="2800" b="1" dirty="0">
                <a:solidFill>
                  <a:schemeClr val="tx1"/>
                </a:solidFill>
                <a:latin typeface="Arial" panose="020B0604020202020204" pitchFamily="34" charset="0"/>
                <a:cs typeface="Arial" panose="020B0604020202020204" pitchFamily="34" charset="0"/>
              </a:rPr>
              <a:t>Promotes</a:t>
            </a:r>
            <a:r>
              <a:rPr lang="en-US" sz="2800" dirty="0">
                <a:solidFill>
                  <a:schemeClr val="tx1"/>
                </a:solidFill>
                <a:latin typeface="Arial" panose="020B0604020202020204" pitchFamily="34" charset="0"/>
                <a:cs typeface="Arial" panose="020B0604020202020204" pitchFamily="34" charset="0"/>
              </a:rPr>
              <a:t> institutional excellence through application</a:t>
            </a:r>
            <a:r>
              <a:rPr lang="en-US" sz="2800" b="1" dirty="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of standards.</a:t>
            </a:r>
            <a:endParaRPr sz="2800" dirty="0">
              <a:solidFill>
                <a:schemeClr val="tx1"/>
              </a:solidFill>
              <a:latin typeface="Arial" panose="020B0604020202020204" pitchFamily="34" charset="0"/>
              <a:cs typeface="Arial" panose="020B0604020202020204" pitchFamily="34" charset="0"/>
            </a:endParaRPr>
          </a:p>
          <a:p>
            <a:pPr marL="914400" lvl="1" indent="-400050" algn="l" rtl="0">
              <a:lnSpc>
                <a:spcPct val="90000"/>
              </a:lnSpc>
              <a:spcBef>
                <a:spcPts val="250"/>
              </a:spcBef>
              <a:spcAft>
                <a:spcPts val="0"/>
              </a:spcAft>
              <a:buSzPts val="2700"/>
              <a:buChar char="●"/>
            </a:pPr>
            <a:r>
              <a:rPr lang="en-US" sz="2800" b="1" dirty="0">
                <a:solidFill>
                  <a:schemeClr val="tx1"/>
                </a:solidFill>
                <a:latin typeface="Arial" panose="020B0604020202020204" pitchFamily="34" charset="0"/>
                <a:cs typeface="Arial" panose="020B0604020202020204" pitchFamily="34" charset="0"/>
              </a:rPr>
              <a:t>Advances</a:t>
            </a:r>
            <a:r>
              <a:rPr lang="en-US" sz="2800" dirty="0">
                <a:solidFill>
                  <a:schemeClr val="tx1"/>
                </a:solidFill>
                <a:latin typeface="Arial" panose="020B0604020202020204" pitchFamily="34" charset="0"/>
                <a:cs typeface="Arial" panose="020B0604020202020204" pitchFamily="34" charset="0"/>
              </a:rPr>
              <a:t> meaningful and effective </a:t>
            </a:r>
            <a:r>
              <a:rPr lang="en-US" sz="2800" b="1" dirty="0">
                <a:solidFill>
                  <a:schemeClr val="tx1"/>
                </a:solidFill>
                <a:latin typeface="Arial" panose="020B0604020202020204" pitchFamily="34" charset="0"/>
                <a:cs typeface="Arial" panose="020B0604020202020204" pitchFamily="34" charset="0"/>
              </a:rPr>
              <a:t>student learning and achievement</a:t>
            </a:r>
            <a:r>
              <a:rPr lang="en-US" sz="2800" dirty="0">
                <a:solidFill>
                  <a:schemeClr val="tx1"/>
                </a:solidFill>
                <a:latin typeface="Arial" panose="020B0604020202020204" pitchFamily="34" charset="0"/>
                <a:cs typeface="Arial" panose="020B0604020202020204" pitchFamily="34" charset="0"/>
              </a:rPr>
              <a:t>. </a:t>
            </a:r>
            <a:endParaRPr sz="2800" dirty="0">
              <a:solidFill>
                <a:schemeClr val="tx1"/>
              </a:solidFill>
              <a:latin typeface="Arial" panose="020B0604020202020204" pitchFamily="34" charset="0"/>
              <a:cs typeface="Arial" panose="020B0604020202020204" pitchFamily="34" charset="0"/>
            </a:endParaRPr>
          </a:p>
          <a:p>
            <a:pPr marL="914400" lvl="1" indent="-400050" algn="l" rtl="0">
              <a:lnSpc>
                <a:spcPct val="90000"/>
              </a:lnSpc>
              <a:spcBef>
                <a:spcPts val="250"/>
              </a:spcBef>
              <a:spcAft>
                <a:spcPts val="0"/>
              </a:spcAft>
              <a:buSzPts val="2700"/>
              <a:buChar char="●"/>
            </a:pPr>
            <a:r>
              <a:rPr lang="en-US" sz="2800" b="1" dirty="0">
                <a:solidFill>
                  <a:schemeClr val="tx1"/>
                </a:solidFill>
                <a:latin typeface="Arial" panose="020B0604020202020204" pitchFamily="34" charset="0"/>
                <a:cs typeface="Arial" panose="020B0604020202020204" pitchFamily="34" charset="0"/>
              </a:rPr>
              <a:t>Provides </a:t>
            </a:r>
            <a:r>
              <a:rPr lang="en-US" sz="2800" dirty="0">
                <a:solidFill>
                  <a:schemeClr val="tx1"/>
                </a:solidFill>
                <a:latin typeface="Arial" panose="020B0604020202020204" pitchFamily="34" charset="0"/>
                <a:cs typeface="Arial" panose="020B0604020202020204" pitchFamily="34" charset="0"/>
              </a:rPr>
              <a:t>assurance to students, general public, &amp; others of quality of educational offerings.</a:t>
            </a:r>
            <a:br>
              <a:rPr lang="en-US" sz="2800" dirty="0">
                <a:solidFill>
                  <a:schemeClr val="tx1"/>
                </a:solidFill>
                <a:latin typeface="Arial" panose="020B0604020202020204" pitchFamily="34" charset="0"/>
                <a:cs typeface="Arial" panose="020B0604020202020204" pitchFamily="34" charset="0"/>
              </a:rPr>
            </a:br>
            <a:endParaRPr sz="2800" dirty="0">
              <a:solidFill>
                <a:schemeClr val="tx1"/>
              </a:solidFill>
              <a:latin typeface="Arial" panose="020B0604020202020204" pitchFamily="34" charset="0"/>
              <a:cs typeface="Arial" panose="020B0604020202020204" pitchFamily="34" charset="0"/>
            </a:endParaRPr>
          </a:p>
          <a:p>
            <a:pPr marL="457200" lvl="0" indent="-400050" algn="l" rtl="0">
              <a:lnSpc>
                <a:spcPct val="90000"/>
              </a:lnSpc>
              <a:spcBef>
                <a:spcPts val="1200"/>
              </a:spcBef>
              <a:spcAft>
                <a:spcPts val="0"/>
              </a:spcAft>
              <a:buSzPts val="2700"/>
              <a:buChar char="●"/>
            </a:pPr>
            <a:r>
              <a:rPr lang="en-US" sz="2800" dirty="0">
                <a:solidFill>
                  <a:schemeClr val="tx1"/>
                </a:solidFill>
                <a:latin typeface="Arial" panose="020B0604020202020204" pitchFamily="34" charset="0"/>
                <a:cs typeface="Arial" panose="020B0604020202020204" pitchFamily="34" charset="0"/>
              </a:rPr>
              <a:t>Accreditation is a </a:t>
            </a:r>
            <a:r>
              <a:rPr lang="en-US" sz="2800" b="1" dirty="0">
                <a:solidFill>
                  <a:schemeClr val="tx1"/>
                </a:solidFill>
                <a:latin typeface="Arial" panose="020B0604020202020204" pitchFamily="34" charset="0"/>
                <a:cs typeface="Arial" panose="020B0604020202020204" pitchFamily="34" charset="0"/>
              </a:rPr>
              <a:t>peer review driven process</a:t>
            </a:r>
            <a:r>
              <a:rPr lang="en-US" sz="2800" dirty="0">
                <a:solidFill>
                  <a:schemeClr val="tx1"/>
                </a:solidFill>
                <a:latin typeface="Arial" panose="020B0604020202020204" pitchFamily="34" charset="0"/>
                <a:cs typeface="Arial" panose="020B0604020202020204" pitchFamily="34" charset="0"/>
              </a:rPr>
              <a:t>. </a:t>
            </a:r>
            <a:endParaRPr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1"/>
          <p:cNvSpPr txBox="1">
            <a:spLocks noGrp="1"/>
          </p:cNvSpPr>
          <p:nvPr>
            <p:ph type="title"/>
          </p:nvPr>
        </p:nvSpPr>
        <p:spPr>
          <a:xfrm>
            <a:off x="252919" y="1123837"/>
            <a:ext cx="3060436"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800"/>
              <a:buNone/>
            </a:pPr>
            <a:r>
              <a:rPr lang="en-US" sz="3200" b="1" dirty="0">
                <a:latin typeface="Arial" panose="020B0604020202020204" pitchFamily="34" charset="0"/>
                <a:cs typeface="Arial" panose="020B0604020202020204" pitchFamily="34" charset="0"/>
              </a:rPr>
              <a:t>Why Do Colleges Seek Accreditation?</a:t>
            </a:r>
            <a:endParaRPr sz="3200" b="1" dirty="0">
              <a:latin typeface="Arial" panose="020B0604020202020204" pitchFamily="34" charset="0"/>
              <a:cs typeface="Arial" panose="020B0604020202020204" pitchFamily="34" charset="0"/>
            </a:endParaRPr>
          </a:p>
        </p:txBody>
      </p:sp>
      <p:sp>
        <p:nvSpPr>
          <p:cNvPr id="101" name="Google Shape;101;p31"/>
          <p:cNvSpPr txBox="1">
            <a:spLocks noGrp="1"/>
          </p:cNvSpPr>
          <p:nvPr>
            <p:ph type="body" idx="1"/>
          </p:nvPr>
        </p:nvSpPr>
        <p:spPr>
          <a:xfrm>
            <a:off x="3787387" y="868650"/>
            <a:ext cx="7979571" cy="5120700"/>
          </a:xfrm>
          <a:prstGeom prst="rect">
            <a:avLst/>
          </a:prstGeom>
          <a:noFill/>
          <a:ln>
            <a:noFill/>
          </a:ln>
        </p:spPr>
        <p:txBody>
          <a:bodyPr spcFirstLastPara="1" wrap="square" lIns="91425" tIns="45700" rIns="91425" bIns="45700" anchor="ctr" anchorCtr="0">
            <a:normAutofit/>
          </a:bodyPr>
          <a:lstStyle/>
          <a:p>
            <a:pPr marL="285743" lvl="0" indent="-368293" algn="l" rtl="0">
              <a:lnSpc>
                <a:spcPct val="90000"/>
              </a:lnSpc>
              <a:spcBef>
                <a:spcPts val="1200"/>
              </a:spcBef>
              <a:spcAft>
                <a:spcPts val="0"/>
              </a:spcAft>
              <a:buSzPts val="3100"/>
              <a:buFont typeface="Arial"/>
              <a:buChar char="•"/>
            </a:pPr>
            <a:r>
              <a:rPr lang="en-US" sz="3200" dirty="0">
                <a:solidFill>
                  <a:schemeClr val="tx1"/>
                </a:solidFill>
                <a:latin typeface="Arial" panose="020B0604020202020204" pitchFamily="34" charset="0"/>
                <a:cs typeface="Arial" panose="020B0604020202020204" pitchFamily="34" charset="0"/>
              </a:rPr>
              <a:t>Access to Title IV (Federal Financial Aid)</a:t>
            </a:r>
            <a:endParaRPr sz="3200" dirty="0">
              <a:solidFill>
                <a:schemeClr val="tx1"/>
              </a:solidFill>
              <a:latin typeface="Arial" panose="020B0604020202020204" pitchFamily="34" charset="0"/>
              <a:cs typeface="Arial" panose="020B0604020202020204" pitchFamily="34" charset="0"/>
            </a:endParaRPr>
          </a:p>
          <a:p>
            <a:pPr marL="285743" lvl="0" indent="-368293" algn="l" rtl="0">
              <a:lnSpc>
                <a:spcPct val="90000"/>
              </a:lnSpc>
              <a:spcBef>
                <a:spcPts val="1200"/>
              </a:spcBef>
              <a:spcAft>
                <a:spcPts val="0"/>
              </a:spcAft>
              <a:buSzPts val="3100"/>
              <a:buFont typeface="Arial"/>
              <a:buChar char="•"/>
            </a:pPr>
            <a:r>
              <a:rPr lang="en-US" sz="3200" dirty="0">
                <a:solidFill>
                  <a:schemeClr val="tx1"/>
                </a:solidFill>
                <a:latin typeface="Arial" panose="020B0604020202020204" pitchFamily="34" charset="0"/>
                <a:cs typeface="Arial" panose="020B0604020202020204" pitchFamily="34" charset="0"/>
              </a:rPr>
              <a:t>Recognition for transfer</a:t>
            </a:r>
            <a:endParaRPr sz="3200" dirty="0">
              <a:solidFill>
                <a:schemeClr val="tx1"/>
              </a:solidFill>
              <a:latin typeface="Arial" panose="020B0604020202020204" pitchFamily="34" charset="0"/>
              <a:cs typeface="Arial" panose="020B0604020202020204" pitchFamily="34" charset="0"/>
            </a:endParaRPr>
          </a:p>
          <a:p>
            <a:pPr marL="285743" lvl="0" indent="-368293" algn="l" rtl="0">
              <a:lnSpc>
                <a:spcPct val="90000"/>
              </a:lnSpc>
              <a:spcBef>
                <a:spcPts val="1200"/>
              </a:spcBef>
              <a:spcAft>
                <a:spcPts val="0"/>
              </a:spcAft>
              <a:buSzPts val="3100"/>
              <a:buFont typeface="Arial"/>
              <a:buChar char="•"/>
            </a:pPr>
            <a:r>
              <a:rPr lang="en-US" sz="3200" dirty="0">
                <a:solidFill>
                  <a:schemeClr val="tx1"/>
                </a:solidFill>
                <a:latin typeface="Arial" panose="020B0604020202020204" pitchFamily="34" charset="0"/>
                <a:cs typeface="Arial" panose="020B0604020202020204" pitchFamily="34" charset="0"/>
              </a:rPr>
              <a:t>Assure quality to the public and students</a:t>
            </a:r>
            <a:endParaRPr sz="3200" dirty="0">
              <a:solidFill>
                <a:schemeClr val="tx1"/>
              </a:solidFill>
              <a:latin typeface="Arial" panose="020B0604020202020204" pitchFamily="34" charset="0"/>
              <a:cs typeface="Arial" panose="020B0604020202020204" pitchFamily="34" charset="0"/>
            </a:endParaRPr>
          </a:p>
          <a:p>
            <a:pPr marL="285743" lvl="0" indent="-368293" algn="l" rtl="0">
              <a:lnSpc>
                <a:spcPct val="90000"/>
              </a:lnSpc>
              <a:spcBef>
                <a:spcPts val="1200"/>
              </a:spcBef>
              <a:spcAft>
                <a:spcPts val="0"/>
              </a:spcAft>
              <a:buSzPts val="3100"/>
              <a:buFont typeface="Arial"/>
              <a:buChar char="•"/>
            </a:pPr>
            <a:r>
              <a:rPr lang="en-US" sz="3200" dirty="0">
                <a:solidFill>
                  <a:schemeClr val="tx1"/>
                </a:solidFill>
                <a:latin typeface="Arial" panose="020B0604020202020204" pitchFamily="34" charset="0"/>
                <a:cs typeface="Arial" panose="020B0604020202020204" pitchFamily="34" charset="0"/>
              </a:rPr>
              <a:t>Ensure institutions are aligned with their missions</a:t>
            </a:r>
            <a:endParaRPr sz="3200" dirty="0">
              <a:solidFill>
                <a:schemeClr val="tx1"/>
              </a:solidFill>
              <a:latin typeface="Arial" panose="020B0604020202020204" pitchFamily="34" charset="0"/>
              <a:cs typeface="Arial" panose="020B0604020202020204" pitchFamily="34" charset="0"/>
            </a:endParaRPr>
          </a:p>
          <a:p>
            <a:pPr marL="285743" lvl="0" indent="-368293" algn="l" rtl="0">
              <a:lnSpc>
                <a:spcPct val="90000"/>
              </a:lnSpc>
              <a:spcBef>
                <a:spcPts val="1200"/>
              </a:spcBef>
              <a:spcAft>
                <a:spcPts val="0"/>
              </a:spcAft>
              <a:buSzPts val="3100"/>
              <a:buFont typeface="Arial"/>
              <a:buChar char="•"/>
            </a:pPr>
            <a:r>
              <a:rPr lang="en-US" sz="3200" dirty="0">
                <a:solidFill>
                  <a:schemeClr val="tx1"/>
                </a:solidFill>
                <a:latin typeface="Arial" panose="020B0604020202020204" pitchFamily="34" charset="0"/>
                <a:cs typeface="Arial" panose="020B0604020202020204" pitchFamily="34" charset="0"/>
              </a:rPr>
              <a:t>Improve academic quality, effectiveness, and student success</a:t>
            </a:r>
            <a:endParaRPr sz="3200" dirty="0">
              <a:solidFill>
                <a:schemeClr val="tx1"/>
              </a:solidFill>
              <a:latin typeface="Arial" panose="020B0604020202020204" pitchFamily="34" charset="0"/>
              <a:cs typeface="Arial" panose="020B0604020202020204" pitchFamily="34" charset="0"/>
            </a:endParaRPr>
          </a:p>
          <a:p>
            <a:pPr marL="457200" lvl="0" indent="-228600" algn="l" rtl="0">
              <a:lnSpc>
                <a:spcPct val="90000"/>
              </a:lnSpc>
              <a:spcBef>
                <a:spcPts val="1200"/>
              </a:spcBef>
              <a:spcAft>
                <a:spcPts val="0"/>
              </a:spcAft>
              <a:buSzPts val="1800"/>
              <a:buNone/>
            </a:pPr>
            <a:endParaRPr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5"/>
        <p:cNvGrpSpPr/>
        <p:nvPr/>
      </p:nvGrpSpPr>
      <p:grpSpPr>
        <a:xfrm>
          <a:off x="0" y="0"/>
          <a:ext cx="0" cy="0"/>
          <a:chOff x="0" y="0"/>
          <a:chExt cx="0" cy="0"/>
        </a:xfrm>
      </p:grpSpPr>
      <p:sp>
        <p:nvSpPr>
          <p:cNvPr id="106" name="Google Shape;106;p32"/>
          <p:cNvSpPr txBox="1">
            <a:spLocks noGrp="1"/>
          </p:cNvSpPr>
          <p:nvPr>
            <p:ph type="body" idx="1"/>
          </p:nvPr>
        </p:nvSpPr>
        <p:spPr>
          <a:xfrm>
            <a:off x="3707910" y="1008917"/>
            <a:ext cx="7569900" cy="2724900"/>
          </a:xfrm>
          <a:prstGeom prst="rect">
            <a:avLst/>
          </a:prstGeom>
          <a:noFill/>
          <a:ln>
            <a:noFill/>
          </a:ln>
        </p:spPr>
        <p:txBody>
          <a:bodyPr spcFirstLastPara="1" wrap="square" lIns="91425" tIns="45700" rIns="91425" bIns="45700" anchor="ctr" anchorCtr="0">
            <a:normAutofit/>
          </a:bodyPr>
          <a:lstStyle/>
          <a:p>
            <a:pPr marL="457200" lvl="0" indent="-419100" algn="l" rtl="0">
              <a:lnSpc>
                <a:spcPct val="90000"/>
              </a:lnSpc>
              <a:spcBef>
                <a:spcPts val="0"/>
              </a:spcBef>
              <a:spcAft>
                <a:spcPts val="0"/>
              </a:spcAft>
              <a:buSzPts val="3000"/>
              <a:buChar char="●"/>
            </a:pPr>
            <a:r>
              <a:rPr lang="en-US" sz="2800" dirty="0">
                <a:solidFill>
                  <a:schemeClr val="tx1"/>
                </a:solidFill>
                <a:latin typeface="Arial" panose="020B0604020202020204" pitchFamily="34" charset="0"/>
                <a:cs typeface="Arial" panose="020B0604020202020204" pitchFamily="34" charset="0"/>
              </a:rPr>
              <a:t>Institutional accreditor recognized by U.S. Dept. of Education</a:t>
            </a:r>
            <a:br>
              <a:rPr lang="en-US" sz="2800" dirty="0">
                <a:solidFill>
                  <a:schemeClr val="tx1"/>
                </a:solidFill>
                <a:latin typeface="Arial" panose="020B0604020202020204" pitchFamily="34" charset="0"/>
                <a:cs typeface="Arial" panose="020B0604020202020204" pitchFamily="34" charset="0"/>
              </a:rPr>
            </a:br>
            <a:endParaRPr sz="2800" dirty="0">
              <a:solidFill>
                <a:schemeClr val="tx1"/>
              </a:solidFill>
              <a:latin typeface="Arial" panose="020B0604020202020204" pitchFamily="34" charset="0"/>
              <a:cs typeface="Arial" panose="020B0604020202020204" pitchFamily="34" charset="0"/>
            </a:endParaRPr>
          </a:p>
          <a:p>
            <a:pPr marL="457200" lvl="0" indent="-419100" algn="l" rtl="0">
              <a:lnSpc>
                <a:spcPct val="90000"/>
              </a:lnSpc>
              <a:spcBef>
                <a:spcPts val="1350"/>
              </a:spcBef>
              <a:spcAft>
                <a:spcPts val="0"/>
              </a:spcAft>
              <a:buSzPts val="3000"/>
              <a:buChar char="●"/>
            </a:pPr>
            <a:r>
              <a:rPr lang="en-US" sz="2800" dirty="0">
                <a:solidFill>
                  <a:schemeClr val="tx1"/>
                </a:solidFill>
                <a:latin typeface="Arial" panose="020B0604020202020204" pitchFamily="34" charset="0"/>
                <a:cs typeface="Arial" panose="020B0604020202020204" pitchFamily="34" charset="0"/>
              </a:rPr>
              <a:t>Works </a:t>
            </a:r>
            <a:r>
              <a:rPr lang="en-US" sz="2800" b="1" dirty="0">
                <a:solidFill>
                  <a:schemeClr val="tx1"/>
                </a:solidFill>
                <a:latin typeface="Arial" panose="020B0604020202020204" pitchFamily="34" charset="0"/>
                <a:cs typeface="Arial" panose="020B0604020202020204" pitchFamily="34" charset="0"/>
              </a:rPr>
              <a:t>collegially</a:t>
            </a:r>
            <a:r>
              <a:rPr lang="en-US" sz="2800" dirty="0">
                <a:solidFill>
                  <a:schemeClr val="tx1"/>
                </a:solidFill>
                <a:latin typeface="Arial" panose="020B0604020202020204" pitchFamily="34" charset="0"/>
                <a:cs typeface="Arial" panose="020B0604020202020204" pitchFamily="34" charset="0"/>
              </a:rPr>
              <a:t> with member colleges to advance educational quality</a:t>
            </a:r>
            <a:endParaRPr sz="2800" dirty="0">
              <a:solidFill>
                <a:schemeClr val="tx1"/>
              </a:solidFill>
              <a:latin typeface="Arial" panose="020B0604020202020204" pitchFamily="34" charset="0"/>
              <a:cs typeface="Arial" panose="020B0604020202020204" pitchFamily="34" charset="0"/>
            </a:endParaRPr>
          </a:p>
          <a:p>
            <a:pPr marL="457200" lvl="0" indent="-228600" algn="l" rtl="0">
              <a:lnSpc>
                <a:spcPct val="90000"/>
              </a:lnSpc>
              <a:spcBef>
                <a:spcPts val="1200"/>
              </a:spcBef>
              <a:spcAft>
                <a:spcPts val="0"/>
              </a:spcAft>
              <a:buSzPts val="1800"/>
              <a:buNone/>
            </a:pPr>
            <a:endParaRPr sz="1800" dirty="0">
              <a:solidFill>
                <a:schemeClr val="tx1"/>
              </a:solidFill>
              <a:latin typeface="Arial" panose="020B0604020202020204" pitchFamily="34" charset="0"/>
              <a:cs typeface="Arial" panose="020B0604020202020204" pitchFamily="34" charset="0"/>
            </a:endParaRPr>
          </a:p>
        </p:txBody>
      </p:sp>
      <p:pic>
        <p:nvPicPr>
          <p:cNvPr id="107" name="Google Shape;107;p32"/>
          <p:cNvPicPr preferRelativeResize="0"/>
          <p:nvPr/>
        </p:nvPicPr>
        <p:blipFill rotWithShape="1">
          <a:blip r:embed="rId3">
            <a:alphaModFix/>
          </a:blip>
          <a:srcRect/>
          <a:stretch/>
        </p:blipFill>
        <p:spPr>
          <a:xfrm>
            <a:off x="7367098" y="4105368"/>
            <a:ext cx="3521849" cy="2221724"/>
          </a:xfrm>
          <a:prstGeom prst="rect">
            <a:avLst/>
          </a:prstGeom>
          <a:noFill/>
          <a:ln>
            <a:noFill/>
          </a:ln>
        </p:spPr>
      </p:pic>
      <p:sp>
        <p:nvSpPr>
          <p:cNvPr id="108" name="Google Shape;108;p32"/>
          <p:cNvSpPr txBox="1"/>
          <p:nvPr/>
        </p:nvSpPr>
        <p:spPr>
          <a:xfrm>
            <a:off x="446268" y="2371367"/>
            <a:ext cx="2500200" cy="15388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dirty="0">
                <a:solidFill>
                  <a:schemeClr val="lt1"/>
                </a:solidFill>
                <a:latin typeface="Arial" panose="020B0604020202020204" pitchFamily="34" charset="0"/>
                <a:ea typeface="Corbel"/>
                <a:cs typeface="Arial" panose="020B0604020202020204" pitchFamily="34" charset="0"/>
                <a:sym typeface="Corbel"/>
              </a:rPr>
              <a:t>Who is ACCJC?</a:t>
            </a:r>
            <a:endParaRPr sz="4400" b="1" dirty="0">
              <a:solidFill>
                <a:schemeClr val="lt1"/>
              </a:solidFill>
              <a:latin typeface="Arial" panose="020B0604020202020204" pitchFamily="34" charset="0"/>
              <a:ea typeface="Corbel"/>
              <a:cs typeface="Arial" panose="020B0604020202020204" pitchFamily="34" charset="0"/>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p33"/>
          <p:cNvGrpSpPr/>
          <p:nvPr/>
        </p:nvGrpSpPr>
        <p:grpSpPr>
          <a:xfrm>
            <a:off x="288795" y="1217550"/>
            <a:ext cx="11447798" cy="3185989"/>
            <a:chOff x="-236537" y="0"/>
            <a:chExt cx="8362324" cy="3094094"/>
          </a:xfrm>
        </p:grpSpPr>
        <p:sp>
          <p:nvSpPr>
            <p:cNvPr id="114" name="Google Shape;114;p33"/>
            <p:cNvSpPr/>
            <p:nvPr/>
          </p:nvSpPr>
          <p:spPr>
            <a:xfrm>
              <a:off x="658847" y="0"/>
              <a:ext cx="7466940" cy="3094094"/>
            </a:xfrm>
            <a:prstGeom prst="rightArrow">
              <a:avLst>
                <a:gd name="adj1" fmla="val 50000"/>
                <a:gd name="adj2" fmla="val 50000"/>
              </a:avLst>
            </a:prstGeom>
            <a:solidFill>
              <a:srgbClr val="CDE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 name="Google Shape;115;p33"/>
            <p:cNvSpPr/>
            <p:nvPr/>
          </p:nvSpPr>
          <p:spPr>
            <a:xfrm>
              <a:off x="-157201" y="928187"/>
              <a:ext cx="1420474" cy="1237637"/>
            </a:xfrm>
            <a:prstGeom prst="roundRect">
              <a:avLst>
                <a:gd name="adj" fmla="val 16667"/>
              </a:avLst>
            </a:prstGeom>
            <a:solidFill>
              <a:srgbClr val="3EB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 name="Google Shape;116;p33"/>
            <p:cNvSpPr txBox="1"/>
            <p:nvPr/>
          </p:nvSpPr>
          <p:spPr>
            <a:xfrm>
              <a:off x="-236537" y="988597"/>
              <a:ext cx="1556400" cy="11169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panose="020B0604020202020204" pitchFamily="34" charset="0"/>
                  <a:cs typeface="Arial" panose="020B0604020202020204" pitchFamily="34" charset="0"/>
                  <a:sym typeface="Arial"/>
                </a:rPr>
                <a:t>College</a:t>
              </a:r>
              <a:endParaRPr dirty="0">
                <a:latin typeface="Arial" panose="020B0604020202020204" pitchFamily="34" charset="0"/>
                <a:cs typeface="Arial" panose="020B0604020202020204" pitchFamily="34" charset="0"/>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dirty="0">
                  <a:solidFill>
                    <a:schemeClr val="lt1"/>
                  </a:solidFill>
                  <a:latin typeface="Arial" panose="020B0604020202020204" pitchFamily="34" charset="0"/>
                  <a:cs typeface="Arial" panose="020B0604020202020204" pitchFamily="34" charset="0"/>
                  <a:sym typeface="Arial"/>
                </a:rPr>
                <a:t>Self-Reflection</a:t>
              </a:r>
              <a:endParaRPr dirty="0">
                <a:latin typeface="Arial" panose="020B0604020202020204" pitchFamily="34" charset="0"/>
                <a:cs typeface="Arial" panose="020B0604020202020204" pitchFamily="34" charset="0"/>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dirty="0" err="1">
                  <a:solidFill>
                    <a:schemeClr val="lt1"/>
                  </a:solidFill>
                  <a:latin typeface="Arial" panose="020B0604020202020204" pitchFamily="34" charset="0"/>
                  <a:cs typeface="Arial" panose="020B0604020202020204" pitchFamily="34" charset="0"/>
                  <a:sym typeface="Arial"/>
                </a:rPr>
                <a:t>ISER</a:t>
              </a:r>
              <a:endParaRPr dirty="0">
                <a:latin typeface="Arial" panose="020B0604020202020204" pitchFamily="34" charset="0"/>
                <a:cs typeface="Arial" panose="020B0604020202020204" pitchFamily="34" charset="0"/>
              </a:endParaRPr>
            </a:p>
          </p:txBody>
        </p:sp>
        <p:sp>
          <p:nvSpPr>
            <p:cNvPr id="117" name="Google Shape;117;p33"/>
            <p:cNvSpPr/>
            <p:nvPr/>
          </p:nvSpPr>
          <p:spPr>
            <a:xfrm>
              <a:off x="1401473" y="928187"/>
              <a:ext cx="1894036" cy="1237637"/>
            </a:xfrm>
            <a:prstGeom prst="roundRect">
              <a:avLst>
                <a:gd name="adj" fmla="val 16667"/>
              </a:avLst>
            </a:prstGeom>
            <a:solidFill>
              <a:srgbClr val="3EB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 name="Google Shape;118;p33"/>
            <p:cNvSpPr txBox="1"/>
            <p:nvPr/>
          </p:nvSpPr>
          <p:spPr>
            <a:xfrm>
              <a:off x="1461889" y="988602"/>
              <a:ext cx="1773204" cy="111680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sng" strike="noStrike" cap="none" dirty="0">
                  <a:solidFill>
                    <a:schemeClr val="lt1"/>
                  </a:solidFill>
                  <a:latin typeface="Arial" panose="020B0604020202020204" pitchFamily="34" charset="0"/>
                  <a:cs typeface="Arial" panose="020B0604020202020204" pitchFamily="34" charset="0"/>
                  <a:sym typeface="Arial"/>
                </a:rPr>
                <a:t>Team ISER Review</a:t>
              </a:r>
              <a:endParaRPr b="1"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Clr>
                  <a:srgbClr val="000000"/>
                </a:buClr>
                <a:buSzPts val="1400"/>
                <a:buFont typeface="Arial"/>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Standards Validation</a:t>
              </a:r>
              <a:endParaRPr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Clr>
                  <a:srgbClr val="000000"/>
                </a:buClr>
                <a:buSzPts val="1400"/>
                <a:buFont typeface="Arial"/>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Core Inquires</a:t>
              </a:r>
              <a:endParaRPr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Clr>
                  <a:srgbClr val="000000"/>
                </a:buClr>
                <a:buSzPts val="1400"/>
                <a:buFont typeface="Arial"/>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Off-Campus Site</a:t>
              </a:r>
              <a:endParaRPr dirty="0">
                <a:latin typeface="Arial" panose="020B0604020202020204" pitchFamily="34" charset="0"/>
                <a:cs typeface="Arial" panose="020B0604020202020204" pitchFamily="34" charset="0"/>
              </a:endParaRPr>
            </a:p>
          </p:txBody>
        </p:sp>
      </p:grpSp>
      <p:sp>
        <p:nvSpPr>
          <p:cNvPr id="119" name="Google Shape;119;p33"/>
          <p:cNvSpPr txBox="1"/>
          <p:nvPr/>
        </p:nvSpPr>
        <p:spPr>
          <a:xfrm>
            <a:off x="541962" y="764005"/>
            <a:ext cx="10770000" cy="640846"/>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rgbClr val="FFFFFF"/>
              </a:buClr>
              <a:buSzPts val="1800"/>
              <a:buFont typeface="Corbel"/>
              <a:buNone/>
            </a:pPr>
            <a:r>
              <a:rPr lang="en-US" sz="4400" b="1" dirty="0">
                <a:solidFill>
                  <a:schemeClr val="dk1"/>
                </a:solidFill>
                <a:latin typeface="Arial" panose="020B0604020202020204" pitchFamily="34" charset="0"/>
                <a:ea typeface="Calibri"/>
                <a:cs typeface="Arial" panose="020B0604020202020204" pitchFamily="34" charset="0"/>
                <a:sym typeface="Calibri"/>
              </a:rPr>
              <a:t>Timeline</a:t>
            </a:r>
            <a:endParaRPr sz="44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nvGrpSpPr>
          <p:cNvPr id="120" name="Google Shape;120;p33"/>
          <p:cNvGrpSpPr/>
          <p:nvPr/>
        </p:nvGrpSpPr>
        <p:grpSpPr>
          <a:xfrm>
            <a:off x="5406404" y="2173408"/>
            <a:ext cx="1812203" cy="1278892"/>
            <a:chOff x="4776574" y="1237637"/>
            <a:chExt cx="2159699" cy="1650183"/>
          </a:xfrm>
        </p:grpSpPr>
        <p:sp>
          <p:nvSpPr>
            <p:cNvPr id="121" name="Google Shape;121;p33"/>
            <p:cNvSpPr/>
            <p:nvPr/>
          </p:nvSpPr>
          <p:spPr>
            <a:xfrm>
              <a:off x="4776574" y="1237637"/>
              <a:ext cx="2159699" cy="1650183"/>
            </a:xfrm>
            <a:prstGeom prst="roundRect">
              <a:avLst>
                <a:gd name="adj" fmla="val 16667"/>
              </a:avLst>
            </a:prstGeom>
            <a:solidFill>
              <a:srgbClr val="3EB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 name="Google Shape;122;p33"/>
            <p:cNvSpPr txBox="1"/>
            <p:nvPr/>
          </p:nvSpPr>
          <p:spPr>
            <a:xfrm>
              <a:off x="4857130" y="1318192"/>
              <a:ext cx="1998588" cy="148907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i="0" u="sng" strike="noStrike" cap="none" dirty="0">
                  <a:solidFill>
                    <a:srgbClr val="FFFFFF"/>
                  </a:solidFill>
                  <a:latin typeface="Arial" panose="020B0604020202020204" pitchFamily="34" charset="0"/>
                  <a:cs typeface="Arial" panose="020B0604020202020204" pitchFamily="34" charset="0"/>
                  <a:sym typeface="Arial"/>
                </a:rPr>
                <a:t>Focused Site Visit</a:t>
              </a:r>
              <a:endParaRPr b="1" dirty="0">
                <a:latin typeface="Arial" panose="020B0604020202020204" pitchFamily="34" charset="0"/>
                <a:cs typeface="Arial" panose="020B0604020202020204" pitchFamily="34" charset="0"/>
              </a:endParaRPr>
            </a:p>
            <a:p>
              <a:pPr marL="0" marR="0" lvl="0" indent="0" algn="ctr" rtl="0">
                <a:lnSpc>
                  <a:spcPct val="90000"/>
                </a:lnSpc>
                <a:spcBef>
                  <a:spcPts val="525"/>
                </a:spcBef>
                <a:spcAft>
                  <a:spcPts val="0"/>
                </a:spcAft>
                <a:buNone/>
              </a:pPr>
              <a:r>
                <a:rPr lang="en-US" sz="1350" b="0" i="0" u="none" strike="noStrike" cap="none" dirty="0">
                  <a:solidFill>
                    <a:srgbClr val="FFFFFF"/>
                  </a:solidFill>
                  <a:latin typeface="Arial" panose="020B0604020202020204" pitchFamily="34" charset="0"/>
                  <a:cs typeface="Arial" panose="020B0604020202020204" pitchFamily="34" charset="0"/>
                  <a:sym typeface="Arial"/>
                </a:rPr>
                <a:t>Core Inquires</a:t>
              </a:r>
              <a:endParaRPr dirty="0">
                <a:latin typeface="Arial" panose="020B0604020202020204" pitchFamily="34" charset="0"/>
                <a:cs typeface="Arial" panose="020B0604020202020204" pitchFamily="34" charset="0"/>
              </a:endParaRPr>
            </a:p>
            <a:p>
              <a:pPr marL="0" marR="0" lvl="0" indent="0" algn="ctr" rtl="0">
                <a:lnSpc>
                  <a:spcPct val="90000"/>
                </a:lnSpc>
                <a:spcBef>
                  <a:spcPts val="473"/>
                </a:spcBef>
                <a:spcAft>
                  <a:spcPts val="0"/>
                </a:spcAft>
                <a:buNone/>
              </a:pPr>
              <a:r>
                <a:rPr lang="en-US" sz="1350" b="0" i="0" u="none" strike="noStrike" cap="none" dirty="0">
                  <a:solidFill>
                    <a:srgbClr val="FFFFFF"/>
                  </a:solidFill>
                  <a:latin typeface="Arial" panose="020B0604020202020204" pitchFamily="34" charset="0"/>
                  <a:cs typeface="Arial" panose="020B0604020202020204" pitchFamily="34" charset="0"/>
                  <a:sym typeface="Arial"/>
                </a:rPr>
                <a:t>On-Campus Site</a:t>
              </a:r>
              <a:endParaRPr dirty="0">
                <a:latin typeface="Arial" panose="020B0604020202020204" pitchFamily="34" charset="0"/>
                <a:cs typeface="Arial" panose="020B0604020202020204" pitchFamily="34" charset="0"/>
              </a:endParaRPr>
            </a:p>
          </p:txBody>
        </p:sp>
      </p:grpSp>
      <p:grpSp>
        <p:nvGrpSpPr>
          <p:cNvPr id="123" name="Google Shape;123;p33"/>
          <p:cNvGrpSpPr/>
          <p:nvPr/>
        </p:nvGrpSpPr>
        <p:grpSpPr>
          <a:xfrm>
            <a:off x="7367491" y="2162095"/>
            <a:ext cx="1812203" cy="1278892"/>
            <a:chOff x="7163610" y="1237637"/>
            <a:chExt cx="2159699" cy="1650183"/>
          </a:xfrm>
        </p:grpSpPr>
        <p:sp>
          <p:nvSpPr>
            <p:cNvPr id="124" name="Google Shape;124;p33"/>
            <p:cNvSpPr/>
            <p:nvPr/>
          </p:nvSpPr>
          <p:spPr>
            <a:xfrm>
              <a:off x="7163610" y="1237637"/>
              <a:ext cx="2159699" cy="1650183"/>
            </a:xfrm>
            <a:prstGeom prst="roundRect">
              <a:avLst>
                <a:gd name="adj" fmla="val 16667"/>
              </a:avLst>
            </a:prstGeom>
            <a:solidFill>
              <a:srgbClr val="3EB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 name="Google Shape;125;p33"/>
            <p:cNvSpPr txBox="1"/>
            <p:nvPr/>
          </p:nvSpPr>
          <p:spPr>
            <a:xfrm>
              <a:off x="7244165" y="1318192"/>
              <a:ext cx="1998589" cy="148907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100" b="0" i="0" u="none" strike="noStrike" cap="none" dirty="0">
                  <a:solidFill>
                    <a:srgbClr val="FFFFFF"/>
                  </a:solidFill>
                  <a:latin typeface="Arial" panose="020B0604020202020204" pitchFamily="34" charset="0"/>
                  <a:cs typeface="Arial" panose="020B0604020202020204" pitchFamily="34" charset="0"/>
                  <a:sym typeface="Arial"/>
                </a:rPr>
                <a:t>Team Report</a:t>
              </a:r>
              <a:endParaRPr dirty="0">
                <a:latin typeface="Arial" panose="020B0604020202020204" pitchFamily="34" charset="0"/>
                <a:cs typeface="Arial" panose="020B0604020202020204" pitchFamily="34" charset="0"/>
              </a:endParaRPr>
            </a:p>
          </p:txBody>
        </p:sp>
      </p:grpSp>
      <p:grpSp>
        <p:nvGrpSpPr>
          <p:cNvPr id="126" name="Google Shape;126;p33"/>
          <p:cNvGrpSpPr/>
          <p:nvPr/>
        </p:nvGrpSpPr>
        <p:grpSpPr>
          <a:xfrm>
            <a:off x="9262402" y="2162095"/>
            <a:ext cx="1812203" cy="1278892"/>
            <a:chOff x="9550646" y="1237637"/>
            <a:chExt cx="2159699" cy="1650183"/>
          </a:xfrm>
        </p:grpSpPr>
        <p:sp>
          <p:nvSpPr>
            <p:cNvPr id="127" name="Google Shape;127;p33"/>
            <p:cNvSpPr/>
            <p:nvPr/>
          </p:nvSpPr>
          <p:spPr>
            <a:xfrm>
              <a:off x="9550646" y="1237637"/>
              <a:ext cx="2159699" cy="1650183"/>
            </a:xfrm>
            <a:prstGeom prst="roundRect">
              <a:avLst>
                <a:gd name="adj" fmla="val 16667"/>
              </a:avLst>
            </a:prstGeom>
            <a:solidFill>
              <a:srgbClr val="3EB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 name="Google Shape;128;p33"/>
            <p:cNvSpPr txBox="1"/>
            <p:nvPr/>
          </p:nvSpPr>
          <p:spPr>
            <a:xfrm>
              <a:off x="9631201" y="1318192"/>
              <a:ext cx="1998589" cy="1489073"/>
            </a:xfrm>
            <a:prstGeom prst="rect">
              <a:avLst/>
            </a:prstGeom>
            <a:noFill/>
            <a:ln>
              <a:noFill/>
            </a:ln>
          </p:spPr>
          <p:txBody>
            <a:bodyPr spcFirstLastPara="1" wrap="square" lIns="71425" tIns="71425" rIns="71425" bIns="71425" anchor="ctr" anchorCtr="0">
              <a:noAutofit/>
            </a:bodyPr>
            <a:lstStyle/>
            <a:p>
              <a:pPr marL="0" marR="0" lvl="0" indent="0" algn="ctr" rtl="0">
                <a:lnSpc>
                  <a:spcPct val="90000"/>
                </a:lnSpc>
                <a:spcBef>
                  <a:spcPts val="0"/>
                </a:spcBef>
                <a:spcAft>
                  <a:spcPts val="0"/>
                </a:spcAft>
                <a:buNone/>
              </a:pPr>
              <a:r>
                <a:rPr lang="en-US" sz="1875" b="0" i="0" u="none" strike="noStrike" cap="none" dirty="0">
                  <a:solidFill>
                    <a:srgbClr val="FFFFFF"/>
                  </a:solidFill>
                  <a:latin typeface="Arial" panose="020B0604020202020204" pitchFamily="34" charset="0"/>
                  <a:cs typeface="Arial" panose="020B0604020202020204" pitchFamily="34" charset="0"/>
                  <a:sym typeface="Arial"/>
                </a:rPr>
                <a:t>Commission Action</a:t>
              </a:r>
              <a:endParaRPr dirty="0">
                <a:latin typeface="Arial" panose="020B0604020202020204" pitchFamily="34" charset="0"/>
                <a:cs typeface="Arial" panose="020B0604020202020204" pitchFamily="34" charset="0"/>
              </a:endParaRPr>
            </a:p>
            <a:p>
              <a:pPr marL="0" marR="0" lvl="0" indent="0" algn="ctr" rtl="0">
                <a:lnSpc>
                  <a:spcPct val="90000"/>
                </a:lnSpc>
                <a:spcBef>
                  <a:spcPts val="656"/>
                </a:spcBef>
                <a:spcAft>
                  <a:spcPts val="0"/>
                </a:spcAft>
                <a:buNone/>
              </a:pPr>
              <a:r>
                <a:rPr lang="en-US" sz="1350" b="0" i="1" u="none" strike="noStrike" cap="none" dirty="0">
                  <a:solidFill>
                    <a:srgbClr val="FFFFFF"/>
                  </a:solidFill>
                  <a:latin typeface="Arial" panose="020B0604020202020204" pitchFamily="34" charset="0"/>
                  <a:cs typeface="Arial" panose="020B0604020202020204" pitchFamily="34" charset="0"/>
                  <a:sym typeface="Arial"/>
                </a:rPr>
                <a:t>(Affirmation)</a:t>
              </a:r>
              <a:endParaRPr dirty="0">
                <a:latin typeface="Arial" panose="020B0604020202020204" pitchFamily="34" charset="0"/>
                <a:cs typeface="Arial" panose="020B0604020202020204" pitchFamily="34" charset="0"/>
              </a:endParaRPr>
            </a:p>
          </p:txBody>
        </p:sp>
      </p:grpSp>
      <p:sp>
        <p:nvSpPr>
          <p:cNvPr id="129" name="Google Shape;129;p33"/>
          <p:cNvSpPr/>
          <p:nvPr/>
        </p:nvSpPr>
        <p:spPr>
          <a:xfrm>
            <a:off x="814700" y="3636017"/>
            <a:ext cx="1895700" cy="1441591"/>
          </a:xfrm>
          <a:prstGeom prst="upArrow">
            <a:avLst>
              <a:gd name="adj1" fmla="val 50000"/>
              <a:gd name="adj2" fmla="val 50000"/>
            </a:avLst>
          </a:prstGeom>
          <a:solidFill>
            <a:schemeClr val="accent6"/>
          </a:solidFill>
          <a:ln w="25400"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ISER</a:t>
            </a: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Due</a:t>
            </a: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8/1/24</a:t>
            </a:r>
            <a:endParaRPr dirty="0">
              <a:latin typeface="Arial" panose="020B0604020202020204" pitchFamily="34" charset="0"/>
              <a:cs typeface="Arial" panose="020B0604020202020204" pitchFamily="34" charset="0"/>
            </a:endParaRPr>
          </a:p>
        </p:txBody>
      </p:sp>
      <p:sp>
        <p:nvSpPr>
          <p:cNvPr id="130" name="Google Shape;130;p33"/>
          <p:cNvSpPr/>
          <p:nvPr/>
        </p:nvSpPr>
        <p:spPr>
          <a:xfrm>
            <a:off x="2810068" y="3634371"/>
            <a:ext cx="1788900" cy="1456029"/>
          </a:xfrm>
          <a:prstGeom prst="upArrow">
            <a:avLst>
              <a:gd name="adj1" fmla="val 50000"/>
              <a:gd name="adj2" fmla="val 50000"/>
            </a:avLst>
          </a:prstGeom>
          <a:solidFill>
            <a:schemeClr val="accent6"/>
          </a:solidFill>
          <a:ln w="25400"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Fall</a:t>
            </a: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2024</a:t>
            </a:r>
            <a:endParaRPr dirty="0">
              <a:latin typeface="Arial" panose="020B0604020202020204" pitchFamily="34" charset="0"/>
              <a:cs typeface="Arial" panose="020B0604020202020204" pitchFamily="34" charset="0"/>
            </a:endParaRPr>
          </a:p>
        </p:txBody>
      </p:sp>
      <p:sp>
        <p:nvSpPr>
          <p:cNvPr id="131" name="Google Shape;131;p33"/>
          <p:cNvSpPr/>
          <p:nvPr/>
        </p:nvSpPr>
        <p:spPr>
          <a:xfrm>
            <a:off x="5492598" y="3762863"/>
            <a:ext cx="1761900" cy="1450948"/>
          </a:xfrm>
          <a:prstGeom prst="upArrow">
            <a:avLst>
              <a:gd name="adj1" fmla="val 50000"/>
              <a:gd name="adj2" fmla="val 50000"/>
            </a:avLst>
          </a:prstGeom>
          <a:solidFill>
            <a:schemeClr val="accent6"/>
          </a:solidFill>
          <a:ln w="25400"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Spring</a:t>
            </a: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1400" b="0" i="0" u="none" strike="noStrike" cap="none" dirty="0">
                <a:solidFill>
                  <a:schemeClr val="lt1"/>
                </a:solidFill>
                <a:latin typeface="Arial" panose="020B0604020202020204" pitchFamily="34" charset="0"/>
                <a:cs typeface="Arial" panose="020B0604020202020204" pitchFamily="34" charset="0"/>
                <a:sym typeface="Arial"/>
              </a:rPr>
              <a:t>2025</a:t>
            </a:r>
            <a:endParaRPr dirty="0">
              <a:latin typeface="Arial" panose="020B0604020202020204" pitchFamily="34" charset="0"/>
              <a:cs typeface="Arial" panose="020B0604020202020204" pitchFamily="34" charset="0"/>
            </a:endParaRPr>
          </a:p>
        </p:txBody>
      </p:sp>
      <p:sp>
        <p:nvSpPr>
          <p:cNvPr id="132" name="Google Shape;132;p33"/>
          <p:cNvSpPr/>
          <p:nvPr/>
        </p:nvSpPr>
        <p:spPr>
          <a:xfrm>
            <a:off x="9295588" y="3634375"/>
            <a:ext cx="1812900" cy="1443233"/>
          </a:xfrm>
          <a:prstGeom prst="upArrow">
            <a:avLst>
              <a:gd name="adj1" fmla="val 50000"/>
              <a:gd name="adj2" fmla="val 50000"/>
            </a:avLst>
          </a:prstGeom>
          <a:solidFill>
            <a:schemeClr val="accent6"/>
          </a:solidFill>
          <a:ln w="25400"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panose="020B0604020202020204" pitchFamily="34" charset="0"/>
                <a:cs typeface="Arial" panose="020B0604020202020204" pitchFamily="34" charset="0"/>
                <a:sym typeface="Arial"/>
              </a:rPr>
              <a:t>June</a:t>
            </a:r>
            <a:endParaRPr>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panose="020B0604020202020204" pitchFamily="34" charset="0"/>
                <a:cs typeface="Arial" panose="020B0604020202020204" pitchFamily="34" charset="0"/>
                <a:sym typeface="Arial"/>
              </a:rPr>
              <a:t>2025</a:t>
            </a:r>
            <a:endParaRPr>
              <a:latin typeface="Arial" panose="020B0604020202020204" pitchFamily="34" charset="0"/>
              <a:cs typeface="Arial" panose="020B0604020202020204" pitchFamily="34" charset="0"/>
            </a:endParaRPr>
          </a:p>
        </p:txBody>
      </p:sp>
      <p:sp>
        <p:nvSpPr>
          <p:cNvPr id="133" name="Google Shape;133;p33"/>
          <p:cNvSpPr/>
          <p:nvPr/>
        </p:nvSpPr>
        <p:spPr>
          <a:xfrm>
            <a:off x="4984243" y="3509909"/>
            <a:ext cx="629153" cy="496706"/>
          </a:xfrm>
          <a:prstGeom prst="flowChartExtract">
            <a:avLst/>
          </a:prstGeom>
          <a:solidFill>
            <a:schemeClr val="accent1"/>
          </a:solidFill>
          <a:ln w="25400"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title"/>
          </p:nvPr>
        </p:nvSpPr>
        <p:spPr>
          <a:xfrm>
            <a:off x="338981" y="1253701"/>
            <a:ext cx="2947482" cy="4601183"/>
          </a:xfrm>
          <a:prstGeom prst="rect">
            <a:avLst/>
          </a:prstGeom>
          <a:noFill/>
          <a:ln>
            <a:noFill/>
          </a:ln>
        </p:spPr>
        <p:txBody>
          <a:bodyPr spcFirstLastPara="1" wrap="square" lIns="91425" tIns="45700" rIns="91425" bIns="45700" anchor="ctr" anchorCtr="0">
            <a:normAutofit fontScale="90000"/>
          </a:bodyPr>
          <a:lstStyle/>
          <a:p>
            <a:pPr>
              <a:buSzPts val="3600"/>
            </a:pPr>
            <a:r>
              <a:rPr lang="en-US" b="1" dirty="0">
                <a:latin typeface="Arial" panose="020B0604020202020204" pitchFamily="34" charset="0"/>
                <a:cs typeface="Arial" panose="020B0604020202020204" pitchFamily="34" charset="0"/>
              </a:rPr>
              <a:t>STANDARD </a:t>
            </a:r>
            <a:br>
              <a:rPr lang="en-US" b="1" dirty="0">
                <a:latin typeface="Arial" panose="020B0604020202020204" pitchFamily="34" charset="0"/>
                <a:cs typeface="Arial" panose="020B0604020202020204" pitchFamily="34" charset="0"/>
              </a:rPr>
            </a:br>
            <a:r>
              <a:rPr lang="en-US" sz="19900" b="1" dirty="0">
                <a:latin typeface="Arial" panose="020B0604020202020204" pitchFamily="34" charset="0"/>
                <a:cs typeface="Arial" panose="020B0604020202020204" pitchFamily="34" charset="0"/>
              </a:rPr>
              <a:t>1 </a:t>
            </a:r>
            <a:br>
              <a:rPr lang="en-US" sz="199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Institutional Mission &amp; Effectiveness</a:t>
            </a:r>
            <a:endParaRPr b="1" dirty="0">
              <a:latin typeface="Arial" panose="020B0604020202020204" pitchFamily="34" charset="0"/>
              <a:cs typeface="Arial" panose="020B0604020202020204" pitchFamily="34" charset="0"/>
            </a:endParaRPr>
          </a:p>
        </p:txBody>
      </p:sp>
      <p:sp>
        <p:nvSpPr>
          <p:cNvPr id="146" name="Google Shape;146;p2"/>
          <p:cNvSpPr txBox="1">
            <a:spLocks noGrp="1"/>
          </p:cNvSpPr>
          <p:nvPr>
            <p:ph type="body" idx="1"/>
          </p:nvPr>
        </p:nvSpPr>
        <p:spPr>
          <a:xfrm>
            <a:off x="3816881" y="998544"/>
            <a:ext cx="4607758" cy="4860912"/>
          </a:xfrm>
          <a:prstGeom prst="rect">
            <a:avLst/>
          </a:prstGeom>
          <a:noFill/>
          <a:ln>
            <a:noFill/>
          </a:ln>
        </p:spPr>
        <p:txBody>
          <a:bodyPr spcFirstLastPara="1" wrap="square" lIns="91425" tIns="45700" rIns="91425" bIns="45700" anchor="ctr" anchorCtr="0">
            <a:normAutofit fontScale="85000" lnSpcReduction="20000"/>
          </a:bodyPr>
          <a:lstStyle/>
          <a:p>
            <a:pPr marL="0" lvl="0" indent="0">
              <a:lnSpc>
                <a:spcPct val="100000"/>
              </a:lnSpc>
              <a:spcBef>
                <a:spcPts val="0"/>
              </a:spcBef>
              <a:buClr>
                <a:srgbClr val="000000"/>
              </a:buClr>
              <a:buSzPts val="2800"/>
              <a:buNone/>
            </a:pPr>
            <a:r>
              <a:rPr lang="en-US" sz="3200" dirty="0">
                <a:solidFill>
                  <a:schemeClr val="dk1"/>
                </a:solidFill>
                <a:latin typeface="Arial" panose="020B0604020202020204" pitchFamily="34" charset="0"/>
                <a:cs typeface="Arial" panose="020B0604020202020204" pitchFamily="34" charset="0"/>
              </a:rPr>
              <a:t>GCC has a clearly defined mission that reflects its character, values, organizational structure, and unique student population.</a:t>
            </a:r>
            <a:endParaRPr lang="en-US" sz="1600" dirty="0">
              <a:solidFill>
                <a:srgbClr val="000000"/>
              </a:solidFill>
              <a:latin typeface="Arial" panose="020B0604020202020204" pitchFamily="34" charset="0"/>
              <a:ea typeface="Arial"/>
              <a:cs typeface="Arial" panose="020B0604020202020204" pitchFamily="34" charset="0"/>
              <a:sym typeface="Arial"/>
            </a:endParaRPr>
          </a:p>
          <a:p>
            <a:pPr marL="0" lvl="0" indent="0">
              <a:lnSpc>
                <a:spcPct val="100000"/>
              </a:lnSpc>
              <a:spcBef>
                <a:spcPts val="0"/>
              </a:spcBef>
              <a:buClr>
                <a:srgbClr val="000000"/>
              </a:buClr>
              <a:buSzPts val="2800"/>
              <a:buNone/>
            </a:pPr>
            <a:endParaRPr lang="en-US" sz="3200" dirty="0">
              <a:solidFill>
                <a:schemeClr val="dk1"/>
              </a:solidFill>
              <a:latin typeface="Arial" panose="020B0604020202020204" pitchFamily="34" charset="0"/>
              <a:cs typeface="Arial" panose="020B0604020202020204" pitchFamily="34" charset="0"/>
            </a:endParaRPr>
          </a:p>
          <a:p>
            <a:pPr marL="0" lvl="0" indent="0">
              <a:lnSpc>
                <a:spcPct val="100000"/>
              </a:lnSpc>
              <a:spcBef>
                <a:spcPts val="0"/>
              </a:spcBef>
              <a:buClr>
                <a:srgbClr val="000000"/>
              </a:buClr>
              <a:buSzPts val="2800"/>
              <a:buNone/>
            </a:pPr>
            <a:r>
              <a:rPr lang="en-US" sz="3200" dirty="0">
                <a:solidFill>
                  <a:schemeClr val="dk1"/>
                </a:solidFill>
                <a:latin typeface="Arial" panose="020B0604020202020204" pitchFamily="34" charset="0"/>
                <a:cs typeface="Arial" panose="020B0604020202020204" pitchFamily="34" charset="0"/>
              </a:rPr>
              <a:t>GCC’s mission outlines its explicit commitment to equitable student achievement and serves as a guiding principle for institutional planning, action, evaluation, improvement, and innovation.</a:t>
            </a:r>
            <a:endParaRPr lang="en-US" sz="1600" dirty="0">
              <a:solidFill>
                <a:srgbClr val="000000"/>
              </a:solidFill>
              <a:latin typeface="Arial" panose="020B0604020202020204" pitchFamily="34" charset="0"/>
              <a:ea typeface="Arial"/>
              <a:cs typeface="Arial" panose="020B0604020202020204" pitchFamily="34" charset="0"/>
              <a:sym typeface="Arial"/>
            </a:endParaRPr>
          </a:p>
          <a:p>
            <a:pPr marL="0" lvl="0" indent="0" algn="l" rtl="0">
              <a:lnSpc>
                <a:spcPct val="90000"/>
              </a:lnSpc>
              <a:spcBef>
                <a:spcPts val="0"/>
              </a:spcBef>
              <a:spcAft>
                <a:spcPts val="0"/>
              </a:spcAft>
              <a:buSzPts val="4800"/>
              <a:buNone/>
            </a:pPr>
            <a:endParaRPr dirty="0">
              <a:latin typeface="Arial" panose="020B0604020202020204" pitchFamily="34" charset="0"/>
              <a:cs typeface="Arial" panose="020B0604020202020204" pitchFamily="34" charset="0"/>
            </a:endParaRPr>
          </a:p>
        </p:txBody>
      </p:sp>
      <p:pic>
        <p:nvPicPr>
          <p:cNvPr id="4" name="Google Shape;165;p6">
            <a:extLst>
              <a:ext uri="{FF2B5EF4-FFF2-40B4-BE49-F238E27FC236}">
                <a16:creationId xmlns:a16="http://schemas.microsoft.com/office/drawing/2014/main" id="{4DA2B371-C315-5243-B409-69E4D2BECAAA}"/>
              </a:ext>
            </a:extLst>
          </p:cNvPr>
          <p:cNvPicPr preferRelativeResize="0"/>
          <p:nvPr/>
        </p:nvPicPr>
        <p:blipFill rotWithShape="1">
          <a:blip r:embed="rId3">
            <a:alphaModFix amt="58000"/>
          </a:blip>
          <a:srcRect l="11063" t="13593" r="16150" b="19310"/>
          <a:stretch/>
        </p:blipFill>
        <p:spPr>
          <a:xfrm>
            <a:off x="8955058" y="2068430"/>
            <a:ext cx="3182899" cy="2971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7"/>
          <p:cNvSpPr txBox="1">
            <a:spLocks noGrp="1"/>
          </p:cNvSpPr>
          <p:nvPr>
            <p:ph type="body" idx="1"/>
          </p:nvPr>
        </p:nvSpPr>
        <p:spPr>
          <a:xfrm>
            <a:off x="3693695" y="422237"/>
            <a:ext cx="4963885" cy="6013525"/>
          </a:xfrm>
          <a:prstGeom prst="rect">
            <a:avLst/>
          </a:prstGeom>
          <a:noFill/>
          <a:ln>
            <a:noFill/>
          </a:ln>
        </p:spPr>
        <p:txBody>
          <a:bodyPr spcFirstLastPara="1" wrap="square" lIns="91425" tIns="45700" rIns="91425" bIns="45700" anchor="ctr" anchorCtr="0">
            <a:noAutofit/>
          </a:bodyPr>
          <a:lstStyle/>
          <a:p>
            <a:pPr marL="0" indent="0">
              <a:lnSpc>
                <a:spcPct val="100000"/>
              </a:lnSpc>
              <a:spcBef>
                <a:spcPts val="0"/>
              </a:spcBef>
              <a:buNone/>
            </a:pPr>
            <a:r>
              <a:rPr lang="en-US" sz="2500" dirty="0">
                <a:solidFill>
                  <a:schemeClr val="dk1"/>
                </a:solidFill>
                <a:latin typeface="Arial" panose="020B0604020202020204" pitchFamily="34" charset="0"/>
                <a:cs typeface="Arial" panose="020B0604020202020204" pitchFamily="34" charset="0"/>
              </a:rPr>
              <a:t>In alignment with its mission, GCC delivers high-quality academic and learning support programs that engage and support students through their unique educational journeys. </a:t>
            </a:r>
            <a:endParaRPr sz="2500" dirty="0">
              <a:solidFill>
                <a:schemeClr val="dk1"/>
              </a:solidFill>
              <a:latin typeface="Arial" panose="020B0604020202020204" pitchFamily="34" charset="0"/>
              <a:cs typeface="Arial" panose="020B0604020202020204" pitchFamily="34" charset="0"/>
            </a:endParaRPr>
          </a:p>
          <a:p>
            <a:pPr marL="0" indent="0">
              <a:lnSpc>
                <a:spcPct val="100000"/>
              </a:lnSpc>
              <a:buNone/>
            </a:pPr>
            <a:endParaRPr sz="2500" dirty="0">
              <a:solidFill>
                <a:schemeClr val="dk1"/>
              </a:solidFill>
              <a:latin typeface="Arial" panose="020B0604020202020204" pitchFamily="34" charset="0"/>
              <a:cs typeface="Arial" panose="020B0604020202020204" pitchFamily="34" charset="0"/>
            </a:endParaRPr>
          </a:p>
          <a:p>
            <a:pPr marL="0" indent="0">
              <a:lnSpc>
                <a:spcPct val="100000"/>
              </a:lnSpc>
              <a:buNone/>
            </a:pPr>
            <a:r>
              <a:rPr lang="en-US" sz="2500" dirty="0">
                <a:solidFill>
                  <a:schemeClr val="dk1"/>
                </a:solidFill>
                <a:latin typeface="Arial" panose="020B0604020202020204" pitchFamily="34" charset="0"/>
                <a:cs typeface="Arial" panose="020B0604020202020204" pitchFamily="34" charset="0"/>
              </a:rPr>
              <a:t>Academic and learning support programs promote equitable student success, and GCC evaluates student learning and achievement data to inform improvements and advance equitable outcomes.</a:t>
            </a:r>
            <a:endParaRPr sz="2500" dirty="0">
              <a:solidFill>
                <a:schemeClr val="dk1"/>
              </a:solidFill>
              <a:latin typeface="Arial" panose="020B0604020202020204" pitchFamily="34" charset="0"/>
              <a:cs typeface="Arial" panose="020B0604020202020204" pitchFamily="34" charset="0"/>
            </a:endParaRPr>
          </a:p>
        </p:txBody>
      </p:sp>
      <p:pic>
        <p:nvPicPr>
          <p:cNvPr id="4" name="Google Shape;169;p6">
            <a:extLst>
              <a:ext uri="{FF2B5EF4-FFF2-40B4-BE49-F238E27FC236}">
                <a16:creationId xmlns:a16="http://schemas.microsoft.com/office/drawing/2014/main" id="{DE196EA4-70C4-1D4C-BE00-3C38EAA579EF}"/>
              </a:ext>
            </a:extLst>
          </p:cNvPr>
          <p:cNvPicPr preferRelativeResize="0"/>
          <p:nvPr/>
        </p:nvPicPr>
        <p:blipFill rotWithShape="1">
          <a:blip r:embed="rId3">
            <a:alphaModFix amt="58000"/>
          </a:blip>
          <a:srcRect l="13112" t="20614" r="14600" b="13961"/>
          <a:stretch/>
        </p:blipFill>
        <p:spPr>
          <a:xfrm>
            <a:off x="8657580" y="1364216"/>
            <a:ext cx="3182899" cy="3886275"/>
          </a:xfrm>
          <a:prstGeom prst="rect">
            <a:avLst/>
          </a:prstGeom>
          <a:noFill/>
          <a:ln>
            <a:noFill/>
          </a:ln>
        </p:spPr>
      </p:pic>
      <p:sp>
        <p:nvSpPr>
          <p:cNvPr id="6" name="Rectangle 5">
            <a:extLst>
              <a:ext uri="{FF2B5EF4-FFF2-40B4-BE49-F238E27FC236}">
                <a16:creationId xmlns:a16="http://schemas.microsoft.com/office/drawing/2014/main" id="{F3A730EC-993E-A14C-AE6B-36EE20DCA7D3}"/>
              </a:ext>
            </a:extLst>
          </p:cNvPr>
          <p:cNvSpPr/>
          <p:nvPr/>
        </p:nvSpPr>
        <p:spPr>
          <a:xfrm>
            <a:off x="395693" y="1470368"/>
            <a:ext cx="3304937" cy="4247317"/>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STANDARD</a:t>
            </a:r>
            <a:r>
              <a:rPr lang="en-US" sz="4000" b="1" dirty="0">
                <a:solidFill>
                  <a:schemeClr val="bg1"/>
                </a:solidFill>
                <a:latin typeface="Arial" panose="020B0604020202020204" pitchFamily="34" charset="0"/>
                <a:cs typeface="Arial" panose="020B0604020202020204" pitchFamily="34" charset="0"/>
              </a:rPr>
              <a:t> </a:t>
            </a:r>
            <a:br>
              <a:rPr lang="en-US" sz="4000" dirty="0">
                <a:solidFill>
                  <a:schemeClr val="bg1"/>
                </a:solidFill>
                <a:latin typeface="Arial" panose="020B0604020202020204" pitchFamily="34" charset="0"/>
                <a:cs typeface="Arial" panose="020B0604020202020204" pitchFamily="34" charset="0"/>
              </a:rPr>
            </a:br>
            <a:r>
              <a:rPr lang="en-US" sz="15000" b="1" dirty="0">
                <a:solidFill>
                  <a:schemeClr val="bg1"/>
                </a:solidFill>
                <a:latin typeface="Arial" panose="020B0604020202020204" pitchFamily="34" charset="0"/>
                <a:cs typeface="Arial" panose="020B0604020202020204" pitchFamily="34" charset="0"/>
              </a:rPr>
              <a:t>2</a:t>
            </a:r>
            <a:br>
              <a:rPr lang="en-US" sz="4000" dirty="0">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Student Success</a:t>
            </a:r>
            <a:endParaRPr lang="en-US" sz="40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title"/>
          </p:nvPr>
        </p:nvSpPr>
        <p:spPr>
          <a:xfrm>
            <a:off x="328223" y="1128408"/>
            <a:ext cx="3716652" cy="4601183"/>
          </a:xfrm>
          <a:prstGeom prst="rect">
            <a:avLst/>
          </a:prstGeom>
          <a:noFill/>
          <a:ln>
            <a:noFill/>
          </a:ln>
        </p:spPr>
        <p:txBody>
          <a:bodyPr spcFirstLastPara="1" wrap="square" lIns="91425" tIns="45700" rIns="91425" bIns="45700" anchor="ctr" anchorCtr="0">
            <a:normAutofit fontScale="90000"/>
          </a:bodyPr>
          <a:lstStyle/>
          <a:p>
            <a:pPr>
              <a:buSzPts val="3600"/>
            </a:pPr>
            <a:r>
              <a:rPr lang="en-US" b="1" dirty="0">
                <a:latin typeface="Arial" panose="020B0604020202020204" pitchFamily="34" charset="0"/>
                <a:cs typeface="Arial" panose="020B0604020202020204" pitchFamily="34" charset="0"/>
              </a:rPr>
              <a:t>STANDARD </a:t>
            </a:r>
            <a:br>
              <a:rPr lang="en-US" b="1" dirty="0">
                <a:latin typeface="Arial" panose="020B0604020202020204" pitchFamily="34" charset="0"/>
                <a:cs typeface="Arial" panose="020B0604020202020204" pitchFamily="34" charset="0"/>
              </a:rPr>
            </a:br>
            <a:r>
              <a:rPr lang="en-US" sz="19900" b="1" dirty="0">
                <a:latin typeface="Arial" panose="020B0604020202020204" pitchFamily="34" charset="0"/>
                <a:cs typeface="Arial" panose="020B0604020202020204" pitchFamily="34" charset="0"/>
              </a:rPr>
              <a:t>3</a:t>
            </a:r>
            <a:br>
              <a:rPr lang="en-US" sz="199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Infrastructure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&amp; Resources</a:t>
            </a:r>
            <a:br>
              <a:rPr lang="en-US" b="1" dirty="0">
                <a:latin typeface="Arial" panose="020B0604020202020204" pitchFamily="34" charset="0"/>
                <a:cs typeface="Arial" panose="020B0604020202020204" pitchFamily="34" charset="0"/>
              </a:rPr>
            </a:br>
            <a:endParaRPr b="1" dirty="0">
              <a:latin typeface="Arial" panose="020B0604020202020204" pitchFamily="34" charset="0"/>
              <a:cs typeface="Arial" panose="020B0604020202020204" pitchFamily="34" charset="0"/>
            </a:endParaRPr>
          </a:p>
        </p:txBody>
      </p:sp>
      <p:pic>
        <p:nvPicPr>
          <p:cNvPr id="4" name="Google Shape;168;p6">
            <a:extLst>
              <a:ext uri="{FF2B5EF4-FFF2-40B4-BE49-F238E27FC236}">
                <a16:creationId xmlns:a16="http://schemas.microsoft.com/office/drawing/2014/main" id="{94227AC6-1A00-684A-AA08-510E6C379726}"/>
              </a:ext>
            </a:extLst>
          </p:cNvPr>
          <p:cNvPicPr preferRelativeResize="0"/>
          <p:nvPr/>
        </p:nvPicPr>
        <p:blipFill rotWithShape="1">
          <a:blip r:embed="rId3">
            <a:alphaModFix amt="58000"/>
          </a:blip>
          <a:srcRect l="7970" t="37938" r="17535"/>
          <a:stretch/>
        </p:blipFill>
        <p:spPr>
          <a:xfrm>
            <a:off x="8078994" y="1914861"/>
            <a:ext cx="3693462" cy="2185551"/>
          </a:xfrm>
          <a:prstGeom prst="rect">
            <a:avLst/>
          </a:prstGeom>
          <a:noFill/>
          <a:ln>
            <a:noFill/>
          </a:ln>
        </p:spPr>
      </p:pic>
      <p:sp>
        <p:nvSpPr>
          <p:cNvPr id="5" name="Text Placeholder 4">
            <a:extLst>
              <a:ext uri="{FF2B5EF4-FFF2-40B4-BE49-F238E27FC236}">
                <a16:creationId xmlns:a16="http://schemas.microsoft.com/office/drawing/2014/main" id="{D01D5D10-9913-BD43-BBE4-29F3F6991B87}"/>
              </a:ext>
            </a:extLst>
          </p:cNvPr>
          <p:cNvSpPr>
            <a:spLocks noGrp="1"/>
          </p:cNvSpPr>
          <p:nvPr>
            <p:ph type="body" idx="1"/>
          </p:nvPr>
        </p:nvSpPr>
        <p:spPr>
          <a:xfrm>
            <a:off x="3835650" y="545950"/>
            <a:ext cx="4168040" cy="6080761"/>
          </a:xfrm>
        </p:spPr>
        <p:txBody>
          <a:bodyPr anchor="t">
            <a:noAutofit/>
          </a:bodyPr>
          <a:lstStyle/>
          <a:p>
            <a:pPr marL="0" lvl="0" indent="0">
              <a:lnSpc>
                <a:spcPct val="100000"/>
              </a:lnSpc>
              <a:buSzPts val="2800"/>
              <a:buNone/>
            </a:pPr>
            <a:r>
              <a:rPr lang="en-US" dirty="0">
                <a:solidFill>
                  <a:schemeClr val="tx1"/>
                </a:solidFill>
                <a:latin typeface="Arial" panose="020B0604020202020204" pitchFamily="34" charset="0"/>
                <a:cs typeface="Arial" panose="020B0604020202020204" pitchFamily="34" charset="0"/>
              </a:rPr>
              <a:t>GCC supports its educational services and operational functions with effective infrastructure, qualified personnel, and stable finances.  </a:t>
            </a:r>
          </a:p>
          <a:p>
            <a:pPr marL="0" lvl="0" indent="0">
              <a:lnSpc>
                <a:spcPct val="100000"/>
              </a:lnSpc>
              <a:buSzPts val="2800"/>
              <a:buNone/>
            </a:pPr>
            <a:r>
              <a:rPr lang="en-US" dirty="0">
                <a:solidFill>
                  <a:schemeClr val="tx1"/>
                </a:solidFill>
                <a:latin typeface="Arial" panose="020B0604020202020204" pitchFamily="34" charset="0"/>
                <a:cs typeface="Arial" panose="020B0604020202020204" pitchFamily="34" charset="0"/>
              </a:rPr>
              <a:t>GCC organizes its staffing and allocates its physical, technological, and financial resources to improve its overall effectiveness and promote equitable student success.</a:t>
            </a:r>
            <a:br>
              <a:rPr lang="en-US"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a:p>
            <a:pPr marL="0" lvl="0" indent="0">
              <a:lnSpc>
                <a:spcPct val="100000"/>
              </a:lnSpc>
              <a:buSzPts val="2800"/>
              <a:buNone/>
            </a:pPr>
            <a:r>
              <a:rPr lang="en-US" dirty="0">
                <a:solidFill>
                  <a:schemeClr val="tx1"/>
                </a:solidFill>
                <a:latin typeface="Arial" panose="020B0604020202020204" pitchFamily="34" charset="0"/>
                <a:cs typeface="Arial" panose="020B0604020202020204" pitchFamily="34" charset="0"/>
              </a:rPr>
              <a:t>GCC actively monitors and assesses  resource capacity to inform improvements to infrastructure and ensure long-term health and stability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4"/>
          <p:cNvSpPr txBox="1">
            <a:spLocks noGrp="1"/>
          </p:cNvSpPr>
          <p:nvPr>
            <p:ph type="title"/>
          </p:nvPr>
        </p:nvSpPr>
        <p:spPr>
          <a:xfrm>
            <a:off x="297445" y="1283252"/>
            <a:ext cx="3521520" cy="4601183"/>
          </a:xfrm>
          <a:prstGeom prst="rect">
            <a:avLst/>
          </a:prstGeom>
          <a:noFill/>
          <a:ln>
            <a:noFill/>
          </a:ln>
        </p:spPr>
        <p:txBody>
          <a:bodyPr spcFirstLastPara="1" wrap="square" lIns="91425" tIns="45700" rIns="91425" bIns="45700" anchor="ctr" anchorCtr="0">
            <a:noAutofit/>
          </a:bodyPr>
          <a:lstStyle/>
          <a:p>
            <a:pPr lvl="0">
              <a:buSzPts val="3600"/>
            </a:pPr>
            <a:br>
              <a:rPr lang="en-US" sz="11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STANDARD </a:t>
            </a:r>
            <a:r>
              <a:rPr lang="en-US" sz="19300" b="1" dirty="0">
                <a:latin typeface="Arial" panose="020B0604020202020204" pitchFamily="34" charset="0"/>
                <a:cs typeface="Arial" panose="020B0604020202020204" pitchFamily="34" charset="0"/>
              </a:rPr>
              <a:t>4</a:t>
            </a:r>
            <a:br>
              <a:rPr lang="en-US" sz="231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Leadership &amp; Governance</a:t>
            </a:r>
            <a:br>
              <a:rPr lang="en-US" sz="6600" b="1" dirty="0">
                <a:latin typeface="Arial" panose="020B0604020202020204" pitchFamily="34" charset="0"/>
                <a:cs typeface="Arial" panose="020B0604020202020204" pitchFamily="34" charset="0"/>
              </a:rPr>
            </a:br>
            <a:endParaRPr sz="1100" b="1" dirty="0">
              <a:latin typeface="Arial" panose="020B0604020202020204" pitchFamily="34" charset="0"/>
              <a:cs typeface="Arial" panose="020B0604020202020204" pitchFamily="34" charset="0"/>
            </a:endParaRPr>
          </a:p>
        </p:txBody>
      </p:sp>
      <p:pic>
        <p:nvPicPr>
          <p:cNvPr id="4" name="Google Shape;166;p6">
            <a:extLst>
              <a:ext uri="{FF2B5EF4-FFF2-40B4-BE49-F238E27FC236}">
                <a16:creationId xmlns:a16="http://schemas.microsoft.com/office/drawing/2014/main" id="{E9A1C0F5-E274-604F-AEE4-65A40C2D09BE}"/>
              </a:ext>
            </a:extLst>
          </p:cNvPr>
          <p:cNvPicPr preferRelativeResize="0"/>
          <p:nvPr/>
        </p:nvPicPr>
        <p:blipFill rotWithShape="1">
          <a:blip r:embed="rId3">
            <a:alphaModFix amt="58000"/>
          </a:blip>
          <a:srcRect l="16736" t="24336" b="14956"/>
          <a:stretch/>
        </p:blipFill>
        <p:spPr>
          <a:xfrm>
            <a:off x="8055236" y="2473374"/>
            <a:ext cx="3756660" cy="2220937"/>
          </a:xfrm>
          <a:prstGeom prst="rect">
            <a:avLst/>
          </a:prstGeom>
          <a:noFill/>
          <a:ln>
            <a:noFill/>
          </a:ln>
        </p:spPr>
      </p:pic>
      <p:sp>
        <p:nvSpPr>
          <p:cNvPr id="2" name="Rectangle 1">
            <a:extLst>
              <a:ext uri="{FF2B5EF4-FFF2-40B4-BE49-F238E27FC236}">
                <a16:creationId xmlns:a16="http://schemas.microsoft.com/office/drawing/2014/main" id="{5F2BD862-62AD-384A-ADE6-29130892689D}"/>
              </a:ext>
            </a:extLst>
          </p:cNvPr>
          <p:cNvSpPr/>
          <p:nvPr/>
        </p:nvSpPr>
        <p:spPr>
          <a:xfrm>
            <a:off x="3244927" y="812200"/>
            <a:ext cx="4651186" cy="5416868"/>
          </a:xfrm>
          <a:prstGeom prst="rect">
            <a:avLst/>
          </a:prstGeom>
        </p:spPr>
        <p:txBody>
          <a:bodyPr wrap="square">
            <a:spAutoFit/>
          </a:bodyPr>
          <a:lstStyle/>
          <a:p>
            <a:pPr marL="457200" lvl="0"/>
            <a:r>
              <a:rPr lang="en-US" sz="2400" dirty="0">
                <a:latin typeface="Arial" panose="020B0604020202020204" pitchFamily="34" charset="0"/>
                <a:cs typeface="Arial" panose="020B0604020202020204" pitchFamily="34" charset="0"/>
              </a:rPr>
              <a:t>GCC engages in clear and effective governance practices that support the achievement of its mission.</a:t>
            </a:r>
          </a:p>
          <a:p>
            <a:pPr marL="457200" lvl="0"/>
            <a:endParaRPr lang="en-US" sz="2400" dirty="0">
              <a:latin typeface="Arial" panose="020B0604020202020204" pitchFamily="34" charset="0"/>
              <a:cs typeface="Arial" panose="020B0604020202020204" pitchFamily="34" charset="0"/>
            </a:endParaRPr>
          </a:p>
          <a:p>
            <a:pPr marL="457200" lvl="0">
              <a:spcBef>
                <a:spcPts val="1200"/>
              </a:spcBef>
            </a:pPr>
            <a:r>
              <a:rPr lang="en-US" sz="2400" dirty="0">
                <a:latin typeface="Arial" panose="020B0604020202020204" pitchFamily="34" charset="0"/>
                <a:cs typeface="Arial" panose="020B0604020202020204" pitchFamily="34" charset="0"/>
              </a:rPr>
              <a:t>Governance roles and responsibilities are delineated in widely distributed policies, and institutional decision-making processes provide opportunities for meaningful participation and inclusion of relevant stakeholders.</a:t>
            </a:r>
          </a:p>
        </p:txBody>
      </p:sp>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1106</Words>
  <Application>Microsoft Macintosh PowerPoint</Application>
  <PresentationFormat>Widescreen</PresentationFormat>
  <Paragraphs>137</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Corbel</vt:lpstr>
      <vt:lpstr>Calibri</vt:lpstr>
      <vt:lpstr>Arial</vt:lpstr>
      <vt:lpstr>Noto Sans Symbols</vt:lpstr>
      <vt:lpstr>Frame</vt:lpstr>
      <vt:lpstr>Accreditation </vt:lpstr>
      <vt:lpstr>What is Accreditation and why is it important?</vt:lpstr>
      <vt:lpstr>Why Do Colleges Seek Accreditation?</vt:lpstr>
      <vt:lpstr>PowerPoint Presentation</vt:lpstr>
      <vt:lpstr>PowerPoint Presentation</vt:lpstr>
      <vt:lpstr>STANDARD  1  Institutional Mission &amp; Effectiveness</vt:lpstr>
      <vt:lpstr>PowerPoint Presentation</vt:lpstr>
      <vt:lpstr>STANDARD  3 Infrastructure  &amp; Resources </vt:lpstr>
      <vt:lpstr> STANDARD 4 Leadership &amp; Governance </vt:lpstr>
      <vt:lpstr>Questions to consider as we develop our ISER</vt:lpstr>
      <vt:lpstr>As part of the ongoing effort to develop our Institutional Self Evaluation Report (ISER) for accreditation, we invite everyone to participate in the scheduled Standard Committee meetings this semester.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dc:title>
  <dc:creator>Microsoft account</dc:creator>
  <cp:lastModifiedBy>MircoOffice</cp:lastModifiedBy>
  <cp:revision>38</cp:revision>
  <dcterms:created xsi:type="dcterms:W3CDTF">2021-10-18T01:24:29Z</dcterms:created>
  <dcterms:modified xsi:type="dcterms:W3CDTF">2023-10-17T23:49:42Z</dcterms:modified>
</cp:coreProperties>
</file>