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7" r:id="rId1"/>
  </p:sldMasterIdLst>
  <p:notesMasterIdLst>
    <p:notesMasterId r:id="rId18"/>
  </p:notesMasterIdLst>
  <p:handoutMasterIdLst>
    <p:handoutMasterId r:id="rId19"/>
  </p:handoutMasterIdLst>
  <p:sldIdLst>
    <p:sldId id="467" r:id="rId2"/>
    <p:sldId id="468" r:id="rId3"/>
    <p:sldId id="469" r:id="rId4"/>
    <p:sldId id="488" r:id="rId5"/>
    <p:sldId id="492" r:id="rId6"/>
    <p:sldId id="493" r:id="rId7"/>
    <p:sldId id="494" r:id="rId8"/>
    <p:sldId id="423" r:id="rId9"/>
    <p:sldId id="424" r:id="rId10"/>
    <p:sldId id="426" r:id="rId11"/>
    <p:sldId id="427" r:id="rId12"/>
    <p:sldId id="476" r:id="rId13"/>
    <p:sldId id="439" r:id="rId14"/>
    <p:sldId id="500" r:id="rId15"/>
    <p:sldId id="501" r:id="rId16"/>
    <p:sldId id="502" r:id="rId17"/>
  </p:sldIdLst>
  <p:sldSz cx="9144000" cy="6858000" type="screen4x3"/>
  <p:notesSz cx="7096125" cy="9382125"/>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593"/>
    <a:srgbClr val="FF7C80"/>
    <a:srgbClr val="FF0066"/>
    <a:srgbClr val="CC6600"/>
    <a:srgbClr val="99FF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0" autoAdjust="0"/>
    <p:restoredTop sz="94675" autoAdjust="0"/>
  </p:normalViewPr>
  <p:slideViewPr>
    <p:cSldViewPr snapToGrid="0">
      <p:cViewPr>
        <p:scale>
          <a:sx n="66" d="100"/>
          <a:sy n="66" d="100"/>
        </p:scale>
        <p:origin x="-1560" y="-3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812"/>
    </p:cViewPr>
  </p:sorterViewPr>
  <p:notesViewPr>
    <p:cSldViewPr snapToGrid="0">
      <p:cViewPr>
        <p:scale>
          <a:sx n="100" d="100"/>
          <a:sy n="100" d="100"/>
        </p:scale>
        <p:origin x="-998" y="614"/>
      </p:cViewPr>
      <p:guideLst>
        <p:guide orient="horz" pos="2955"/>
        <p:guide pos="2235"/>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5" y="4"/>
            <a:ext cx="3075040" cy="469660"/>
          </a:xfrm>
          <a:prstGeom prst="rect">
            <a:avLst/>
          </a:prstGeom>
          <a:noFill/>
          <a:ln w="9525">
            <a:noFill/>
            <a:miter lim="800000"/>
            <a:headEnd/>
            <a:tailEnd/>
          </a:ln>
          <a:effectLst/>
        </p:spPr>
        <p:txBody>
          <a:bodyPr vert="horz" wrap="square" lIns="94101" tIns="47050" rIns="94101" bIns="47050" numCol="1" anchor="t" anchorCtr="0" compatLnSpc="1">
            <a:prstTxWarp prst="textNoShape">
              <a:avLst/>
            </a:prstTxWarp>
          </a:bodyPr>
          <a:lstStyle>
            <a:lvl1pPr defTabSz="941529" eaLnBrk="1" hangingPunct="1">
              <a:defRPr sz="1200">
                <a:latin typeface="Arial" charset="0"/>
              </a:defRPr>
            </a:lvl1pPr>
          </a:lstStyle>
          <a:p>
            <a:endParaRPr lang="en-US" dirty="0"/>
          </a:p>
        </p:txBody>
      </p:sp>
      <p:sp>
        <p:nvSpPr>
          <p:cNvPr id="35843" name="Rectangle 3"/>
          <p:cNvSpPr>
            <a:spLocks noGrp="1" noChangeArrowheads="1"/>
          </p:cNvSpPr>
          <p:nvPr>
            <p:ph type="dt" sz="quarter" idx="1"/>
          </p:nvPr>
        </p:nvSpPr>
        <p:spPr bwMode="auto">
          <a:xfrm>
            <a:off x="4019506" y="4"/>
            <a:ext cx="3075039" cy="469660"/>
          </a:xfrm>
          <a:prstGeom prst="rect">
            <a:avLst/>
          </a:prstGeom>
          <a:noFill/>
          <a:ln w="9525">
            <a:noFill/>
            <a:miter lim="800000"/>
            <a:headEnd/>
            <a:tailEnd/>
          </a:ln>
          <a:effectLst/>
        </p:spPr>
        <p:txBody>
          <a:bodyPr vert="horz" wrap="square" lIns="94101" tIns="47050" rIns="94101" bIns="47050" numCol="1" anchor="t" anchorCtr="0" compatLnSpc="1">
            <a:prstTxWarp prst="textNoShape">
              <a:avLst/>
            </a:prstTxWarp>
          </a:bodyPr>
          <a:lstStyle>
            <a:lvl1pPr algn="r" defTabSz="941529" eaLnBrk="1" hangingPunct="1">
              <a:defRPr sz="1200">
                <a:latin typeface="Arial" charset="0"/>
              </a:defRPr>
            </a:lvl1pPr>
          </a:lstStyle>
          <a:p>
            <a:endParaRPr lang="en-US" dirty="0"/>
          </a:p>
        </p:txBody>
      </p:sp>
      <p:sp>
        <p:nvSpPr>
          <p:cNvPr id="35844" name="Rectangle 4"/>
          <p:cNvSpPr>
            <a:spLocks noGrp="1" noChangeArrowheads="1"/>
          </p:cNvSpPr>
          <p:nvPr>
            <p:ph type="ftr" sz="quarter" idx="2"/>
          </p:nvPr>
        </p:nvSpPr>
        <p:spPr bwMode="auto">
          <a:xfrm>
            <a:off x="5" y="8910884"/>
            <a:ext cx="3075040" cy="469659"/>
          </a:xfrm>
          <a:prstGeom prst="rect">
            <a:avLst/>
          </a:prstGeom>
          <a:noFill/>
          <a:ln w="9525">
            <a:noFill/>
            <a:miter lim="800000"/>
            <a:headEnd/>
            <a:tailEnd/>
          </a:ln>
          <a:effectLst/>
        </p:spPr>
        <p:txBody>
          <a:bodyPr vert="horz" wrap="square" lIns="94101" tIns="47050" rIns="94101" bIns="47050" numCol="1" anchor="b" anchorCtr="0" compatLnSpc="1">
            <a:prstTxWarp prst="textNoShape">
              <a:avLst/>
            </a:prstTxWarp>
          </a:bodyPr>
          <a:lstStyle>
            <a:lvl1pPr defTabSz="941529" eaLnBrk="1" hangingPunct="1">
              <a:defRPr sz="1200">
                <a:latin typeface="Arial" charset="0"/>
              </a:defRPr>
            </a:lvl1pPr>
          </a:lstStyle>
          <a:p>
            <a:endParaRPr lang="en-US" dirty="0"/>
          </a:p>
        </p:txBody>
      </p:sp>
      <p:sp>
        <p:nvSpPr>
          <p:cNvPr id="35845" name="Rectangle 5"/>
          <p:cNvSpPr>
            <a:spLocks noGrp="1" noChangeArrowheads="1"/>
          </p:cNvSpPr>
          <p:nvPr>
            <p:ph type="sldNum" sz="quarter" idx="3"/>
          </p:nvPr>
        </p:nvSpPr>
        <p:spPr bwMode="auto">
          <a:xfrm>
            <a:off x="4019506" y="8910884"/>
            <a:ext cx="3075039" cy="469659"/>
          </a:xfrm>
          <a:prstGeom prst="rect">
            <a:avLst/>
          </a:prstGeom>
          <a:noFill/>
          <a:ln w="9525">
            <a:noFill/>
            <a:miter lim="800000"/>
            <a:headEnd/>
            <a:tailEnd/>
          </a:ln>
          <a:effectLst/>
        </p:spPr>
        <p:txBody>
          <a:bodyPr vert="horz" wrap="square" lIns="94101" tIns="47050" rIns="94101" bIns="47050" numCol="1" anchor="b" anchorCtr="0" compatLnSpc="1">
            <a:prstTxWarp prst="textNoShape">
              <a:avLst/>
            </a:prstTxWarp>
          </a:bodyPr>
          <a:lstStyle>
            <a:lvl1pPr algn="r" defTabSz="941529" eaLnBrk="1" hangingPunct="1">
              <a:defRPr sz="1200">
                <a:latin typeface="Arial" charset="0"/>
              </a:defRPr>
            </a:lvl1pPr>
          </a:lstStyle>
          <a:p>
            <a:fld id="{C8069E13-958C-40F4-A5A1-C9B712E0FBD6}" type="slidenum">
              <a:rPr lang="en-US"/>
              <a:pPr/>
              <a:t>‹#›</a:t>
            </a:fld>
            <a:endParaRPr lang="en-US" dirty="0"/>
          </a:p>
        </p:txBody>
      </p:sp>
    </p:spTree>
    <p:extLst>
      <p:ext uri="{BB962C8B-B14F-4D97-AF65-F5344CB8AC3E}">
        <p14:creationId xmlns:p14="http://schemas.microsoft.com/office/powerpoint/2010/main" val="2322537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5" y="4"/>
            <a:ext cx="3075040" cy="469660"/>
          </a:xfrm>
          <a:prstGeom prst="rect">
            <a:avLst/>
          </a:prstGeom>
          <a:noFill/>
          <a:ln w="9525">
            <a:noFill/>
            <a:miter lim="800000"/>
            <a:headEnd/>
            <a:tailEnd/>
          </a:ln>
          <a:effectLst/>
        </p:spPr>
        <p:txBody>
          <a:bodyPr vert="horz" wrap="square" lIns="94101" tIns="47050" rIns="94101" bIns="47050" numCol="1" anchor="t" anchorCtr="0" compatLnSpc="1">
            <a:prstTxWarp prst="textNoShape">
              <a:avLst/>
            </a:prstTxWarp>
          </a:bodyPr>
          <a:lstStyle>
            <a:lvl1pPr defTabSz="941529" eaLnBrk="1" hangingPunct="1">
              <a:defRPr sz="1200">
                <a:latin typeface="Arial" charset="0"/>
              </a:defRPr>
            </a:lvl1pPr>
          </a:lstStyle>
          <a:p>
            <a:endParaRPr lang="en-US" dirty="0"/>
          </a:p>
        </p:txBody>
      </p:sp>
      <p:sp>
        <p:nvSpPr>
          <p:cNvPr id="52227" name="Rectangle 3"/>
          <p:cNvSpPr>
            <a:spLocks noGrp="1" noChangeArrowheads="1"/>
          </p:cNvSpPr>
          <p:nvPr>
            <p:ph type="dt" idx="1"/>
          </p:nvPr>
        </p:nvSpPr>
        <p:spPr bwMode="auto">
          <a:xfrm>
            <a:off x="4019506" y="4"/>
            <a:ext cx="3075039" cy="469660"/>
          </a:xfrm>
          <a:prstGeom prst="rect">
            <a:avLst/>
          </a:prstGeom>
          <a:noFill/>
          <a:ln w="9525">
            <a:noFill/>
            <a:miter lim="800000"/>
            <a:headEnd/>
            <a:tailEnd/>
          </a:ln>
          <a:effectLst/>
        </p:spPr>
        <p:txBody>
          <a:bodyPr vert="horz" wrap="square" lIns="94101" tIns="47050" rIns="94101" bIns="47050" numCol="1" anchor="t" anchorCtr="0" compatLnSpc="1">
            <a:prstTxWarp prst="textNoShape">
              <a:avLst/>
            </a:prstTxWarp>
          </a:bodyPr>
          <a:lstStyle>
            <a:lvl1pPr algn="r" defTabSz="941529" eaLnBrk="1" hangingPunct="1">
              <a:defRPr sz="1200">
                <a:latin typeface="Arial" charset="0"/>
              </a:defRPr>
            </a:lvl1pPr>
          </a:lstStyle>
          <a:p>
            <a:endParaRPr lang="en-US" dirty="0"/>
          </a:p>
        </p:txBody>
      </p:sp>
      <p:sp>
        <p:nvSpPr>
          <p:cNvPr id="52228" name="Rectangle 4"/>
          <p:cNvSpPr>
            <a:spLocks noGrp="1" noRot="1" noChangeAspect="1" noChangeArrowheads="1" noTextEdit="1"/>
          </p:cNvSpPr>
          <p:nvPr>
            <p:ph type="sldImg" idx="2"/>
          </p:nvPr>
        </p:nvSpPr>
        <p:spPr bwMode="auto">
          <a:xfrm>
            <a:off x="1203325" y="703263"/>
            <a:ext cx="4689475" cy="3517900"/>
          </a:xfrm>
          <a:prstGeom prst="rect">
            <a:avLst/>
          </a:prstGeom>
          <a:noFill/>
          <a:ln w="9525">
            <a:solidFill>
              <a:srgbClr val="000000"/>
            </a:solidFill>
            <a:miter lim="800000"/>
            <a:headEnd/>
            <a:tailEnd/>
          </a:ln>
          <a:effectLst/>
        </p:spPr>
      </p:sp>
      <p:sp>
        <p:nvSpPr>
          <p:cNvPr id="52229" name="Rectangle 5"/>
          <p:cNvSpPr>
            <a:spLocks noGrp="1" noChangeArrowheads="1"/>
          </p:cNvSpPr>
          <p:nvPr>
            <p:ph type="body" sz="quarter" idx="3"/>
          </p:nvPr>
        </p:nvSpPr>
        <p:spPr bwMode="auto">
          <a:xfrm>
            <a:off x="710719" y="4457818"/>
            <a:ext cx="5674689" cy="4220612"/>
          </a:xfrm>
          <a:prstGeom prst="rect">
            <a:avLst/>
          </a:prstGeom>
          <a:noFill/>
          <a:ln w="9525">
            <a:noFill/>
            <a:miter lim="800000"/>
            <a:headEnd/>
            <a:tailEnd/>
          </a:ln>
          <a:effectLst/>
        </p:spPr>
        <p:txBody>
          <a:bodyPr vert="horz" wrap="square" lIns="94101" tIns="47050" rIns="94101" bIns="470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30" name="Rectangle 6"/>
          <p:cNvSpPr>
            <a:spLocks noGrp="1" noChangeArrowheads="1"/>
          </p:cNvSpPr>
          <p:nvPr>
            <p:ph type="ftr" sz="quarter" idx="4"/>
          </p:nvPr>
        </p:nvSpPr>
        <p:spPr bwMode="auto">
          <a:xfrm>
            <a:off x="5" y="8910884"/>
            <a:ext cx="3075040" cy="469659"/>
          </a:xfrm>
          <a:prstGeom prst="rect">
            <a:avLst/>
          </a:prstGeom>
          <a:noFill/>
          <a:ln w="9525">
            <a:noFill/>
            <a:miter lim="800000"/>
            <a:headEnd/>
            <a:tailEnd/>
          </a:ln>
          <a:effectLst/>
        </p:spPr>
        <p:txBody>
          <a:bodyPr vert="horz" wrap="square" lIns="94101" tIns="47050" rIns="94101" bIns="47050" numCol="1" anchor="b" anchorCtr="0" compatLnSpc="1">
            <a:prstTxWarp prst="textNoShape">
              <a:avLst/>
            </a:prstTxWarp>
          </a:bodyPr>
          <a:lstStyle>
            <a:lvl1pPr defTabSz="941529" eaLnBrk="1" hangingPunct="1">
              <a:defRPr sz="1200">
                <a:latin typeface="Arial" charset="0"/>
              </a:defRPr>
            </a:lvl1pPr>
          </a:lstStyle>
          <a:p>
            <a:endParaRPr lang="en-US" dirty="0"/>
          </a:p>
        </p:txBody>
      </p:sp>
      <p:sp>
        <p:nvSpPr>
          <p:cNvPr id="52231" name="Rectangle 7"/>
          <p:cNvSpPr>
            <a:spLocks noGrp="1" noChangeArrowheads="1"/>
          </p:cNvSpPr>
          <p:nvPr>
            <p:ph type="sldNum" sz="quarter" idx="5"/>
          </p:nvPr>
        </p:nvSpPr>
        <p:spPr bwMode="auto">
          <a:xfrm>
            <a:off x="4019506" y="8910884"/>
            <a:ext cx="3075039" cy="469659"/>
          </a:xfrm>
          <a:prstGeom prst="rect">
            <a:avLst/>
          </a:prstGeom>
          <a:noFill/>
          <a:ln w="9525">
            <a:noFill/>
            <a:miter lim="800000"/>
            <a:headEnd/>
            <a:tailEnd/>
          </a:ln>
          <a:effectLst/>
        </p:spPr>
        <p:txBody>
          <a:bodyPr vert="horz" wrap="square" lIns="94101" tIns="47050" rIns="94101" bIns="47050" numCol="1" anchor="b" anchorCtr="0" compatLnSpc="1">
            <a:prstTxWarp prst="textNoShape">
              <a:avLst/>
            </a:prstTxWarp>
          </a:bodyPr>
          <a:lstStyle>
            <a:lvl1pPr algn="r" defTabSz="941529" eaLnBrk="1" hangingPunct="1">
              <a:defRPr sz="1200">
                <a:latin typeface="Arial" charset="0"/>
              </a:defRPr>
            </a:lvl1pPr>
          </a:lstStyle>
          <a:p>
            <a:fld id="{B1EF268B-B742-4D44-B7F0-98305417D15B}" type="slidenum">
              <a:rPr lang="en-US"/>
              <a:pPr/>
              <a:t>‹#›</a:t>
            </a:fld>
            <a:endParaRPr lang="en-US" dirty="0"/>
          </a:p>
        </p:txBody>
      </p:sp>
    </p:spTree>
    <p:extLst>
      <p:ext uri="{BB962C8B-B14F-4D97-AF65-F5344CB8AC3E}">
        <p14:creationId xmlns:p14="http://schemas.microsoft.com/office/powerpoint/2010/main" val="129290936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a:t>
            </a:fld>
            <a:endParaRPr lang="en-US" dirty="0"/>
          </a:p>
        </p:txBody>
      </p:sp>
    </p:spTree>
    <p:extLst>
      <p:ext uri="{BB962C8B-B14F-4D97-AF65-F5344CB8AC3E}">
        <p14:creationId xmlns:p14="http://schemas.microsoft.com/office/powerpoint/2010/main" val="393399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10</a:t>
            </a:fld>
            <a:endParaRPr lang="en-US" dirty="0"/>
          </a:p>
        </p:txBody>
      </p:sp>
    </p:spTree>
    <p:extLst>
      <p:ext uri="{BB962C8B-B14F-4D97-AF65-F5344CB8AC3E}">
        <p14:creationId xmlns:p14="http://schemas.microsoft.com/office/powerpoint/2010/main" val="443066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11</a:t>
            </a:fld>
            <a:endParaRPr lang="en-US" dirty="0"/>
          </a:p>
        </p:txBody>
      </p:sp>
    </p:spTree>
    <p:extLst>
      <p:ext uri="{BB962C8B-B14F-4D97-AF65-F5344CB8AC3E}">
        <p14:creationId xmlns:p14="http://schemas.microsoft.com/office/powerpoint/2010/main" val="2012152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12</a:t>
            </a:fld>
            <a:endParaRPr lang="en-US" dirty="0"/>
          </a:p>
        </p:txBody>
      </p:sp>
    </p:spTree>
    <p:extLst>
      <p:ext uri="{BB962C8B-B14F-4D97-AF65-F5344CB8AC3E}">
        <p14:creationId xmlns:p14="http://schemas.microsoft.com/office/powerpoint/2010/main" val="3756724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13</a:t>
            </a:fld>
            <a:endParaRPr lang="en-US" dirty="0"/>
          </a:p>
        </p:txBody>
      </p:sp>
    </p:spTree>
    <p:extLst>
      <p:ext uri="{BB962C8B-B14F-4D97-AF65-F5344CB8AC3E}">
        <p14:creationId xmlns:p14="http://schemas.microsoft.com/office/powerpoint/2010/main" val="1732402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14</a:t>
            </a:fld>
            <a:endParaRPr lang="en-US" dirty="0"/>
          </a:p>
        </p:txBody>
      </p:sp>
    </p:spTree>
    <p:extLst>
      <p:ext uri="{BB962C8B-B14F-4D97-AF65-F5344CB8AC3E}">
        <p14:creationId xmlns:p14="http://schemas.microsoft.com/office/powerpoint/2010/main" val="1099657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Service area – Socio economic, labor market, educational levels, etc.</a:t>
            </a:r>
          </a:p>
          <a:p>
            <a:r>
              <a:rPr lang="en-US" dirty="0" smtClean="0"/>
              <a:t>Incoming students – stated goals (certificate/degree/work), need for remediation</a:t>
            </a:r>
          </a:p>
          <a:p>
            <a:r>
              <a:rPr lang="en-US" dirty="0" smtClean="0"/>
              <a:t>Enrolled students – how they are progressing, goal changes, learning support</a:t>
            </a:r>
          </a:p>
          <a:p>
            <a:r>
              <a:rPr lang="en-US" dirty="0"/>
              <a:t> </a:t>
            </a:r>
            <a:r>
              <a:rPr lang="en-US" dirty="0" smtClean="0"/>
              <a:t>    needs, remediation</a:t>
            </a:r>
          </a:p>
          <a:p>
            <a:r>
              <a:rPr lang="en-US" dirty="0" smtClean="0"/>
              <a:t>Data on attainment of intended SLOs</a:t>
            </a:r>
          </a:p>
          <a:p>
            <a:r>
              <a:rPr lang="en-US" dirty="0" smtClean="0"/>
              <a:t>Data on student achievement (and matching with institution-set standards)</a:t>
            </a:r>
          </a:p>
          <a:p>
            <a:r>
              <a:rPr lang="en-US" dirty="0" smtClean="0"/>
              <a:t>Library and Learning Support and Student Support Services needs</a:t>
            </a:r>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15</a:t>
            </a:fld>
            <a:endParaRPr lang="en-US" dirty="0"/>
          </a:p>
        </p:txBody>
      </p:sp>
    </p:spTree>
    <p:extLst>
      <p:ext uri="{BB962C8B-B14F-4D97-AF65-F5344CB8AC3E}">
        <p14:creationId xmlns:p14="http://schemas.microsoft.com/office/powerpoint/2010/main" val="3124986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16</a:t>
            </a:fld>
            <a:endParaRPr lang="en-US" dirty="0"/>
          </a:p>
        </p:txBody>
      </p:sp>
    </p:spTree>
    <p:extLst>
      <p:ext uri="{BB962C8B-B14F-4D97-AF65-F5344CB8AC3E}">
        <p14:creationId xmlns:p14="http://schemas.microsoft.com/office/powerpoint/2010/main" val="2706206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2</a:t>
            </a:fld>
            <a:endParaRPr lang="en-US" dirty="0"/>
          </a:p>
        </p:txBody>
      </p:sp>
    </p:spTree>
    <p:extLst>
      <p:ext uri="{BB962C8B-B14F-4D97-AF65-F5344CB8AC3E}">
        <p14:creationId xmlns:p14="http://schemas.microsoft.com/office/powerpoint/2010/main" val="1696471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3</a:t>
            </a:fld>
            <a:endParaRPr lang="en-US" dirty="0"/>
          </a:p>
        </p:txBody>
      </p:sp>
    </p:spTree>
    <p:extLst>
      <p:ext uri="{BB962C8B-B14F-4D97-AF65-F5344CB8AC3E}">
        <p14:creationId xmlns:p14="http://schemas.microsoft.com/office/powerpoint/2010/main" val="3113014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Federal Government has decided not to act on this regulation, but may take it up again in the current Higher Education Act negotiations.</a:t>
            </a:r>
          </a:p>
          <a:p>
            <a:endParaRPr lang="en-US" dirty="0"/>
          </a:p>
          <a:p>
            <a:r>
              <a:rPr lang="en-US" dirty="0"/>
              <a:t>WCET (WICHE Cooperative for Educational </a:t>
            </a:r>
            <a:r>
              <a:rPr lang="en-US" dirty="0" smtClean="0"/>
              <a:t>Technologies) is working on reciprocity agreements (known as SARA)</a:t>
            </a:r>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4</a:t>
            </a:fld>
            <a:endParaRPr lang="en-US" dirty="0"/>
          </a:p>
        </p:txBody>
      </p:sp>
    </p:spTree>
    <p:extLst>
      <p:ext uri="{BB962C8B-B14F-4D97-AF65-F5344CB8AC3E}">
        <p14:creationId xmlns:p14="http://schemas.microsoft.com/office/powerpoint/2010/main" val="727597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Principles of Substantive Change </a:t>
            </a:r>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5</a:t>
            </a:fld>
            <a:endParaRPr lang="en-US" dirty="0"/>
          </a:p>
        </p:txBody>
      </p:sp>
    </p:spTree>
    <p:extLst>
      <p:ext uri="{BB962C8B-B14F-4D97-AF65-F5344CB8AC3E}">
        <p14:creationId xmlns:p14="http://schemas.microsoft.com/office/powerpoint/2010/main" val="4137488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EF268B-B742-4D44-B7F0-98305417D15B}" type="slidenum">
              <a:rPr lang="en-US" smtClean="0"/>
              <a:pPr/>
              <a:t>6</a:t>
            </a:fld>
            <a:endParaRPr lang="en-US" dirty="0"/>
          </a:p>
        </p:txBody>
      </p:sp>
    </p:spTree>
    <p:extLst>
      <p:ext uri="{BB962C8B-B14F-4D97-AF65-F5344CB8AC3E}">
        <p14:creationId xmlns:p14="http://schemas.microsoft.com/office/powerpoint/2010/main" val="3408315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Department of Education (USDE) regulations require that accrediting agencies have adequate policies and procedures to ensure that any substantive changes to the institution, its educational mission, or programs do not adversely affect the capacity of the institution to continue to meet Eligibility Requirements, Accreditation Standards, and Commission policies </a:t>
            </a:r>
            <a:endParaRPr lang="en-US" dirty="0" smtClean="0"/>
          </a:p>
          <a:p>
            <a:endParaRPr lang="en-US" dirty="0"/>
          </a:p>
          <a:p>
            <a:r>
              <a:rPr lang="en-US" dirty="0" smtClean="0"/>
              <a:t>What if the change doesn’t have the desired effect?</a:t>
            </a:r>
            <a:endParaRPr lang="en-US" dirty="0"/>
          </a:p>
          <a:p>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7</a:t>
            </a:fld>
            <a:endParaRPr lang="en-US" dirty="0"/>
          </a:p>
        </p:txBody>
      </p:sp>
    </p:spTree>
    <p:extLst>
      <p:ext uri="{BB962C8B-B14F-4D97-AF65-F5344CB8AC3E}">
        <p14:creationId xmlns:p14="http://schemas.microsoft.com/office/powerpoint/2010/main" val="3680527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California Community College Chancellor’s Office Board of Governors approved 12 baccalaureate programs to be developed at California Community Colleges</a:t>
            </a:r>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8</a:t>
            </a:fld>
            <a:endParaRPr lang="en-US" dirty="0"/>
          </a:p>
        </p:txBody>
      </p:sp>
    </p:spTree>
    <p:extLst>
      <p:ext uri="{BB962C8B-B14F-4D97-AF65-F5344CB8AC3E}">
        <p14:creationId xmlns:p14="http://schemas.microsoft.com/office/powerpoint/2010/main" val="2545498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change involves the name of a program, degree, or certificate, the college must notify the ACCJC that must inform the USDE.</a:t>
            </a:r>
            <a:endParaRPr lang="en-US" dirty="0"/>
          </a:p>
        </p:txBody>
      </p:sp>
      <p:sp>
        <p:nvSpPr>
          <p:cNvPr id="4" name="Slide Number Placeholder 3"/>
          <p:cNvSpPr>
            <a:spLocks noGrp="1"/>
          </p:cNvSpPr>
          <p:nvPr>
            <p:ph type="sldNum" sz="quarter" idx="10"/>
          </p:nvPr>
        </p:nvSpPr>
        <p:spPr/>
        <p:txBody>
          <a:bodyPr/>
          <a:lstStyle/>
          <a:p>
            <a:fld id="{B1EF268B-B742-4D44-B7F0-98305417D15B}" type="slidenum">
              <a:rPr lang="en-US" smtClean="0"/>
              <a:pPr/>
              <a:t>9</a:t>
            </a:fld>
            <a:endParaRPr lang="en-US" dirty="0"/>
          </a:p>
        </p:txBody>
      </p:sp>
    </p:spTree>
    <p:extLst>
      <p:ext uri="{BB962C8B-B14F-4D97-AF65-F5344CB8AC3E}">
        <p14:creationId xmlns:p14="http://schemas.microsoft.com/office/powerpoint/2010/main" val="173224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4400">
                <a:latin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pPr algn="ctr"/>
            <a:fld id="{0B89A1FA-63FE-449D-ACDA-99523EA0631D}" type="slidenum">
              <a:rPr lang="en-US" smtClean="0"/>
              <a:pPr algn="ctr"/>
              <a:t>‹#›</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004888"/>
            <a:ext cx="8229600" cy="1143000"/>
          </a:xfrm>
        </p:spPr>
        <p:txBody>
          <a:bodyPr/>
          <a:lstStyle>
            <a:lvl1pPr>
              <a:lnSpc>
                <a:spcPts val="4500"/>
              </a:lnSpc>
              <a:defRPr sz="4200">
                <a:latin typeface="Calibri" pitchFamily="34" charset="0"/>
                <a:cs typeface="Calibri" pitchFamily="34" charset="0"/>
              </a:defRPr>
            </a:lvl1pPr>
          </a:lstStyle>
          <a:p>
            <a:r>
              <a:rPr lang="en-US" dirty="0" smtClean="0"/>
              <a:t>Click to Edit Master Title Slide</a:t>
            </a:r>
            <a:endParaRPr lang="en-US" dirty="0"/>
          </a:p>
        </p:txBody>
      </p:sp>
      <p:sp>
        <p:nvSpPr>
          <p:cNvPr id="3" name="Content Placeholder 2"/>
          <p:cNvSpPr>
            <a:spLocks noGrp="1"/>
          </p:cNvSpPr>
          <p:nvPr>
            <p:ph idx="1"/>
          </p:nvPr>
        </p:nvSpPr>
        <p:spPr>
          <a:xfrm>
            <a:off x="457200" y="2449513"/>
            <a:ext cx="8229600" cy="3794125"/>
          </a:xfrm>
        </p:spPr>
        <p:txBody>
          <a:bodyPr/>
          <a:lstStyle>
            <a:lvl1pPr marL="457200" indent="-342900">
              <a:buSzPct val="125000"/>
              <a:defRPr sz="3000">
                <a:latin typeface="Calibri" pitchFamily="34" charset="0"/>
                <a:cs typeface="Calibri" pitchFamily="34" charset="0"/>
              </a:defRPr>
            </a:lvl1pPr>
            <a:lvl2pPr marL="685800" indent="-228600">
              <a:buSzPct val="100000"/>
              <a:defRPr sz="2600">
                <a:latin typeface="Calibri" pitchFamily="34" charset="0"/>
                <a:cs typeface="Calibri" pitchFamily="34" charset="0"/>
              </a:defRPr>
            </a:lvl2pPr>
            <a:lvl3pPr>
              <a:buSzPct val="60000"/>
              <a:defRPr sz="2000">
                <a:latin typeface="Calibri" pitchFamily="34" charset="0"/>
                <a:cs typeface="Calibri" pitchFamily="34" charset="0"/>
              </a:defRPr>
            </a:lvl3pPr>
            <a:lvl4pPr>
              <a:defRPr sz="1600">
                <a:latin typeface="Calibri" pitchFamily="34" charset="0"/>
                <a:cs typeface="Calibri"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Rectangle 8"/>
          <p:cNvSpPr>
            <a:spLocks noGrp="1" noChangeArrowheads="1"/>
          </p:cNvSpPr>
          <p:nvPr>
            <p:ph type="sldNum" sz="quarter" idx="10"/>
          </p:nvPr>
        </p:nvSpPr>
        <p:spPr>
          <a:ln/>
        </p:spPr>
        <p:txBody>
          <a:bodyPr/>
          <a:lstStyle>
            <a:lvl1pPr>
              <a:defRPr/>
            </a:lvl1pPr>
          </a:lstStyle>
          <a:p>
            <a:pPr algn="ctr"/>
            <a:fld id="{F1FF7310-501A-4431-913D-AE61C2CA8FC2}" type="slidenum">
              <a:rPr lang="en-US" smtClean="0"/>
              <a:pPr algn="ct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atin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499" y="934395"/>
            <a:ext cx="8189088" cy="639762"/>
          </a:xfrm>
          <a:prstGeom prst="rect">
            <a:avLst/>
          </a:prstGeom>
        </p:spPr>
        <p:txBody>
          <a:bodyPr/>
          <a:lstStyle>
            <a:lvl1pPr>
              <a:defRPr>
                <a:solidFill>
                  <a:schemeClr val="bg1"/>
                </a:solidFill>
                <a:latin typeface="Calibri"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639762"/>
          </a:xfrm>
          <a:prstGeom prst="rect">
            <a:avLst/>
          </a:prstGeom>
        </p:spPr>
        <p:txBody>
          <a:bodyPr/>
          <a:lstStyle>
            <a:lvl1pPr>
              <a:defRPr>
                <a:solidFill>
                  <a:schemeClr val="bg1"/>
                </a:solidFill>
                <a:latin typeface="Calibri"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a:prstGeom prst="rect">
            <a:avLst/>
          </a:prstGeom>
        </p:spPr>
        <p:txBody>
          <a:bodyPr/>
          <a:lstStyle>
            <a:lvl1pPr>
              <a:defRPr>
                <a:solidFill>
                  <a:schemeClr val="bg1"/>
                </a:solidFill>
                <a:latin typeface="Calibri" pitchFamily="34" charset="0"/>
                <a:cs typeface="Arial" pitchFamily="34" charset="0"/>
              </a:defRPr>
            </a:lvl1pPr>
          </a:lstStyle>
          <a:p>
            <a:r>
              <a:rPr lang="en-US"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lgn="ctr"/>
            <a:fld id="{E3F9B61D-A44E-4798-9DA6-6714D6D90B3E}" type="slidenum">
              <a:rPr lang="en-US" smtClean="0"/>
              <a:pPr algn="ct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3008313" cy="1162050"/>
          </a:xfrm>
          <a:prstGeom prst="rect">
            <a:avLst/>
          </a:prstGeom>
        </p:spPr>
        <p:txBody>
          <a:bodyPr anchor="b"/>
          <a:lstStyle>
            <a:lvl1pPr algn="l">
              <a:defRPr sz="2000" b="1">
                <a:latin typeface="Calibri"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575050" y="990600"/>
            <a:ext cx="5111750" cy="513556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209800"/>
            <a:ext cx="3008313" cy="39163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Calibri"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1219199"/>
            <a:ext cx="5486400" cy="3508375"/>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391400" cy="533400"/>
          </a:xfrm>
          <a:prstGeom prst="rect">
            <a:avLst/>
          </a:prstGeom>
        </p:spPr>
        <p:txBody>
          <a:bodyPr/>
          <a:lstStyle>
            <a:lvl1pPr>
              <a:defRPr>
                <a:solidFill>
                  <a:schemeClr val="bg1"/>
                </a:solidFill>
                <a:latin typeface="Calibri"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95400"/>
            <a:ext cx="8229600" cy="4830763"/>
          </a:xfrm>
          <a:prstGeom prst="rect">
            <a:avLst/>
          </a:prstGeom>
        </p:spPr>
        <p:txBody>
          <a:bodyPr/>
          <a:lstStyle>
            <a:lvl1pPr>
              <a:defRPr sz="2400">
                <a:latin typeface="+mj-lt"/>
              </a:defRPr>
            </a:lvl1pPr>
            <a:lvl2pPr>
              <a:defRPr sz="2000">
                <a:latin typeface="Calibri" pitchFamily="34" charset="0"/>
              </a:defRPr>
            </a:lvl2pPr>
            <a:lvl3pPr>
              <a:defRPr sz="1800">
                <a:latin typeface="+mj-lt"/>
              </a:defRPr>
            </a:lvl3pPr>
            <a:lvl4pPr>
              <a:defRPr sz="1600">
                <a:latin typeface="+mj-lt"/>
              </a:defRPr>
            </a:lvl4pPr>
            <a:lvl5pPr>
              <a:buNone/>
              <a:defRPr sz="1200">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lgn="ctr"/>
            <a:fld id="{D6C6B1D4-0E07-44E1-ADC1-BE449E811D5B}" type="slidenum">
              <a:rPr lang="en-US" sz="1200" smtClean="0">
                <a:ea typeface="Verdana" pitchFamily="34" charset="0"/>
                <a:cs typeface="Verdana" pitchFamily="34" charset="0"/>
              </a:rPr>
              <a:pPr algn="ctr"/>
              <a:t>‹#›</a:t>
            </a:fld>
            <a:r>
              <a:rPr lang="en-US" smtClean="0"/>
              <a:t> </a:t>
            </a:r>
            <a:endParaRPr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ChangeArrowheads="1"/>
          </p:cNvSpPr>
          <p:nvPr/>
        </p:nvSpPr>
        <p:spPr bwMode="auto">
          <a:xfrm>
            <a:off x="0" y="0"/>
            <a:ext cx="9144000" cy="944563"/>
          </a:xfrm>
          <a:prstGeom prst="rect">
            <a:avLst/>
          </a:prstGeom>
          <a:solidFill>
            <a:schemeClr val="tx2"/>
          </a:solidFill>
          <a:ln w="19050">
            <a:solidFill>
              <a:srgbClr val="000000"/>
            </a:solidFill>
            <a:miter lim="800000"/>
            <a:headEnd/>
            <a:tailEnd/>
          </a:ln>
        </p:spPr>
        <p:txBody>
          <a:bodyPr wrap="none" anchor="ctr"/>
          <a:lstStyle/>
          <a:p>
            <a:pPr>
              <a:spcBef>
                <a:spcPts val="600"/>
              </a:spcBef>
              <a:defRPr/>
            </a:pPr>
            <a:r>
              <a:rPr lang="en-US" sz="1200" dirty="0" smtClean="0">
                <a:solidFill>
                  <a:schemeClr val="bg1"/>
                </a:solidFill>
                <a:latin typeface="Verdana" pitchFamily="34" charset="0"/>
              </a:rPr>
              <a:t>        </a:t>
            </a:r>
            <a:r>
              <a:rPr lang="en-US" sz="1400" b="1" i="0" dirty="0" smtClean="0">
                <a:solidFill>
                  <a:schemeClr val="bg1"/>
                </a:solidFill>
                <a:latin typeface="Verdana" pitchFamily="34" charset="0"/>
              </a:rPr>
              <a:t>Accrediting </a:t>
            </a:r>
            <a:r>
              <a:rPr lang="en-US" sz="1400" b="1" i="0" dirty="0">
                <a:solidFill>
                  <a:schemeClr val="bg1"/>
                </a:solidFill>
                <a:latin typeface="Verdana" pitchFamily="34" charset="0"/>
              </a:rPr>
              <a:t>Commission for Community and Junior </a:t>
            </a:r>
            <a:r>
              <a:rPr lang="en-US" sz="1400" b="1" i="0" dirty="0" smtClean="0">
                <a:solidFill>
                  <a:schemeClr val="bg1"/>
                </a:solidFill>
                <a:latin typeface="Verdana" pitchFamily="34" charset="0"/>
              </a:rPr>
              <a:t>Colleges</a:t>
            </a:r>
          </a:p>
          <a:p>
            <a:pPr>
              <a:defRPr/>
            </a:pPr>
            <a:r>
              <a:rPr lang="en-US" sz="1400" b="1" i="0" dirty="0" smtClean="0">
                <a:solidFill>
                  <a:schemeClr val="bg1"/>
                </a:solidFill>
                <a:latin typeface="Verdana" pitchFamily="34" charset="0"/>
              </a:rPr>
              <a:t>       Western Association of Schools and Colleges</a:t>
            </a:r>
            <a:endParaRPr lang="en-US" sz="1400" b="1" i="0" dirty="0">
              <a:solidFill>
                <a:schemeClr val="bg1"/>
              </a:solidFill>
              <a:latin typeface="Verdana" pitchFamily="34" charset="0"/>
            </a:endParaRPr>
          </a:p>
        </p:txBody>
      </p:sp>
      <p:sp>
        <p:nvSpPr>
          <p:cNvPr id="1028" name="Rectangle 3"/>
          <p:cNvSpPr>
            <a:spLocks noChangeArrowheads="1"/>
          </p:cNvSpPr>
          <p:nvPr/>
        </p:nvSpPr>
        <p:spPr bwMode="auto">
          <a:xfrm>
            <a:off x="0" y="6400800"/>
            <a:ext cx="9144000" cy="482600"/>
          </a:xfrm>
          <a:prstGeom prst="rect">
            <a:avLst/>
          </a:prstGeom>
          <a:solidFill>
            <a:schemeClr val="tx1"/>
          </a:solidFill>
          <a:ln w="9525" algn="ctr">
            <a:solidFill>
              <a:schemeClr val="tx1"/>
            </a:solidFill>
            <a:miter lim="800000"/>
            <a:headEnd/>
            <a:tailEnd/>
          </a:ln>
        </p:spPr>
        <p:txBody>
          <a:bodyPr wrap="none" anchor="ctr"/>
          <a:lstStyle/>
          <a:p>
            <a:pPr algn="ctr">
              <a:defRPr/>
            </a:pPr>
            <a:endParaRPr lang="en-US">
              <a:ln>
                <a:solidFill>
                  <a:srgbClr val="064B86"/>
                </a:solidFill>
              </a:ln>
              <a:solidFill>
                <a:schemeClr val="tx1"/>
              </a:solidFill>
              <a:latin typeface="Verdana" pitchFamily="34" charset="0"/>
            </a:endParaRPr>
          </a:p>
        </p:txBody>
      </p:sp>
      <p:sp>
        <p:nvSpPr>
          <p:cNvPr id="1029" name="Text Box 5"/>
          <p:cNvSpPr txBox="1">
            <a:spLocks noChangeArrowheads="1"/>
          </p:cNvSpPr>
          <p:nvPr/>
        </p:nvSpPr>
        <p:spPr bwMode="auto">
          <a:xfrm>
            <a:off x="-30444" y="6477000"/>
            <a:ext cx="7650444" cy="276999"/>
          </a:xfrm>
          <a:prstGeom prst="rect">
            <a:avLst/>
          </a:prstGeom>
          <a:noFill/>
          <a:ln>
            <a:noFill/>
          </a:ln>
          <a:extLst/>
        </p:spPr>
        <p:txBody>
          <a:bodyPr wrap="square">
            <a:spAutoFit/>
          </a:bodyPr>
          <a:lstStyle>
            <a:lvl1pPr eaLnBrk="0" hangingPunct="0">
              <a:tabLst>
                <a:tab pos="7315200" algn="l"/>
              </a:tabLst>
              <a:defRPr sz="3200">
                <a:solidFill>
                  <a:schemeClr val="tx2"/>
                </a:solidFill>
                <a:latin typeface="Grundfos TheSans"/>
              </a:defRPr>
            </a:lvl1pPr>
            <a:lvl2pPr marL="742950" indent="-285750" eaLnBrk="0" hangingPunct="0">
              <a:tabLst>
                <a:tab pos="7315200" algn="l"/>
              </a:tabLst>
              <a:defRPr sz="3200">
                <a:solidFill>
                  <a:schemeClr val="tx2"/>
                </a:solidFill>
                <a:latin typeface="Grundfos TheSans"/>
              </a:defRPr>
            </a:lvl2pPr>
            <a:lvl3pPr marL="1143000" indent="-228600" eaLnBrk="0" hangingPunct="0">
              <a:tabLst>
                <a:tab pos="7315200" algn="l"/>
              </a:tabLst>
              <a:defRPr sz="3200">
                <a:solidFill>
                  <a:schemeClr val="tx2"/>
                </a:solidFill>
                <a:latin typeface="Grundfos TheSans"/>
              </a:defRPr>
            </a:lvl3pPr>
            <a:lvl4pPr marL="1600200" indent="-228600" eaLnBrk="0" hangingPunct="0">
              <a:tabLst>
                <a:tab pos="7315200" algn="l"/>
              </a:tabLst>
              <a:defRPr sz="3200">
                <a:solidFill>
                  <a:schemeClr val="tx2"/>
                </a:solidFill>
                <a:latin typeface="Grundfos TheSans"/>
              </a:defRPr>
            </a:lvl4pPr>
            <a:lvl5pPr marL="2057400" indent="-228600" eaLnBrk="0" hangingPunct="0">
              <a:tabLst>
                <a:tab pos="7315200" algn="l"/>
              </a:tabLst>
              <a:defRPr sz="3200">
                <a:solidFill>
                  <a:schemeClr val="tx2"/>
                </a:solidFill>
                <a:latin typeface="Grundfos TheSans"/>
              </a:defRPr>
            </a:lvl5pPr>
            <a:lvl6pPr marL="2514600" indent="-228600" eaLnBrk="0" fontAlgn="base" hangingPunct="0">
              <a:spcBef>
                <a:spcPct val="0"/>
              </a:spcBef>
              <a:spcAft>
                <a:spcPct val="0"/>
              </a:spcAft>
              <a:tabLst>
                <a:tab pos="7315200" algn="l"/>
              </a:tabLst>
              <a:defRPr sz="3200">
                <a:solidFill>
                  <a:schemeClr val="tx2"/>
                </a:solidFill>
                <a:latin typeface="Grundfos TheSans"/>
              </a:defRPr>
            </a:lvl6pPr>
            <a:lvl7pPr marL="2971800" indent="-228600" eaLnBrk="0" fontAlgn="base" hangingPunct="0">
              <a:spcBef>
                <a:spcPct val="0"/>
              </a:spcBef>
              <a:spcAft>
                <a:spcPct val="0"/>
              </a:spcAft>
              <a:tabLst>
                <a:tab pos="7315200" algn="l"/>
              </a:tabLst>
              <a:defRPr sz="3200">
                <a:solidFill>
                  <a:schemeClr val="tx2"/>
                </a:solidFill>
                <a:latin typeface="Grundfos TheSans"/>
              </a:defRPr>
            </a:lvl7pPr>
            <a:lvl8pPr marL="3429000" indent="-228600" eaLnBrk="0" fontAlgn="base" hangingPunct="0">
              <a:spcBef>
                <a:spcPct val="0"/>
              </a:spcBef>
              <a:spcAft>
                <a:spcPct val="0"/>
              </a:spcAft>
              <a:tabLst>
                <a:tab pos="7315200" algn="l"/>
              </a:tabLst>
              <a:defRPr sz="3200">
                <a:solidFill>
                  <a:schemeClr val="tx2"/>
                </a:solidFill>
                <a:latin typeface="Grundfos TheSans"/>
              </a:defRPr>
            </a:lvl8pPr>
            <a:lvl9pPr marL="3886200" indent="-228600" eaLnBrk="0" fontAlgn="base" hangingPunct="0">
              <a:spcBef>
                <a:spcPct val="0"/>
              </a:spcBef>
              <a:spcAft>
                <a:spcPct val="0"/>
              </a:spcAft>
              <a:tabLst>
                <a:tab pos="7315200" algn="l"/>
              </a:tabLst>
              <a:defRPr sz="3200">
                <a:solidFill>
                  <a:schemeClr val="tx2"/>
                </a:solidFill>
                <a:latin typeface="Grundfos TheSans"/>
              </a:defRPr>
            </a:lvl9pPr>
          </a:lstStyle>
          <a:p>
            <a:pPr eaLnBrk="1" hangingPunct="1">
              <a:tabLst>
                <a:tab pos="7772400" algn="l"/>
              </a:tabLst>
              <a:defRPr/>
            </a:pPr>
            <a:r>
              <a:rPr lang="en-US" sz="1200" dirty="0" smtClean="0">
                <a:solidFill>
                  <a:schemeClr val="bg1"/>
                </a:solidFill>
                <a:latin typeface="Verdana" pitchFamily="34" charset="0"/>
              </a:rPr>
              <a:t> </a:t>
            </a:r>
            <a:r>
              <a:rPr lang="en-US" sz="1200" b="1" dirty="0" smtClean="0">
                <a:solidFill>
                  <a:schemeClr val="bg1"/>
                </a:solidFill>
                <a:latin typeface="Verdana" pitchFamily="34" charset="0"/>
              </a:rPr>
              <a:t>       </a:t>
            </a:r>
            <a:r>
              <a:rPr lang="en-US" sz="1200" b="1" spc="300" dirty="0" smtClean="0">
                <a:solidFill>
                  <a:schemeClr val="bg1"/>
                </a:solidFill>
                <a:latin typeface="Arial"/>
                <a:cs typeface="Arial"/>
              </a:rPr>
              <a:t>www.accjc.org</a:t>
            </a:r>
            <a:r>
              <a:rPr lang="en-US" sz="1200" b="1" dirty="0" smtClean="0">
                <a:solidFill>
                  <a:schemeClr val="bg1"/>
                </a:solidFill>
                <a:latin typeface="Verdana" pitchFamily="34" charset="0"/>
              </a:rPr>
              <a:t> </a:t>
            </a:r>
            <a:r>
              <a:rPr lang="en-US" sz="1200" b="1" baseline="0" dirty="0" smtClean="0">
                <a:solidFill>
                  <a:schemeClr val="bg1"/>
                </a:solidFill>
                <a:latin typeface="Verdana" pitchFamily="34" charset="0"/>
              </a:rPr>
              <a:t>                          </a:t>
            </a:r>
            <a:r>
              <a:rPr lang="en-US" sz="1200" b="1" baseline="0" dirty="0" smtClean="0">
                <a:solidFill>
                  <a:schemeClr val="bg1"/>
                </a:solidFill>
                <a:latin typeface="Arial"/>
                <a:cs typeface="Arial"/>
              </a:rPr>
              <a:t>ALO Workshop – April 23</a:t>
            </a:r>
            <a:r>
              <a:rPr lang="en-US" sz="1200" b="1" dirty="0" smtClean="0">
                <a:solidFill>
                  <a:schemeClr val="bg1"/>
                </a:solidFill>
                <a:latin typeface="Arial"/>
                <a:cs typeface="Arial"/>
              </a:rPr>
              <a:t>, 2015</a:t>
            </a:r>
            <a:endParaRPr lang="en-US" sz="1200" b="1" i="1" dirty="0" smtClean="0">
              <a:solidFill>
                <a:schemeClr val="bg1"/>
              </a:solidFill>
              <a:latin typeface="Arial"/>
              <a:cs typeface="Arial"/>
            </a:endParaRPr>
          </a:p>
        </p:txBody>
      </p:sp>
      <p:sp>
        <p:nvSpPr>
          <p:cNvPr id="6" name="Freeform 5"/>
          <p:cNvSpPr>
            <a:spLocks/>
          </p:cNvSpPr>
          <p:nvPr/>
        </p:nvSpPr>
        <p:spPr bwMode="auto">
          <a:xfrm>
            <a:off x="-19050" y="-76200"/>
            <a:ext cx="8096250" cy="620713"/>
          </a:xfrm>
          <a:custGeom>
            <a:avLst>
              <a:gd name="A1" fmla="val 0"/>
              <a:gd name="A2" fmla="val 0"/>
              <a:gd name="A3" fmla="val 0"/>
              <a:gd name="A4" fmla="val 0"/>
              <a:gd name="A5" fmla="val 0"/>
              <a:gd name="A6" fmla="val 0"/>
              <a:gd name="A7" fmla="val 0"/>
              <a:gd name="A8" fmla="val 0"/>
            </a:avLst>
            <a:gdLst>
              <a:gd name="connsiteX0" fmla="*/ 6 w 5772"/>
              <a:gd name="connsiteY0" fmla="*/ 2 h 656"/>
              <a:gd name="connsiteX1" fmla="*/ 2542 w 5772"/>
              <a:gd name="connsiteY1" fmla="*/ 0 h 656"/>
              <a:gd name="connsiteX2" fmla="*/ 4374 w 5772"/>
              <a:gd name="connsiteY2" fmla="*/ 367 h 656"/>
              <a:gd name="connsiteX3" fmla="*/ 5766 w 5772"/>
              <a:gd name="connsiteY3" fmla="*/ 55 h 656"/>
              <a:gd name="connsiteX4" fmla="*/ 5772 w 5772"/>
              <a:gd name="connsiteY4" fmla="*/ 213 h 656"/>
              <a:gd name="connsiteX5" fmla="*/ 4302 w 5772"/>
              <a:gd name="connsiteY5" fmla="*/ 439 h 656"/>
              <a:gd name="connsiteX6" fmla="*/ 1488 w 5772"/>
              <a:gd name="connsiteY6" fmla="*/ 201 h 656"/>
              <a:gd name="connsiteX7" fmla="*/ 0 w 5772"/>
              <a:gd name="connsiteY7" fmla="*/ 656 h 656"/>
              <a:gd name="connsiteX8" fmla="*/ 6 w 5772"/>
              <a:gd name="connsiteY8" fmla="*/ 2 h 656"/>
              <a:gd name="connsiteX0" fmla="*/ 6 w 5772"/>
              <a:gd name="connsiteY0" fmla="*/ 194 h 656"/>
              <a:gd name="connsiteX1" fmla="*/ 2542 w 5772"/>
              <a:gd name="connsiteY1" fmla="*/ 0 h 656"/>
              <a:gd name="connsiteX2" fmla="*/ 4374 w 5772"/>
              <a:gd name="connsiteY2" fmla="*/ 367 h 656"/>
              <a:gd name="connsiteX3" fmla="*/ 5766 w 5772"/>
              <a:gd name="connsiteY3" fmla="*/ 55 h 656"/>
              <a:gd name="connsiteX4" fmla="*/ 5772 w 5772"/>
              <a:gd name="connsiteY4" fmla="*/ 213 h 656"/>
              <a:gd name="connsiteX5" fmla="*/ 4302 w 5772"/>
              <a:gd name="connsiteY5" fmla="*/ 439 h 656"/>
              <a:gd name="connsiteX6" fmla="*/ 1488 w 5772"/>
              <a:gd name="connsiteY6" fmla="*/ 201 h 656"/>
              <a:gd name="connsiteX7" fmla="*/ 0 w 5772"/>
              <a:gd name="connsiteY7" fmla="*/ 656 h 656"/>
              <a:gd name="connsiteX8" fmla="*/ 6 w 5772"/>
              <a:gd name="connsiteY8" fmla="*/ 194 h 656"/>
              <a:gd name="connsiteX0" fmla="*/ 6 w 5772"/>
              <a:gd name="connsiteY0" fmla="*/ 139 h 601"/>
              <a:gd name="connsiteX1" fmla="*/ 2542 w 5772"/>
              <a:gd name="connsiteY1" fmla="*/ 137 h 601"/>
              <a:gd name="connsiteX2" fmla="*/ 4374 w 5772"/>
              <a:gd name="connsiteY2" fmla="*/ 312 h 601"/>
              <a:gd name="connsiteX3" fmla="*/ 5766 w 5772"/>
              <a:gd name="connsiteY3" fmla="*/ 0 h 601"/>
              <a:gd name="connsiteX4" fmla="*/ 5772 w 5772"/>
              <a:gd name="connsiteY4" fmla="*/ 158 h 601"/>
              <a:gd name="connsiteX5" fmla="*/ 4302 w 5772"/>
              <a:gd name="connsiteY5" fmla="*/ 384 h 601"/>
              <a:gd name="connsiteX6" fmla="*/ 1488 w 5772"/>
              <a:gd name="connsiteY6" fmla="*/ 146 h 601"/>
              <a:gd name="connsiteX7" fmla="*/ 0 w 5772"/>
              <a:gd name="connsiteY7" fmla="*/ 601 h 601"/>
              <a:gd name="connsiteX8" fmla="*/ 6 w 5772"/>
              <a:gd name="connsiteY8" fmla="*/ 139 h 601"/>
              <a:gd name="connsiteX0" fmla="*/ 6 w 5772"/>
              <a:gd name="connsiteY0" fmla="*/ 139 h 601"/>
              <a:gd name="connsiteX1" fmla="*/ 2542 w 5772"/>
              <a:gd name="connsiteY1" fmla="*/ 137 h 601"/>
              <a:gd name="connsiteX2" fmla="*/ 4374 w 5772"/>
              <a:gd name="connsiteY2" fmla="*/ 312 h 601"/>
              <a:gd name="connsiteX3" fmla="*/ 5766 w 5772"/>
              <a:gd name="connsiteY3" fmla="*/ 0 h 601"/>
              <a:gd name="connsiteX4" fmla="*/ 5772 w 5772"/>
              <a:gd name="connsiteY4" fmla="*/ 158 h 601"/>
              <a:gd name="connsiteX5" fmla="*/ 4302 w 5772"/>
              <a:gd name="connsiteY5" fmla="*/ 384 h 601"/>
              <a:gd name="connsiteX6" fmla="*/ 1488 w 5772"/>
              <a:gd name="connsiteY6" fmla="*/ 146 h 601"/>
              <a:gd name="connsiteX7" fmla="*/ 0 w 5772"/>
              <a:gd name="connsiteY7" fmla="*/ 601 h 601"/>
              <a:gd name="connsiteX8" fmla="*/ 6 w 5772"/>
              <a:gd name="connsiteY8" fmla="*/ 139 h 601"/>
              <a:gd name="connsiteX0" fmla="*/ 6 w 5772"/>
              <a:gd name="connsiteY0" fmla="*/ 34 h 496"/>
              <a:gd name="connsiteX1" fmla="*/ 2542 w 5772"/>
              <a:gd name="connsiteY1" fmla="*/ 32 h 496"/>
              <a:gd name="connsiteX2" fmla="*/ 4374 w 5772"/>
              <a:gd name="connsiteY2" fmla="*/ 207 h 496"/>
              <a:gd name="connsiteX3" fmla="*/ 5766 w 5772"/>
              <a:gd name="connsiteY3" fmla="*/ 39 h 496"/>
              <a:gd name="connsiteX4" fmla="*/ 5772 w 5772"/>
              <a:gd name="connsiteY4" fmla="*/ 53 h 496"/>
              <a:gd name="connsiteX5" fmla="*/ 4302 w 5772"/>
              <a:gd name="connsiteY5" fmla="*/ 279 h 496"/>
              <a:gd name="connsiteX6" fmla="*/ 1488 w 5772"/>
              <a:gd name="connsiteY6" fmla="*/ 41 h 496"/>
              <a:gd name="connsiteX7" fmla="*/ 0 w 5772"/>
              <a:gd name="connsiteY7" fmla="*/ 496 h 496"/>
              <a:gd name="connsiteX8" fmla="*/ 6 w 5772"/>
              <a:gd name="connsiteY8" fmla="*/ 34 h 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72" h="496">
                <a:moveTo>
                  <a:pt x="6" y="34"/>
                </a:moveTo>
                <a:lnTo>
                  <a:pt x="2542" y="32"/>
                </a:lnTo>
                <a:cubicBezTo>
                  <a:pt x="2802" y="43"/>
                  <a:pt x="3837" y="206"/>
                  <a:pt x="4374" y="207"/>
                </a:cubicBezTo>
                <a:cubicBezTo>
                  <a:pt x="4911" y="208"/>
                  <a:pt x="5526" y="136"/>
                  <a:pt x="5766" y="39"/>
                </a:cubicBezTo>
                <a:cubicBezTo>
                  <a:pt x="5768" y="92"/>
                  <a:pt x="5770" y="0"/>
                  <a:pt x="5772" y="53"/>
                </a:cubicBezTo>
                <a:cubicBezTo>
                  <a:pt x="5670" y="97"/>
                  <a:pt x="5016" y="281"/>
                  <a:pt x="4302" y="279"/>
                </a:cubicBezTo>
                <a:cubicBezTo>
                  <a:pt x="3588" y="277"/>
                  <a:pt x="2205" y="5"/>
                  <a:pt x="1488" y="41"/>
                </a:cubicBezTo>
                <a:cubicBezTo>
                  <a:pt x="750" y="49"/>
                  <a:pt x="270" y="322"/>
                  <a:pt x="0" y="496"/>
                </a:cubicBezTo>
                <a:lnTo>
                  <a:pt x="6" y="34"/>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schemeClr val="tx1"/>
              </a:solidFill>
              <a:latin typeface="+mn-lt"/>
            </a:endParaRPr>
          </a:p>
        </p:txBody>
      </p:sp>
      <p:sp>
        <p:nvSpPr>
          <p:cNvPr id="1032" name="Rectangle 8"/>
          <p:cNvSpPr>
            <a:spLocks noGrp="1" noChangeArrowheads="1"/>
          </p:cNvSpPr>
          <p:nvPr>
            <p:ph type="sldNum" sz="quarter" idx="4"/>
          </p:nvPr>
        </p:nvSpPr>
        <p:spPr bwMode="auto">
          <a:xfrm>
            <a:off x="7924800" y="6457950"/>
            <a:ext cx="11430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chemeClr val="bg1"/>
                </a:solidFill>
                <a:latin typeface="Verdana" pitchFamily="34" charset="0"/>
              </a:defRPr>
            </a:lvl1pPr>
          </a:lstStyle>
          <a:p>
            <a:pPr algn="ctr"/>
            <a:fld id="{D6C6B1D4-0E07-44E1-ADC1-BE449E811D5B}" type="slidenum">
              <a:rPr lang="en-US" sz="1200" smtClean="0">
                <a:ea typeface="Verdana" pitchFamily="34" charset="0"/>
                <a:cs typeface="Verdana" pitchFamily="34" charset="0"/>
              </a:rPr>
              <a:pPr algn="ctr"/>
              <a:t>‹#›</a:t>
            </a:fld>
            <a:r>
              <a:rPr lang="en-US" dirty="0" smtClean="0"/>
              <a:t> </a:t>
            </a:r>
            <a:endParaRPr lang="en-US" dirty="0"/>
          </a:p>
        </p:txBody>
      </p:sp>
      <p:sp>
        <p:nvSpPr>
          <p:cNvPr id="1034" name="Rectangle 14"/>
          <p:cNvSpPr>
            <a:spLocks noGrp="1" noChangeArrowheads="1"/>
          </p:cNvSpPr>
          <p:nvPr>
            <p:ph type="title"/>
          </p:nvPr>
        </p:nvSpPr>
        <p:spPr bwMode="auto">
          <a:xfrm>
            <a:off x="457200" y="1004888"/>
            <a:ext cx="8229600" cy="1143000"/>
          </a:xfrm>
          <a:prstGeom prst="rect">
            <a:avLst/>
          </a:prstGeom>
          <a:noFill/>
          <a:ln w="9525">
            <a:noFill/>
            <a:miter lim="800000"/>
            <a:headEnd/>
            <a:tailEnd/>
          </a:ln>
        </p:spPr>
        <p:txBody>
          <a:bodyPr vert="horz" wrap="square" lIns="91440" tIns="18288" rIns="91440" bIns="18288" numCol="1" anchor="ctr" anchorCtr="0" compatLnSpc="1">
            <a:prstTxWarp prst="textNoShape">
              <a:avLst/>
            </a:prstTxWarp>
          </a:bodyPr>
          <a:lstStyle/>
          <a:p>
            <a:pPr lvl="0"/>
            <a:r>
              <a:rPr lang="en-US" smtClean="0"/>
              <a:t>Click to edit Master title style</a:t>
            </a:r>
            <a:endParaRPr lang="en-US" dirty="0" smtClean="0"/>
          </a:p>
        </p:txBody>
      </p:sp>
      <p:sp>
        <p:nvSpPr>
          <p:cNvPr id="1035" name="Rectangle 15"/>
          <p:cNvSpPr>
            <a:spLocks noGrp="1" noChangeArrowheads="1"/>
          </p:cNvSpPr>
          <p:nvPr>
            <p:ph type="body" idx="1"/>
          </p:nvPr>
        </p:nvSpPr>
        <p:spPr bwMode="auto">
          <a:xfrm>
            <a:off x="457200" y="2449513"/>
            <a:ext cx="8229600" cy="3794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2" name="Picture 1" descr="ACCJC-Logo-Blue-transparent.png"/>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924800" y="76200"/>
            <a:ext cx="762000" cy="759035"/>
          </a:xfrm>
          <a:prstGeom prst="rect">
            <a:avLst/>
          </a:prstGeom>
        </p:spPr>
      </p:pic>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hf hdr="0" ftr="0" dt="0"/>
  <p:txStyles>
    <p:titleStyle>
      <a:lvl1pPr algn="ctr" rtl="0" eaLnBrk="1" fontAlgn="base" hangingPunct="1">
        <a:spcBef>
          <a:spcPct val="0"/>
        </a:spcBef>
        <a:spcAft>
          <a:spcPct val="0"/>
        </a:spcAft>
        <a:defRPr sz="4000" b="1" cap="small" baseline="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Grundfos TheSans" pitchFamily="34" charset="0"/>
        </a:defRPr>
      </a:lvl2pPr>
      <a:lvl3pPr algn="ctr" rtl="0" eaLnBrk="1" fontAlgn="base" hangingPunct="1">
        <a:spcBef>
          <a:spcPct val="0"/>
        </a:spcBef>
        <a:spcAft>
          <a:spcPct val="0"/>
        </a:spcAft>
        <a:defRPr sz="4000">
          <a:solidFill>
            <a:schemeClr val="tx2"/>
          </a:solidFill>
          <a:latin typeface="Grundfos TheSans" pitchFamily="34" charset="0"/>
        </a:defRPr>
      </a:lvl3pPr>
      <a:lvl4pPr algn="ctr" rtl="0" eaLnBrk="1" fontAlgn="base" hangingPunct="1">
        <a:spcBef>
          <a:spcPct val="0"/>
        </a:spcBef>
        <a:spcAft>
          <a:spcPct val="0"/>
        </a:spcAft>
        <a:defRPr sz="4000">
          <a:solidFill>
            <a:schemeClr val="tx2"/>
          </a:solidFill>
          <a:latin typeface="Grundfos TheSans" pitchFamily="34" charset="0"/>
        </a:defRPr>
      </a:lvl4pPr>
      <a:lvl5pPr algn="ctr" rtl="0" eaLnBrk="1" fontAlgn="base" hangingPunct="1">
        <a:spcBef>
          <a:spcPct val="0"/>
        </a:spcBef>
        <a:spcAft>
          <a:spcPct val="0"/>
        </a:spcAft>
        <a:defRPr sz="4000">
          <a:solidFill>
            <a:schemeClr val="tx2"/>
          </a:solidFill>
          <a:latin typeface="Grundfos TheSans" pitchFamily="34" charset="0"/>
        </a:defRPr>
      </a:lvl5pPr>
      <a:lvl6pPr marL="457200" algn="ctr" rtl="0" eaLnBrk="1" fontAlgn="base" hangingPunct="1">
        <a:spcBef>
          <a:spcPct val="0"/>
        </a:spcBef>
        <a:spcAft>
          <a:spcPct val="0"/>
        </a:spcAft>
        <a:defRPr sz="3200">
          <a:solidFill>
            <a:schemeClr val="tx2"/>
          </a:solidFill>
          <a:latin typeface="Grundfos TheSans" pitchFamily="34" charset="0"/>
        </a:defRPr>
      </a:lvl6pPr>
      <a:lvl7pPr marL="914400" algn="ctr" rtl="0" eaLnBrk="1" fontAlgn="base" hangingPunct="1">
        <a:spcBef>
          <a:spcPct val="0"/>
        </a:spcBef>
        <a:spcAft>
          <a:spcPct val="0"/>
        </a:spcAft>
        <a:defRPr sz="3200">
          <a:solidFill>
            <a:schemeClr val="tx2"/>
          </a:solidFill>
          <a:latin typeface="Grundfos TheSans" pitchFamily="34" charset="0"/>
        </a:defRPr>
      </a:lvl7pPr>
      <a:lvl8pPr marL="1371600" algn="ctr" rtl="0" eaLnBrk="1" fontAlgn="base" hangingPunct="1">
        <a:spcBef>
          <a:spcPct val="0"/>
        </a:spcBef>
        <a:spcAft>
          <a:spcPct val="0"/>
        </a:spcAft>
        <a:defRPr sz="3200">
          <a:solidFill>
            <a:schemeClr val="tx2"/>
          </a:solidFill>
          <a:latin typeface="Grundfos TheSans" pitchFamily="34" charset="0"/>
        </a:defRPr>
      </a:lvl8pPr>
      <a:lvl9pPr marL="1828800" algn="ctr" rtl="0" eaLnBrk="1" fontAlgn="base" hangingPunct="1">
        <a:spcBef>
          <a:spcPct val="0"/>
        </a:spcBef>
        <a:spcAft>
          <a:spcPct val="0"/>
        </a:spcAft>
        <a:defRPr sz="3200">
          <a:solidFill>
            <a:schemeClr val="tx2"/>
          </a:solidFill>
          <a:latin typeface="Grundfos TheSans" pitchFamily="34" charset="0"/>
        </a:defRPr>
      </a:lvl9pPr>
    </p:titleStyle>
    <p:bodyStyle>
      <a:lvl1pPr marL="342900" indent="-228600" algn="l" rtl="0" eaLnBrk="1" fontAlgn="base" hangingPunct="1">
        <a:spcBef>
          <a:spcPct val="20000"/>
        </a:spcBef>
        <a:spcAft>
          <a:spcPct val="0"/>
        </a:spcAft>
        <a:buSzPct val="150000"/>
        <a:buChar char="•"/>
        <a:defRPr sz="2400">
          <a:solidFill>
            <a:schemeClr val="tx1"/>
          </a:solidFill>
          <a:latin typeface="+mn-lt"/>
          <a:ea typeface="+mn-ea"/>
          <a:cs typeface="+mn-cs"/>
        </a:defRPr>
      </a:lvl1pPr>
      <a:lvl2pPr marL="742950" indent="-222250" algn="l" rtl="0" eaLnBrk="1" fontAlgn="base" hangingPunct="1">
        <a:spcBef>
          <a:spcPct val="20000"/>
        </a:spcBef>
        <a:spcAft>
          <a:spcPct val="0"/>
        </a:spcAft>
        <a:buSzPct val="125000"/>
        <a:buFont typeface="Wingdings" pitchFamily="2" charset="2"/>
        <a:buChar char="§"/>
        <a:defRPr sz="2000">
          <a:solidFill>
            <a:schemeClr val="tx1"/>
          </a:solidFill>
          <a:latin typeface="+mn-lt"/>
        </a:defRPr>
      </a:lvl2pPr>
      <a:lvl3pPr marL="1143000" indent="-228600" algn="l" rtl="0" eaLnBrk="1" fontAlgn="base" hangingPunct="1">
        <a:spcBef>
          <a:spcPct val="20000"/>
        </a:spcBef>
        <a:spcAft>
          <a:spcPct val="0"/>
        </a:spcAft>
        <a:buSzPct val="50000"/>
        <a:buFont typeface="Wingdings" pitchFamily="2" charset="2"/>
        <a:buChar char="q"/>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 Education (DE)</a:t>
            </a:r>
            <a:endParaRPr lang="en-US" dirty="0"/>
          </a:p>
        </p:txBody>
      </p:sp>
      <p:sp>
        <p:nvSpPr>
          <p:cNvPr id="3" name="Content Placeholder 2"/>
          <p:cNvSpPr>
            <a:spLocks noGrp="1"/>
          </p:cNvSpPr>
          <p:nvPr>
            <p:ph idx="1"/>
          </p:nvPr>
        </p:nvSpPr>
        <p:spPr>
          <a:xfrm>
            <a:off x="457200" y="2209800"/>
            <a:ext cx="8229600" cy="3708708"/>
          </a:xfrm>
        </p:spPr>
        <p:txBody>
          <a:bodyPr/>
          <a:lstStyle/>
          <a:p>
            <a:pPr>
              <a:spcAft>
                <a:spcPts val="1200"/>
              </a:spcAft>
            </a:pPr>
            <a:r>
              <a:rPr lang="en-US" sz="2800" dirty="0" smtClean="0"/>
              <a:t>Instruction delivered to students who are separated from the instructor</a:t>
            </a:r>
          </a:p>
          <a:p>
            <a:pPr>
              <a:spcAft>
                <a:spcPts val="1200"/>
              </a:spcAft>
            </a:pPr>
            <a:r>
              <a:rPr lang="en-US" sz="2800" dirty="0" smtClean="0"/>
              <a:t>Regular and substantive interaction between students and the instructor</a:t>
            </a:r>
          </a:p>
          <a:p>
            <a:r>
              <a:rPr lang="en-US" sz="2800" dirty="0" smtClean="0"/>
              <a:t>May use Internet, one- or two-way transmissions, audio/visual conferencing, DVDs or CD-ROMs</a:t>
            </a:r>
          </a:p>
          <a:p>
            <a:pPr marL="114300" indent="0" algn="r">
              <a:spcBef>
                <a:spcPts val="1800"/>
              </a:spcBef>
              <a:buNone/>
            </a:pPr>
            <a:r>
              <a:rPr lang="en-US" sz="1800" dirty="0" smtClean="0"/>
              <a:t>34 CFR § 602.3 (Definitions)</a:t>
            </a:r>
            <a:endParaRPr lang="en-US" sz="2000" dirty="0"/>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1</a:t>
            </a:fld>
            <a:endParaRPr lang="en-US" dirty="0"/>
          </a:p>
        </p:txBody>
      </p:sp>
    </p:spTree>
    <p:extLst>
      <p:ext uri="{BB962C8B-B14F-4D97-AF65-F5344CB8AC3E}">
        <p14:creationId xmlns:p14="http://schemas.microsoft.com/office/powerpoint/2010/main" val="406002611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76200" y="1117092"/>
            <a:ext cx="8915400" cy="1575816"/>
          </a:xfrm>
        </p:spPr>
        <p:txBody>
          <a:bodyPr/>
          <a:lstStyle/>
          <a:p>
            <a:pPr algn="ctr">
              <a:lnSpc>
                <a:spcPts val="4000"/>
              </a:lnSpc>
            </a:pPr>
            <a:r>
              <a:rPr lang="en-US" dirty="0" smtClean="0"/>
              <a:t>C.  Assuring </a:t>
            </a:r>
            <a:r>
              <a:rPr lang="en-US" dirty="0"/>
              <a:t>Quality of Distance Education and Correspondence  (DE/CE) Learning Programs</a:t>
            </a:r>
          </a:p>
        </p:txBody>
      </p:sp>
      <p:sp>
        <p:nvSpPr>
          <p:cNvPr id="238595" name="Rectangle 3"/>
          <p:cNvSpPr>
            <a:spLocks noGrp="1" noChangeArrowheads="1"/>
          </p:cNvSpPr>
          <p:nvPr>
            <p:ph idx="1"/>
          </p:nvPr>
        </p:nvSpPr>
        <p:spPr>
          <a:xfrm>
            <a:off x="428624" y="3000375"/>
            <a:ext cx="8410575" cy="3305175"/>
          </a:xfrm>
        </p:spPr>
        <p:txBody>
          <a:bodyPr/>
          <a:lstStyle/>
          <a:p>
            <a:r>
              <a:rPr lang="en-US" sz="2400" dirty="0"/>
              <a:t>Growth over time (number of courses offered, faculty teaching, and students enrolled)</a:t>
            </a:r>
          </a:p>
          <a:p>
            <a:pPr>
              <a:spcBef>
                <a:spcPts val="1200"/>
              </a:spcBef>
              <a:spcAft>
                <a:spcPts val="1200"/>
              </a:spcAft>
            </a:pPr>
            <a:r>
              <a:rPr lang="en-US" sz="2400" dirty="0"/>
              <a:t>Increased student expectations for course delivery, admissions, orientation, registration, advising, tutoring services, communication, and other </a:t>
            </a:r>
            <a:r>
              <a:rPr lang="en-US" sz="2400" dirty="0" smtClean="0"/>
              <a:t>services</a:t>
            </a:r>
          </a:p>
          <a:p>
            <a:r>
              <a:rPr lang="en-US" sz="2400" dirty="0" smtClean="0"/>
              <a:t>Compatibility with  institutional mission</a:t>
            </a:r>
          </a:p>
          <a:p>
            <a:pPr algn="r">
              <a:spcBef>
                <a:spcPts val="0"/>
              </a:spcBef>
              <a:spcAft>
                <a:spcPts val="0"/>
              </a:spcAft>
              <a:buFont typeface="Wingdings" pitchFamily="2" charset="2"/>
              <a:buNone/>
            </a:pPr>
            <a:r>
              <a:rPr lang="en-US" sz="1800" i="1" dirty="0" smtClean="0"/>
              <a:t>Continued</a:t>
            </a:r>
            <a:endParaRPr lang="en-US" sz="1800" dirty="0"/>
          </a:p>
        </p:txBody>
      </p:sp>
      <p:sp>
        <p:nvSpPr>
          <p:cNvPr id="5" name="Slide Number Placeholder 5"/>
          <p:cNvSpPr>
            <a:spLocks noGrp="1"/>
          </p:cNvSpPr>
          <p:nvPr>
            <p:ph type="sldNum" sz="quarter" idx="10"/>
          </p:nvPr>
        </p:nvSpPr>
        <p:spPr/>
        <p:txBody>
          <a:bodyPr/>
          <a:lstStyle/>
          <a:p>
            <a:pPr algn="ctr"/>
            <a:fld id="{95A09C34-0EE8-4B37-A013-D2D9345D7378}" type="slidenum">
              <a:rPr lang="en-US"/>
              <a:pPr algn="ctr"/>
              <a:t>10</a:t>
            </a:fld>
            <a:endParaRPr lang="en-US" dirty="0"/>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fade">
                                      <p:cBhvr>
                                        <p:cTn id="7" dur="768" decel="100000"/>
                                        <p:tgtEl>
                                          <p:spTgt spid="238594"/>
                                        </p:tgtEl>
                                      </p:cBhvr>
                                    </p:animEffect>
                                    <p:animScale>
                                      <p:cBhvr>
                                        <p:cTn id="8" dur="768" decel="100000"/>
                                        <p:tgtEl>
                                          <p:spTgt spid="238594"/>
                                        </p:tgtEl>
                                      </p:cBhvr>
                                      <p:from x="10000" y="10000"/>
                                      <p:to x="200000" y="450000"/>
                                    </p:animScale>
                                    <p:animScale>
                                      <p:cBhvr>
                                        <p:cTn id="9" dur="1230" accel="100000" fill="hold">
                                          <p:stCondLst>
                                            <p:cond delay="768"/>
                                          </p:stCondLst>
                                        </p:cTn>
                                        <p:tgtEl>
                                          <p:spTgt spid="238594"/>
                                        </p:tgtEl>
                                      </p:cBhvr>
                                      <p:from x="200000" y="450000"/>
                                      <p:to x="100000" y="100000"/>
                                    </p:animScale>
                                    <p:set>
                                      <p:cBhvr>
                                        <p:cTn id="10" dur="768" fill="hold"/>
                                        <p:tgtEl>
                                          <p:spTgt spid="238594"/>
                                        </p:tgtEl>
                                        <p:attrNameLst>
                                          <p:attrName>ppt_x</p:attrName>
                                        </p:attrNameLst>
                                      </p:cBhvr>
                                      <p:to>
                                        <p:strVal val="(0.5)"/>
                                      </p:to>
                                    </p:set>
                                    <p:anim from="(0.5)" to="(#ppt_x)" calcmode="lin" valueType="num">
                                      <p:cBhvr>
                                        <p:cTn id="11" dur="1230" accel="100000" fill="hold">
                                          <p:stCondLst>
                                            <p:cond delay="768"/>
                                          </p:stCondLst>
                                        </p:cTn>
                                        <p:tgtEl>
                                          <p:spTgt spid="238594"/>
                                        </p:tgtEl>
                                        <p:attrNameLst>
                                          <p:attrName>ppt_x</p:attrName>
                                        </p:attrNameLst>
                                      </p:cBhvr>
                                    </p:anim>
                                    <p:set>
                                      <p:cBhvr>
                                        <p:cTn id="12" dur="768" fill="hold"/>
                                        <p:tgtEl>
                                          <p:spTgt spid="238594"/>
                                        </p:tgtEl>
                                        <p:attrNameLst>
                                          <p:attrName>ppt_y</p:attrName>
                                        </p:attrNameLst>
                                      </p:cBhvr>
                                      <p:to>
                                        <p:strVal val="(#ppt_y+0.4)"/>
                                      </p:to>
                                    </p:set>
                                    <p:anim from="(#ppt_y+0.4)" to="(#ppt_y)" calcmode="lin" valueType="num">
                                      <p:cBhvr>
                                        <p:cTn id="13" dur="1230" accel="100000" fill="hold">
                                          <p:stCondLst>
                                            <p:cond delay="768"/>
                                          </p:stCondLst>
                                        </p:cTn>
                                        <p:tgtEl>
                                          <p:spTgt spid="23859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8595">
                                            <p:txEl>
                                              <p:pRg st="0" end="0"/>
                                            </p:txEl>
                                          </p:spTgt>
                                        </p:tgtEl>
                                        <p:attrNameLst>
                                          <p:attrName>style.visibility</p:attrName>
                                        </p:attrNameLst>
                                      </p:cBhvr>
                                      <p:to>
                                        <p:strVal val="visible"/>
                                      </p:to>
                                    </p:set>
                                    <p:anim calcmode="lin" valueType="num">
                                      <p:cBhvr>
                                        <p:cTn id="18" dur="500" fill="hold"/>
                                        <p:tgtEl>
                                          <p:spTgt spid="23859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859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859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38595">
                                            <p:txEl>
                                              <p:pRg st="1" end="1"/>
                                            </p:txEl>
                                          </p:spTgt>
                                        </p:tgtEl>
                                        <p:attrNameLst>
                                          <p:attrName>style.visibility</p:attrName>
                                        </p:attrNameLst>
                                      </p:cBhvr>
                                      <p:to>
                                        <p:strVal val="visible"/>
                                      </p:to>
                                    </p:set>
                                    <p:anim calcmode="lin" valueType="num">
                                      <p:cBhvr>
                                        <p:cTn id="25" dur="500" fill="hold"/>
                                        <p:tgtEl>
                                          <p:spTgt spid="23859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3859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3859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38595">
                                            <p:txEl>
                                              <p:pRg st="2" end="2"/>
                                            </p:txEl>
                                          </p:spTgt>
                                        </p:tgtEl>
                                        <p:attrNameLst>
                                          <p:attrName>style.visibility</p:attrName>
                                        </p:attrNameLst>
                                      </p:cBhvr>
                                      <p:to>
                                        <p:strVal val="visible"/>
                                      </p:to>
                                    </p:set>
                                    <p:anim calcmode="lin" valueType="num">
                                      <p:cBhvr>
                                        <p:cTn id="32" dur="500" fill="hold"/>
                                        <p:tgtEl>
                                          <p:spTgt spid="23859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3859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23859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38595">
                                            <p:txEl>
                                              <p:pRg st="3" end="3"/>
                                            </p:txEl>
                                          </p:spTgt>
                                        </p:tgtEl>
                                        <p:attrNameLst>
                                          <p:attrName>style.visibility</p:attrName>
                                        </p:attrNameLst>
                                      </p:cBhvr>
                                      <p:to>
                                        <p:strVal val="visible"/>
                                      </p:to>
                                    </p:set>
                                    <p:anim calcmode="lin" valueType="num">
                                      <p:cBhvr>
                                        <p:cTn id="39" dur="500" fill="hold"/>
                                        <p:tgtEl>
                                          <p:spTgt spid="23859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3859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2385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4" grpId="0"/>
      <p:bldP spid="2385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476250" y="1066800"/>
            <a:ext cx="8229600" cy="652486"/>
          </a:xfrm>
        </p:spPr>
        <p:txBody>
          <a:bodyPr/>
          <a:lstStyle/>
          <a:p>
            <a:pPr algn="ctr"/>
            <a:r>
              <a:rPr lang="en-US" dirty="0"/>
              <a:t>Quality of DE/CE </a:t>
            </a:r>
            <a:r>
              <a:rPr lang="en-US" dirty="0" smtClean="0"/>
              <a:t>Courses</a:t>
            </a:r>
            <a:r>
              <a:rPr lang="en-US" sz="1800" i="1" dirty="0" smtClean="0"/>
              <a:t>  Continued</a:t>
            </a:r>
            <a:endParaRPr lang="en-US" dirty="0"/>
          </a:p>
        </p:txBody>
      </p:sp>
      <p:sp>
        <p:nvSpPr>
          <p:cNvPr id="239619" name="Rectangle 3"/>
          <p:cNvSpPr>
            <a:spLocks noGrp="1" noChangeArrowheads="1"/>
          </p:cNvSpPr>
          <p:nvPr>
            <p:ph idx="1"/>
          </p:nvPr>
        </p:nvSpPr>
        <p:spPr>
          <a:xfrm>
            <a:off x="390525" y="1981200"/>
            <a:ext cx="8296275" cy="4401205"/>
          </a:xfrm>
        </p:spPr>
        <p:txBody>
          <a:bodyPr/>
          <a:lstStyle/>
          <a:p>
            <a:pPr>
              <a:spcBef>
                <a:spcPts val="600"/>
              </a:spcBef>
              <a:spcAft>
                <a:spcPts val="600"/>
              </a:spcAft>
            </a:pPr>
            <a:r>
              <a:rPr lang="en-US" sz="2400" dirty="0"/>
              <a:t>Student achievement data (retention; course, program, certificate and degree completion, and rates) in DE/CE and face-to-face classes </a:t>
            </a:r>
          </a:p>
          <a:p>
            <a:pPr>
              <a:spcBef>
                <a:spcPts val="600"/>
              </a:spcBef>
              <a:spcAft>
                <a:spcPts val="600"/>
              </a:spcAft>
            </a:pPr>
            <a:r>
              <a:rPr lang="en-US" sz="2400" dirty="0"/>
              <a:t>Student learning outcomes data in DE/CE and face-to-face </a:t>
            </a:r>
            <a:r>
              <a:rPr lang="en-US" sz="2400" dirty="0" smtClean="0"/>
              <a:t>classes</a:t>
            </a:r>
          </a:p>
          <a:p>
            <a:pPr>
              <a:spcBef>
                <a:spcPts val="600"/>
              </a:spcBef>
              <a:spcAft>
                <a:spcPts val="600"/>
              </a:spcAft>
            </a:pPr>
            <a:r>
              <a:rPr lang="en-US" sz="2400" dirty="0"/>
              <a:t>Integrity (course content, grading, faculty teaching capability, student learning capability, faculty and student support, faculty and student assessment systems, integration with institutional mission) </a:t>
            </a:r>
          </a:p>
          <a:p>
            <a:pPr>
              <a:spcBef>
                <a:spcPts val="600"/>
              </a:spcBef>
            </a:pPr>
            <a:r>
              <a:rPr lang="en-US" sz="2400" dirty="0" smtClean="0"/>
              <a:t>Verification and protection </a:t>
            </a:r>
            <a:r>
              <a:rPr lang="en-US" sz="2400" dirty="0"/>
              <a:t>of student </a:t>
            </a:r>
            <a:r>
              <a:rPr lang="en-US" sz="2400" dirty="0" smtClean="0"/>
              <a:t>identity</a:t>
            </a:r>
            <a:endParaRPr lang="en-US" sz="2000" i="1" dirty="0">
              <a:latin typeface="Times New Roman" pitchFamily="18" charset="0"/>
            </a:endParaRPr>
          </a:p>
        </p:txBody>
      </p:sp>
      <p:sp>
        <p:nvSpPr>
          <p:cNvPr id="5" name="Slide Number Placeholder 5"/>
          <p:cNvSpPr>
            <a:spLocks noGrp="1"/>
          </p:cNvSpPr>
          <p:nvPr>
            <p:ph type="sldNum" sz="quarter" idx="10"/>
          </p:nvPr>
        </p:nvSpPr>
        <p:spPr/>
        <p:txBody>
          <a:bodyPr/>
          <a:lstStyle/>
          <a:p>
            <a:pPr algn="ctr"/>
            <a:fld id="{5CF8CAAC-D744-4254-B3C0-457EFE897476}" type="slidenum">
              <a:rPr lang="en-US"/>
              <a:pPr algn="ctr"/>
              <a:t>11</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7591"/>
            <a:ext cx="8229600" cy="652486"/>
          </a:xfrm>
        </p:spPr>
        <p:txBody>
          <a:bodyPr/>
          <a:lstStyle/>
          <a:p>
            <a:r>
              <a:rPr lang="en-US" dirty="0">
                <a:cs typeface="Times New Roman" pitchFamily="18" charset="0"/>
              </a:rPr>
              <a:t>Evaluating Distance Education</a:t>
            </a:r>
            <a:endParaRPr lang="en-US" dirty="0"/>
          </a:p>
        </p:txBody>
      </p:sp>
      <p:sp>
        <p:nvSpPr>
          <p:cNvPr id="3" name="Content Placeholder 2"/>
          <p:cNvSpPr>
            <a:spLocks noGrp="1"/>
          </p:cNvSpPr>
          <p:nvPr>
            <p:ph idx="1"/>
          </p:nvPr>
        </p:nvSpPr>
        <p:spPr>
          <a:xfrm>
            <a:off x="457200" y="2192338"/>
            <a:ext cx="8229600" cy="4170372"/>
          </a:xfrm>
        </p:spPr>
        <p:txBody>
          <a:bodyPr/>
          <a:lstStyle/>
          <a:p>
            <a:pPr>
              <a:spcAft>
                <a:spcPts val="1200"/>
              </a:spcAft>
            </a:pPr>
            <a:r>
              <a:rPr lang="en-US" sz="2400" dirty="0"/>
              <a:t>Does the college know where its DE students are from?</a:t>
            </a:r>
          </a:p>
          <a:p>
            <a:pPr>
              <a:spcAft>
                <a:spcPts val="1200"/>
              </a:spcAft>
            </a:pPr>
            <a:r>
              <a:rPr lang="en-US" sz="2400" dirty="0"/>
              <a:t>Is there a policy that defines “regular and substantive contact” for DE courses?</a:t>
            </a:r>
          </a:p>
          <a:p>
            <a:pPr>
              <a:spcAft>
                <a:spcPts val="1200"/>
              </a:spcAft>
            </a:pPr>
            <a:r>
              <a:rPr lang="en-US" sz="2400" dirty="0"/>
              <a:t>Are there required qualifications, </a:t>
            </a:r>
            <a:r>
              <a:rPr lang="en-US" sz="2400" dirty="0" smtClean="0"/>
              <a:t>training</a:t>
            </a:r>
            <a:r>
              <a:rPr lang="en-US" sz="2400" dirty="0"/>
              <a:t>, evaluation, and professional development for DE faculty?</a:t>
            </a:r>
          </a:p>
          <a:p>
            <a:pPr>
              <a:spcAft>
                <a:spcPts val="600"/>
              </a:spcAft>
            </a:pPr>
            <a:r>
              <a:rPr lang="en-US" sz="2400" dirty="0"/>
              <a:t>How does the college prepare and monitor DE students to be successful?</a:t>
            </a:r>
          </a:p>
          <a:p>
            <a:pPr algn="r">
              <a:spcBef>
                <a:spcPts val="0"/>
              </a:spcBef>
              <a:spcAft>
                <a:spcPts val="0"/>
              </a:spcAft>
              <a:buNone/>
            </a:pPr>
            <a:r>
              <a:rPr lang="en-US" sz="1800" i="1" dirty="0"/>
              <a:t>Continued</a:t>
            </a: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12</a:t>
            </a:fld>
            <a:endParaRPr lang="en-US" dirty="0"/>
          </a:p>
        </p:txBody>
      </p:sp>
    </p:spTree>
    <p:extLst>
      <p:ext uri="{BB962C8B-B14F-4D97-AF65-F5344CB8AC3E}">
        <p14:creationId xmlns:p14="http://schemas.microsoft.com/office/powerpoint/2010/main" val="36054486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00114"/>
            <a:ext cx="7543800" cy="652486"/>
          </a:xfrm>
        </p:spPr>
        <p:txBody>
          <a:bodyPr/>
          <a:lstStyle/>
          <a:p>
            <a:pPr algn="ctr"/>
            <a:r>
              <a:rPr lang="en-US" dirty="0" smtClean="0">
                <a:cs typeface="Times New Roman" pitchFamily="18" charset="0"/>
              </a:rPr>
              <a:t>Evaluating Distance Education</a:t>
            </a:r>
            <a:endParaRPr lang="en-US" dirty="0"/>
          </a:p>
        </p:txBody>
      </p:sp>
      <p:sp>
        <p:nvSpPr>
          <p:cNvPr id="3" name="Content Placeholder 2"/>
          <p:cNvSpPr>
            <a:spLocks noGrp="1"/>
          </p:cNvSpPr>
          <p:nvPr>
            <p:ph idx="1"/>
          </p:nvPr>
        </p:nvSpPr>
        <p:spPr>
          <a:xfrm>
            <a:off x="381000" y="1971675"/>
            <a:ext cx="8420099" cy="4798750"/>
          </a:xfrm>
        </p:spPr>
        <p:txBody>
          <a:bodyPr/>
          <a:lstStyle/>
          <a:p>
            <a:pPr marL="342900" indent="-285750"/>
            <a:r>
              <a:rPr lang="en-US" sz="2800" dirty="0" smtClean="0"/>
              <a:t>What evidence is there of:</a:t>
            </a:r>
          </a:p>
          <a:p>
            <a:pPr lvl="1">
              <a:spcBef>
                <a:spcPts val="0"/>
              </a:spcBef>
              <a:spcAft>
                <a:spcPts val="400"/>
              </a:spcAft>
            </a:pPr>
            <a:r>
              <a:rPr lang="en-US" sz="2000" dirty="0" smtClean="0">
                <a:cs typeface="Times New Roman" pitchFamily="18" charset="0"/>
              </a:rPr>
              <a:t>Use of college resources</a:t>
            </a:r>
          </a:p>
          <a:p>
            <a:pPr lvl="1">
              <a:spcBef>
                <a:spcPts val="0"/>
              </a:spcBef>
              <a:spcAft>
                <a:spcPts val="400"/>
              </a:spcAft>
            </a:pPr>
            <a:r>
              <a:rPr lang="en-US" sz="2000" dirty="0" smtClean="0">
                <a:cs typeface="Times New Roman" pitchFamily="18" charset="0"/>
              </a:rPr>
              <a:t>Student identity validation</a:t>
            </a:r>
          </a:p>
          <a:p>
            <a:pPr lvl="1">
              <a:spcBef>
                <a:spcPts val="0"/>
              </a:spcBef>
              <a:spcAft>
                <a:spcPts val="400"/>
              </a:spcAft>
            </a:pPr>
            <a:r>
              <a:rPr lang="en-US" sz="2000" dirty="0" smtClean="0">
                <a:cs typeface="Times New Roman" pitchFamily="18" charset="0"/>
              </a:rPr>
              <a:t>Accessibility of DE programs/services</a:t>
            </a:r>
          </a:p>
          <a:p>
            <a:pPr lvl="1">
              <a:spcBef>
                <a:spcPts val="0"/>
              </a:spcBef>
              <a:spcAft>
                <a:spcPts val="0"/>
              </a:spcAft>
            </a:pPr>
            <a:r>
              <a:rPr lang="en-US" sz="2000" dirty="0" smtClean="0">
                <a:cs typeface="Times New Roman" pitchFamily="18" charset="0"/>
              </a:rPr>
              <a:t>Regular and substantive contact between student and faculty</a:t>
            </a:r>
            <a:endParaRPr lang="en-US" sz="2000" dirty="0">
              <a:cs typeface="Times New Roman" pitchFamily="18" charset="0"/>
            </a:endParaRPr>
          </a:p>
          <a:p>
            <a:pPr marL="342900" indent="-285750">
              <a:spcAft>
                <a:spcPts val="1200"/>
              </a:spcAft>
            </a:pPr>
            <a:r>
              <a:rPr lang="en-US" sz="2800" dirty="0"/>
              <a:t>Are there policies that dictate satisfactory progress?</a:t>
            </a:r>
          </a:p>
          <a:p>
            <a:pPr marL="342900" indent="-285750">
              <a:lnSpc>
                <a:spcPts val="2500"/>
              </a:lnSpc>
              <a:spcAft>
                <a:spcPts val="0"/>
              </a:spcAft>
            </a:pPr>
            <a:r>
              <a:rPr lang="en-US" sz="2800" dirty="0"/>
              <a:t>How comparable are the DE student support services (advising, tutoring, and learning resources) to those services offered to </a:t>
            </a:r>
            <a:r>
              <a:rPr lang="en-US" sz="2800" dirty="0" smtClean="0"/>
              <a:t>‘traditional’ students?</a:t>
            </a:r>
            <a:endParaRPr lang="en-US" sz="2800" i="1" dirty="0"/>
          </a:p>
          <a:p>
            <a:pPr marL="114300" indent="0">
              <a:buNone/>
            </a:pPr>
            <a:r>
              <a:rPr lang="en-US" sz="1800" i="1" dirty="0" smtClean="0"/>
              <a:t>Use </a:t>
            </a:r>
            <a:r>
              <a:rPr lang="en-US" sz="1800" i="1" dirty="0"/>
              <a:t>resources provided by WCET @ wcet.wiche.edu</a:t>
            </a:r>
          </a:p>
          <a:p>
            <a:pPr lvl="1" algn="r">
              <a:buNone/>
            </a:pPr>
            <a:endParaRPr lang="en-US" sz="1800" i="1" dirty="0">
              <a:latin typeface="+mn-lt"/>
              <a:cs typeface="Times New Roman" pitchFamily="18" charset="0"/>
            </a:endParaRP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13</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166166"/>
            <a:ext cx="8229600" cy="652486"/>
          </a:xfrm>
        </p:spPr>
        <p:txBody>
          <a:bodyPr/>
          <a:lstStyle/>
          <a:p>
            <a:r>
              <a:rPr lang="en-US" dirty="0">
                <a:cs typeface="Times New Roman" pitchFamily="18" charset="0"/>
              </a:rPr>
              <a:t>Data and Evidence</a:t>
            </a:r>
            <a:endParaRPr lang="en-US" dirty="0"/>
          </a:p>
        </p:txBody>
      </p:sp>
      <p:sp>
        <p:nvSpPr>
          <p:cNvPr id="5" name="Content Placeholder 2"/>
          <p:cNvSpPr>
            <a:spLocks noGrp="1"/>
          </p:cNvSpPr>
          <p:nvPr>
            <p:ph idx="1"/>
          </p:nvPr>
        </p:nvSpPr>
        <p:spPr>
          <a:xfrm>
            <a:off x="457200" y="2009775"/>
            <a:ext cx="8229600" cy="4086225"/>
          </a:xfrm>
        </p:spPr>
        <p:txBody>
          <a:bodyPr/>
          <a:lstStyle/>
          <a:p>
            <a:pPr>
              <a:spcBef>
                <a:spcPts val="600"/>
              </a:spcBef>
            </a:pPr>
            <a:r>
              <a:rPr lang="en-US" sz="2400" dirty="0" smtClean="0">
                <a:cs typeface="Times New Roman" pitchFamily="18" charset="0"/>
              </a:rPr>
              <a:t>Data should be analyzed</a:t>
            </a:r>
          </a:p>
          <a:p>
            <a:pPr>
              <a:spcBef>
                <a:spcPts val="600"/>
              </a:spcBef>
            </a:pPr>
            <a:r>
              <a:rPr lang="en-US" sz="2400" dirty="0" smtClean="0">
                <a:cs typeface="Times New Roman" pitchFamily="18" charset="0"/>
              </a:rPr>
              <a:t>Should be disaggregated by relevant sub-populations defined by the institution’s mission</a:t>
            </a:r>
          </a:p>
          <a:p>
            <a:pPr>
              <a:spcBef>
                <a:spcPts val="600"/>
              </a:spcBef>
            </a:pPr>
            <a:r>
              <a:rPr lang="en-US" sz="2400" dirty="0">
                <a:cs typeface="Times New Roman" pitchFamily="18" charset="0"/>
              </a:rPr>
              <a:t>Data is often used as </a:t>
            </a:r>
            <a:r>
              <a:rPr lang="en-US" sz="2400" dirty="0" smtClean="0">
                <a:cs typeface="Times New Roman" pitchFamily="18" charset="0"/>
              </a:rPr>
              <a:t>evidence</a:t>
            </a:r>
          </a:p>
          <a:p>
            <a:pPr>
              <a:spcBef>
                <a:spcPts val="600"/>
              </a:spcBef>
            </a:pPr>
            <a:r>
              <a:rPr lang="en-US" sz="2400" dirty="0">
                <a:cs typeface="Times New Roman" pitchFamily="18" charset="0"/>
              </a:rPr>
              <a:t>Evidence is every source of information an institution uses to provide verification of a particular action or existing condition</a:t>
            </a:r>
          </a:p>
          <a:p>
            <a:pPr>
              <a:spcBef>
                <a:spcPts val="600"/>
              </a:spcBef>
            </a:pPr>
            <a:r>
              <a:rPr lang="en-US" sz="2400" dirty="0">
                <a:cs typeface="Times New Roman" pitchFamily="18" charset="0"/>
              </a:rPr>
              <a:t>Evidence can include policies, procedural documents, meeting minutes and </a:t>
            </a:r>
            <a:r>
              <a:rPr lang="en-US" sz="2400" dirty="0" smtClean="0">
                <a:cs typeface="Times New Roman" pitchFamily="18" charset="0"/>
              </a:rPr>
              <a:t>data</a:t>
            </a:r>
            <a:endParaRPr lang="en-US" sz="2400" dirty="0">
              <a:cs typeface="Times New Roman" pitchFamily="18" charset="0"/>
            </a:endParaRP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14</a:t>
            </a:fld>
            <a:endParaRPr lang="en-US" dirty="0"/>
          </a:p>
        </p:txBody>
      </p:sp>
    </p:spTree>
    <p:extLst>
      <p:ext uri="{BB962C8B-B14F-4D97-AF65-F5344CB8AC3E}">
        <p14:creationId xmlns:p14="http://schemas.microsoft.com/office/powerpoint/2010/main" val="20144035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9601"/>
            <a:ext cx="8229600" cy="1070037"/>
          </a:xfrm>
        </p:spPr>
        <p:txBody>
          <a:bodyPr/>
          <a:lstStyle/>
          <a:p>
            <a:pPr algn="ctr">
              <a:lnSpc>
                <a:spcPts val="4000"/>
              </a:lnSpc>
            </a:pPr>
            <a:r>
              <a:rPr lang="en-US" dirty="0" smtClean="0">
                <a:cs typeface="Times New Roman" pitchFamily="18" charset="0"/>
              </a:rPr>
              <a:t>Data Should </a:t>
            </a:r>
            <a:r>
              <a:rPr lang="en-US" dirty="0">
                <a:cs typeface="Times New Roman" pitchFamily="18" charset="0"/>
              </a:rPr>
              <a:t>D</a:t>
            </a:r>
            <a:r>
              <a:rPr lang="en-US" dirty="0" smtClean="0">
                <a:cs typeface="Times New Roman" pitchFamily="18" charset="0"/>
              </a:rPr>
              <a:t>emonstrate the Institution </a:t>
            </a:r>
            <a:r>
              <a:rPr lang="en-US" dirty="0">
                <a:cs typeface="Times New Roman" pitchFamily="18" charset="0"/>
              </a:rPr>
              <a:t>K</a:t>
            </a:r>
            <a:r>
              <a:rPr lang="en-US" dirty="0" smtClean="0">
                <a:cs typeface="Times New Roman" pitchFamily="18" charset="0"/>
              </a:rPr>
              <a:t>nows </a:t>
            </a:r>
            <a:r>
              <a:rPr lang="en-US" dirty="0">
                <a:cs typeface="Times New Roman" pitchFamily="18" charset="0"/>
              </a:rPr>
              <a:t>A</a:t>
            </a:r>
            <a:r>
              <a:rPr lang="en-US" dirty="0" smtClean="0">
                <a:cs typeface="Times New Roman" pitchFamily="18" charset="0"/>
              </a:rPr>
              <a:t>bout:</a:t>
            </a:r>
            <a:endParaRPr lang="en-US" dirty="0">
              <a:cs typeface="Times New Roman" pitchFamily="18" charset="0"/>
            </a:endParaRPr>
          </a:p>
        </p:txBody>
      </p:sp>
      <p:sp>
        <p:nvSpPr>
          <p:cNvPr id="3" name="Content Placeholder 2"/>
          <p:cNvSpPr>
            <a:spLocks noGrp="1"/>
          </p:cNvSpPr>
          <p:nvPr>
            <p:ph idx="1"/>
          </p:nvPr>
        </p:nvSpPr>
        <p:spPr>
          <a:xfrm>
            <a:off x="457000" y="2149943"/>
            <a:ext cx="8248650" cy="3554819"/>
          </a:xfrm>
        </p:spPr>
        <p:txBody>
          <a:bodyPr/>
          <a:lstStyle/>
          <a:p>
            <a:pPr>
              <a:spcBef>
                <a:spcPts val="600"/>
              </a:spcBef>
              <a:spcAft>
                <a:spcPts val="1200"/>
              </a:spcAft>
            </a:pPr>
            <a:r>
              <a:rPr lang="en-US" sz="2800" dirty="0" smtClean="0">
                <a:cs typeface="Times New Roman" pitchFamily="18" charset="0"/>
              </a:rPr>
              <a:t>Its service area</a:t>
            </a:r>
          </a:p>
          <a:p>
            <a:pPr>
              <a:spcBef>
                <a:spcPts val="600"/>
              </a:spcBef>
              <a:spcAft>
                <a:spcPts val="1200"/>
              </a:spcAft>
            </a:pPr>
            <a:r>
              <a:rPr lang="en-US" sz="2800" dirty="0" smtClean="0">
                <a:cs typeface="Times New Roman" pitchFamily="18" charset="0"/>
              </a:rPr>
              <a:t>The needs of incoming students</a:t>
            </a:r>
          </a:p>
          <a:p>
            <a:pPr>
              <a:spcBef>
                <a:spcPts val="600"/>
              </a:spcBef>
              <a:spcAft>
                <a:spcPts val="1200"/>
              </a:spcAft>
            </a:pPr>
            <a:r>
              <a:rPr lang="en-US" sz="2800" dirty="0" smtClean="0">
                <a:cs typeface="Times New Roman" pitchFamily="18" charset="0"/>
              </a:rPr>
              <a:t>The needs of enrolled students</a:t>
            </a:r>
          </a:p>
          <a:p>
            <a:pPr>
              <a:spcBef>
                <a:spcPts val="600"/>
              </a:spcBef>
              <a:spcAft>
                <a:spcPts val="1200"/>
              </a:spcAft>
            </a:pPr>
            <a:r>
              <a:rPr lang="en-US" sz="2800" dirty="0" smtClean="0">
                <a:cs typeface="Times New Roman" pitchFamily="18" charset="0"/>
              </a:rPr>
              <a:t>What students are learning</a:t>
            </a:r>
          </a:p>
          <a:p>
            <a:pPr>
              <a:spcBef>
                <a:spcPts val="600"/>
              </a:spcBef>
              <a:spcAft>
                <a:spcPts val="1200"/>
              </a:spcAft>
            </a:pPr>
            <a:r>
              <a:rPr lang="en-US" sz="2800" dirty="0" smtClean="0">
                <a:cs typeface="Times New Roman" pitchFamily="18" charset="0"/>
              </a:rPr>
              <a:t>What students are achieving</a:t>
            </a:r>
          </a:p>
          <a:p>
            <a:pPr>
              <a:spcBef>
                <a:spcPts val="600"/>
              </a:spcBef>
              <a:spcAft>
                <a:spcPts val="1200"/>
              </a:spcAft>
            </a:pPr>
            <a:r>
              <a:rPr lang="en-US" sz="2800" dirty="0" smtClean="0">
                <a:cs typeface="Times New Roman" pitchFamily="18" charset="0"/>
              </a:rPr>
              <a:t>How students are being supported</a:t>
            </a:r>
            <a:endParaRPr lang="en-US" sz="2800" dirty="0">
              <a:cs typeface="Times New Roman" pitchFamily="18" charset="0"/>
            </a:endParaRP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15</a:t>
            </a:fld>
            <a:endParaRPr lang="en-US" dirty="0"/>
          </a:p>
        </p:txBody>
      </p:sp>
    </p:spTree>
    <p:extLst>
      <p:ext uri="{BB962C8B-B14F-4D97-AF65-F5344CB8AC3E}">
        <p14:creationId xmlns:p14="http://schemas.microsoft.com/office/powerpoint/2010/main" val="7070620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457200" y="990600"/>
            <a:ext cx="8305800" cy="1179338"/>
          </a:xfrm>
        </p:spPr>
        <p:txBody>
          <a:bodyPr/>
          <a:lstStyle/>
          <a:p>
            <a:pPr algn="ctr"/>
            <a:r>
              <a:rPr lang="en-US" dirty="0" smtClean="0"/>
              <a:t>In Using Evidence,</a:t>
            </a:r>
            <a:br>
              <a:rPr lang="en-US" dirty="0" smtClean="0"/>
            </a:br>
            <a:r>
              <a:rPr lang="en-US" dirty="0" smtClean="0"/>
              <a:t>The College Should:</a:t>
            </a:r>
            <a:endParaRPr lang="en-US" dirty="0"/>
          </a:p>
        </p:txBody>
      </p:sp>
      <p:sp>
        <p:nvSpPr>
          <p:cNvPr id="228355" name="Rectangle 3"/>
          <p:cNvSpPr>
            <a:spLocks noGrp="1" noChangeArrowheads="1"/>
          </p:cNvSpPr>
          <p:nvPr>
            <p:ph idx="1"/>
          </p:nvPr>
        </p:nvSpPr>
        <p:spPr>
          <a:xfrm>
            <a:off x="457200" y="2381250"/>
            <a:ext cx="8229600" cy="3876675"/>
          </a:xfrm>
        </p:spPr>
        <p:txBody>
          <a:bodyPr/>
          <a:lstStyle/>
          <a:p>
            <a:pPr>
              <a:lnSpc>
                <a:spcPct val="90000"/>
              </a:lnSpc>
              <a:spcAft>
                <a:spcPts val="600"/>
              </a:spcAft>
            </a:pPr>
            <a:r>
              <a:rPr lang="en-US" sz="2400" dirty="0"/>
              <a:t>Gather it routinely and systematically</a:t>
            </a:r>
          </a:p>
          <a:p>
            <a:pPr>
              <a:lnSpc>
                <a:spcPct val="90000"/>
              </a:lnSpc>
              <a:spcAft>
                <a:spcPts val="600"/>
              </a:spcAft>
            </a:pPr>
            <a:r>
              <a:rPr lang="en-US" sz="2400" dirty="0"/>
              <a:t>Analyze and reflect upon it</a:t>
            </a:r>
          </a:p>
          <a:p>
            <a:pPr>
              <a:lnSpc>
                <a:spcPct val="90000"/>
              </a:lnSpc>
              <a:spcAft>
                <a:spcPts val="600"/>
              </a:spcAft>
            </a:pPr>
            <a:r>
              <a:rPr lang="en-US" sz="2400" dirty="0"/>
              <a:t>Publish it and share it widely </a:t>
            </a:r>
            <a:r>
              <a:rPr lang="en-US" sz="2400" dirty="0" smtClean="0"/>
              <a:t>with constituent groups (for example, research </a:t>
            </a:r>
            <a:r>
              <a:rPr lang="en-US" sz="2400" dirty="0"/>
              <a:t>reports, fact books</a:t>
            </a:r>
            <a:r>
              <a:rPr lang="en-US" sz="2400" dirty="0" smtClean="0"/>
              <a:t>)</a:t>
            </a:r>
          </a:p>
          <a:p>
            <a:pPr>
              <a:lnSpc>
                <a:spcPct val="90000"/>
              </a:lnSpc>
              <a:spcAft>
                <a:spcPts val="600"/>
              </a:spcAft>
            </a:pPr>
            <a:r>
              <a:rPr lang="en-US" sz="2400" dirty="0" smtClean="0"/>
              <a:t>Set institutional standards of performance and analyze how well it achieves them</a:t>
            </a:r>
            <a:endParaRPr lang="en-US" sz="2400" dirty="0"/>
          </a:p>
          <a:p>
            <a:pPr>
              <a:lnSpc>
                <a:spcPct val="90000"/>
              </a:lnSpc>
              <a:spcAft>
                <a:spcPts val="600"/>
              </a:spcAft>
            </a:pPr>
            <a:r>
              <a:rPr lang="en-US" sz="2400" dirty="0"/>
              <a:t>Use it to plan and implement program improvements</a:t>
            </a:r>
          </a:p>
          <a:p>
            <a:pPr>
              <a:lnSpc>
                <a:spcPct val="90000"/>
              </a:lnSpc>
              <a:spcAft>
                <a:spcPts val="600"/>
              </a:spcAft>
            </a:pPr>
            <a:r>
              <a:rPr lang="en-US" sz="2400" dirty="0"/>
              <a:t>Use it to plan and implement institutional improvements</a:t>
            </a:r>
          </a:p>
        </p:txBody>
      </p:sp>
      <p:sp>
        <p:nvSpPr>
          <p:cNvPr id="5" name="Slide Number Placeholder 5"/>
          <p:cNvSpPr>
            <a:spLocks noGrp="1"/>
          </p:cNvSpPr>
          <p:nvPr>
            <p:ph type="sldNum" sz="quarter" idx="10"/>
          </p:nvPr>
        </p:nvSpPr>
        <p:spPr/>
        <p:txBody>
          <a:bodyPr/>
          <a:lstStyle/>
          <a:p>
            <a:pPr algn="ctr"/>
            <a:fld id="{0B008869-A595-4A52-A83C-3B95960F6417}" type="slidenum">
              <a:rPr lang="en-US"/>
              <a:pPr algn="ctr"/>
              <a:t>16</a:t>
            </a:fld>
            <a:endParaRPr lang="en-US" dirty="0"/>
          </a:p>
        </p:txBody>
      </p:sp>
    </p:spTree>
    <p:extLst>
      <p:ext uri="{BB962C8B-B14F-4D97-AF65-F5344CB8AC3E}">
        <p14:creationId xmlns:p14="http://schemas.microsoft.com/office/powerpoint/2010/main" val="127583398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6314"/>
            <a:ext cx="8229600" cy="652486"/>
          </a:xfrm>
        </p:spPr>
        <p:txBody>
          <a:bodyPr/>
          <a:lstStyle/>
          <a:p>
            <a:r>
              <a:rPr lang="en-US" dirty="0" smtClean="0"/>
              <a:t>Correspondence Education (CE)</a:t>
            </a:r>
            <a:endParaRPr lang="en-US" dirty="0"/>
          </a:p>
        </p:txBody>
      </p:sp>
      <p:sp>
        <p:nvSpPr>
          <p:cNvPr id="3" name="Content Placeholder 2"/>
          <p:cNvSpPr>
            <a:spLocks noGrp="1"/>
          </p:cNvSpPr>
          <p:nvPr>
            <p:ph idx="1"/>
          </p:nvPr>
        </p:nvSpPr>
        <p:spPr>
          <a:xfrm>
            <a:off x="457200" y="2286000"/>
            <a:ext cx="8229600" cy="3708708"/>
          </a:xfrm>
        </p:spPr>
        <p:txBody>
          <a:bodyPr/>
          <a:lstStyle/>
          <a:p>
            <a:pPr>
              <a:spcAft>
                <a:spcPts val="1200"/>
              </a:spcAft>
            </a:pPr>
            <a:r>
              <a:rPr lang="en-US" sz="2800" dirty="0" smtClean="0"/>
              <a:t>Instructional material provided by mail or electronic transmission (including examinations) to students who are separated from the instructor</a:t>
            </a:r>
          </a:p>
          <a:p>
            <a:pPr>
              <a:spcAft>
                <a:spcPts val="1200"/>
              </a:spcAft>
            </a:pPr>
            <a:r>
              <a:rPr lang="en-US" sz="2800" dirty="0" smtClean="0"/>
              <a:t>Limited interaction between students and instructor and primarily initiated by students</a:t>
            </a:r>
          </a:p>
          <a:p>
            <a:r>
              <a:rPr lang="en-US" sz="2800" dirty="0" smtClean="0"/>
              <a:t>A course that is typically self-paced</a:t>
            </a:r>
          </a:p>
          <a:p>
            <a:pPr marL="114300" indent="0" algn="r">
              <a:spcBef>
                <a:spcPts val="1800"/>
              </a:spcBef>
              <a:buNone/>
            </a:pPr>
            <a:r>
              <a:rPr lang="en-US" sz="1800" dirty="0"/>
              <a:t>34 </a:t>
            </a:r>
            <a:r>
              <a:rPr lang="en-US" sz="1800" dirty="0" smtClean="0"/>
              <a:t>CFR § 602.3 </a:t>
            </a:r>
            <a:r>
              <a:rPr lang="en-US" sz="1800" dirty="0"/>
              <a:t>(Definitions</a:t>
            </a:r>
            <a:r>
              <a:rPr lang="en-US" sz="1800" dirty="0" smtClean="0"/>
              <a:t>)</a:t>
            </a:r>
            <a:endParaRPr lang="en-US" sz="1800" dirty="0"/>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2</a:t>
            </a:fld>
            <a:endParaRPr lang="en-US" dirty="0"/>
          </a:p>
        </p:txBody>
      </p:sp>
    </p:spTree>
    <p:extLst>
      <p:ext uri="{BB962C8B-B14F-4D97-AF65-F5344CB8AC3E}">
        <p14:creationId xmlns:p14="http://schemas.microsoft.com/office/powerpoint/2010/main" val="2516029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1079"/>
            <a:ext cx="8229600" cy="1114921"/>
          </a:xfrm>
        </p:spPr>
        <p:txBody>
          <a:bodyPr/>
          <a:lstStyle/>
          <a:p>
            <a:pPr>
              <a:lnSpc>
                <a:spcPts val="4200"/>
              </a:lnSpc>
            </a:pPr>
            <a:r>
              <a:rPr lang="en-US" dirty="0" smtClean="0"/>
              <a:t>Online Instruction: </a:t>
            </a:r>
            <a:br>
              <a:rPr lang="en-US" dirty="0" smtClean="0"/>
            </a:br>
            <a:r>
              <a:rPr lang="en-US" dirty="0" smtClean="0"/>
              <a:t>Definition Appropriate?</a:t>
            </a:r>
            <a:endParaRPr lang="en-US" dirty="0"/>
          </a:p>
        </p:txBody>
      </p:sp>
      <p:sp>
        <p:nvSpPr>
          <p:cNvPr id="3" name="Content Placeholder 2"/>
          <p:cNvSpPr>
            <a:spLocks noGrp="1"/>
          </p:cNvSpPr>
          <p:nvPr>
            <p:ph idx="1"/>
          </p:nvPr>
        </p:nvSpPr>
        <p:spPr>
          <a:xfrm>
            <a:off x="457200" y="2743200"/>
            <a:ext cx="8229600" cy="2913618"/>
          </a:xfrm>
        </p:spPr>
        <p:txBody>
          <a:bodyPr/>
          <a:lstStyle/>
          <a:p>
            <a:r>
              <a:rPr lang="en-US" sz="2800" dirty="0" smtClean="0"/>
              <a:t>The Commission must determine whether instruction offered with students separated from the instructor is:</a:t>
            </a:r>
          </a:p>
          <a:p>
            <a:pPr lvl="1">
              <a:spcBef>
                <a:spcPts val="1200"/>
              </a:spcBef>
              <a:spcAft>
                <a:spcPts val="1200"/>
              </a:spcAft>
            </a:pPr>
            <a:r>
              <a:rPr lang="en-US" sz="2200" dirty="0" smtClean="0"/>
              <a:t>the </a:t>
            </a:r>
            <a:r>
              <a:rPr lang="en-US" sz="2200" dirty="0"/>
              <a:t>electronic equivalent of paperwork and reading (CE), </a:t>
            </a:r>
            <a:endParaRPr lang="en-US" sz="2200" dirty="0" smtClean="0"/>
          </a:p>
          <a:p>
            <a:pPr lvl="1">
              <a:spcBef>
                <a:spcPts val="0"/>
              </a:spcBef>
              <a:spcAft>
                <a:spcPts val="1200"/>
              </a:spcAft>
            </a:pPr>
            <a:r>
              <a:rPr lang="en-US" sz="2200" dirty="0"/>
              <a:t>r</a:t>
            </a:r>
            <a:r>
              <a:rPr lang="en-US" sz="2200" dirty="0" smtClean="0"/>
              <a:t>equired to</a:t>
            </a:r>
            <a:r>
              <a:rPr lang="en-US" sz="2200" dirty="0"/>
              <a:t>, and does, involve regular and substantive interaction with the instructor, initiated by the instructor, and online activities are </a:t>
            </a:r>
            <a:r>
              <a:rPr lang="en-US" sz="2200" dirty="0" smtClean="0"/>
              <a:t>included </a:t>
            </a:r>
            <a:r>
              <a:rPr lang="en-US" sz="2200" dirty="0"/>
              <a:t>in the grade (DE</a:t>
            </a:r>
            <a:r>
              <a:rPr lang="en-US" sz="2200" dirty="0" smtClean="0"/>
              <a:t>)</a:t>
            </a: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3</a:t>
            </a:fld>
            <a:endParaRPr lang="en-US" dirty="0"/>
          </a:p>
        </p:txBody>
      </p:sp>
    </p:spTree>
    <p:extLst>
      <p:ext uri="{BB962C8B-B14F-4D97-AF65-F5344CB8AC3E}">
        <p14:creationId xmlns:p14="http://schemas.microsoft.com/office/powerpoint/2010/main" val="8861904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State Authorization</a:t>
            </a:r>
            <a:endParaRPr lang="en-US" dirty="0"/>
          </a:p>
        </p:txBody>
      </p:sp>
      <p:sp>
        <p:nvSpPr>
          <p:cNvPr id="5" name="Content Placeholder 2"/>
          <p:cNvSpPr>
            <a:spLocks noGrp="1"/>
          </p:cNvSpPr>
          <p:nvPr>
            <p:ph idx="1"/>
          </p:nvPr>
        </p:nvSpPr>
        <p:spPr>
          <a:xfrm>
            <a:off x="457200" y="2338388"/>
            <a:ext cx="8229600" cy="1246495"/>
          </a:xfrm>
        </p:spPr>
        <p:txBody>
          <a:bodyPr/>
          <a:lstStyle/>
          <a:p>
            <a:pPr marL="457200" indent="0">
              <a:spcAft>
                <a:spcPts val="1200"/>
              </a:spcAft>
              <a:buNone/>
            </a:pPr>
            <a:r>
              <a:rPr lang="en-US" sz="2800" dirty="0" smtClean="0">
                <a:cs typeface="Times New Roman" pitchFamily="18" charset="0"/>
              </a:rPr>
              <a:t>Institutions offering distance education must meet authorization requirements in states where the institution is not physically located.</a:t>
            </a: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4</a:t>
            </a:fld>
            <a:endParaRPr lang="en-US" dirty="0"/>
          </a:p>
        </p:txBody>
      </p:sp>
    </p:spTree>
    <p:extLst>
      <p:ext uri="{BB962C8B-B14F-4D97-AF65-F5344CB8AC3E}">
        <p14:creationId xmlns:p14="http://schemas.microsoft.com/office/powerpoint/2010/main" val="25905105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701" y="1078029"/>
            <a:ext cx="8229600" cy="896604"/>
          </a:xfrm>
        </p:spPr>
        <p:txBody>
          <a:bodyPr/>
          <a:lstStyle/>
          <a:p>
            <a:r>
              <a:rPr lang="en-US" dirty="0"/>
              <a:t>B.  Substantive Change</a:t>
            </a:r>
          </a:p>
        </p:txBody>
      </p:sp>
      <p:sp>
        <p:nvSpPr>
          <p:cNvPr id="3" name="Content Placeholder 2"/>
          <p:cNvSpPr>
            <a:spLocks noGrp="1"/>
          </p:cNvSpPr>
          <p:nvPr>
            <p:ph idx="1"/>
          </p:nvPr>
        </p:nvSpPr>
        <p:spPr>
          <a:xfrm>
            <a:off x="514952" y="2065220"/>
            <a:ext cx="8229600" cy="3952875"/>
          </a:xfrm>
        </p:spPr>
        <p:txBody>
          <a:bodyPr/>
          <a:lstStyle/>
          <a:p>
            <a:pPr>
              <a:spcBef>
                <a:spcPts val="0"/>
              </a:spcBef>
              <a:spcAft>
                <a:spcPts val="1200"/>
              </a:spcAft>
            </a:pPr>
            <a:r>
              <a:rPr lang="en-US" sz="2400" i="1" u="sng" dirty="0"/>
              <a:t>The </a:t>
            </a:r>
            <a:r>
              <a:rPr lang="en-US" sz="2400" i="1" u="sng" dirty="0" smtClean="0"/>
              <a:t>ACCJC encourages </a:t>
            </a:r>
            <a:r>
              <a:rPr lang="en-US" sz="2400" i="1" u="sng" dirty="0"/>
              <a:t>positive change</a:t>
            </a:r>
            <a:r>
              <a:rPr lang="en-US" sz="2400" i="1" dirty="0"/>
              <a:t>.  </a:t>
            </a:r>
            <a:r>
              <a:rPr lang="en-US" sz="2400" dirty="0"/>
              <a:t>The ACCJC </a:t>
            </a:r>
            <a:r>
              <a:rPr lang="en-US" sz="2400" dirty="0" smtClean="0"/>
              <a:t>promotes </a:t>
            </a:r>
            <a:r>
              <a:rPr lang="en-US" sz="2400" dirty="0"/>
              <a:t>educational innovation and experimentation that is responsible and appropriate to the institutional mission and educational quality</a:t>
            </a:r>
            <a:r>
              <a:rPr lang="en-US" dirty="0" smtClean="0"/>
              <a:t>.</a:t>
            </a:r>
          </a:p>
          <a:p>
            <a:pPr>
              <a:spcBef>
                <a:spcPts val="0"/>
              </a:spcBef>
              <a:spcAft>
                <a:spcPts val="0"/>
              </a:spcAft>
            </a:pPr>
            <a:r>
              <a:rPr lang="en-US" sz="2400" i="1" u="sng" dirty="0"/>
              <a:t>The ACCJC requires change to improve the institution</a:t>
            </a:r>
            <a:r>
              <a:rPr lang="en-US" sz="2400" i="1" dirty="0"/>
              <a:t>.  </a:t>
            </a:r>
            <a:r>
              <a:rPr lang="en-US" sz="2400" dirty="0"/>
              <a:t>A primary purpose of accreditation is to promote institutional improvement.  The Accreditation Standards require that institutions engage in an ongoing effort to improve their educational programs and services. </a:t>
            </a:r>
            <a:r>
              <a:rPr lang="en-US" sz="2400" dirty="0" smtClean="0"/>
              <a:t>                              </a:t>
            </a:r>
          </a:p>
          <a:p>
            <a:pPr marL="114300" indent="0" algn="r">
              <a:spcBef>
                <a:spcPts val="0"/>
              </a:spcBef>
              <a:spcAft>
                <a:spcPts val="0"/>
              </a:spcAft>
              <a:buNone/>
            </a:pPr>
            <a:r>
              <a:rPr lang="en-US" sz="1800" i="1" dirty="0" smtClean="0"/>
              <a:t>Continued</a:t>
            </a:r>
            <a:endParaRPr lang="en-US" sz="1800" i="1" dirty="0"/>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5</a:t>
            </a:fld>
            <a:endParaRPr lang="en-US" dirty="0"/>
          </a:p>
        </p:txBody>
      </p:sp>
    </p:spTree>
    <p:extLst>
      <p:ext uri="{BB962C8B-B14F-4D97-AF65-F5344CB8AC3E}">
        <p14:creationId xmlns:p14="http://schemas.microsoft.com/office/powerpoint/2010/main" val="28276620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6156"/>
            <a:ext cx="8229600" cy="596766"/>
          </a:xfrm>
        </p:spPr>
        <p:txBody>
          <a:bodyPr/>
          <a:lstStyle/>
          <a:p>
            <a:r>
              <a:rPr lang="en-US" dirty="0" smtClean="0"/>
              <a:t>Substantive </a:t>
            </a:r>
            <a:r>
              <a:rPr lang="en-US" dirty="0"/>
              <a:t>Change</a:t>
            </a:r>
          </a:p>
        </p:txBody>
      </p:sp>
      <p:sp>
        <p:nvSpPr>
          <p:cNvPr id="3" name="Content Placeholder 2"/>
          <p:cNvSpPr>
            <a:spLocks noGrp="1"/>
          </p:cNvSpPr>
          <p:nvPr>
            <p:ph idx="1"/>
          </p:nvPr>
        </p:nvSpPr>
        <p:spPr>
          <a:xfrm>
            <a:off x="418700" y="1854368"/>
            <a:ext cx="8229600" cy="4248049"/>
          </a:xfrm>
        </p:spPr>
        <p:txBody>
          <a:bodyPr/>
          <a:lstStyle/>
          <a:p>
            <a:r>
              <a:rPr lang="en-US" i="1" u="sng" dirty="0"/>
              <a:t>The ACCJC anticipates that institutions will respond to evidence of the need for change.  </a:t>
            </a:r>
            <a:r>
              <a:rPr lang="en-US" sz="2400" dirty="0"/>
              <a:t>Accreditation Standards require that institutions engage in an ongoing process of evaluation, improvement, and re-evaluation. </a:t>
            </a:r>
            <a:endParaRPr lang="en-US" sz="2400" dirty="0" smtClean="0"/>
          </a:p>
          <a:p>
            <a:r>
              <a:rPr lang="en-US" i="1" u="sng" dirty="0"/>
              <a:t>The ACCJC expects institutions to undertake change responsibly.  </a:t>
            </a:r>
            <a:r>
              <a:rPr lang="en-US" sz="2400" dirty="0"/>
              <a:t>In order to maintain educational quality and institutional integrity, institutions must guarantee the quality of their programs and services, even as they make improvements.</a:t>
            </a:r>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6</a:t>
            </a:fld>
            <a:endParaRPr lang="en-US" dirty="0"/>
          </a:p>
        </p:txBody>
      </p:sp>
    </p:spTree>
    <p:extLst>
      <p:ext uri="{BB962C8B-B14F-4D97-AF65-F5344CB8AC3E}">
        <p14:creationId xmlns:p14="http://schemas.microsoft.com/office/powerpoint/2010/main" val="27011195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Substantive Change</a:t>
            </a:r>
            <a:r>
              <a:rPr lang="en-US" sz="2000" b="0" i="1" dirty="0"/>
              <a:t> Continued</a:t>
            </a:r>
            <a:endParaRPr lang="en-US" dirty="0"/>
          </a:p>
        </p:txBody>
      </p:sp>
      <p:sp>
        <p:nvSpPr>
          <p:cNvPr id="3" name="Content Placeholder 2"/>
          <p:cNvSpPr>
            <a:spLocks noGrp="1"/>
          </p:cNvSpPr>
          <p:nvPr>
            <p:ph idx="1"/>
          </p:nvPr>
        </p:nvSpPr>
        <p:spPr>
          <a:xfrm>
            <a:off x="457200" y="2500313"/>
            <a:ext cx="8229600" cy="2636876"/>
          </a:xfrm>
        </p:spPr>
        <p:txBody>
          <a:bodyPr/>
          <a:lstStyle/>
          <a:p>
            <a:pPr marL="114300" indent="0">
              <a:buNone/>
            </a:pPr>
            <a:r>
              <a:rPr lang="en-US" dirty="0"/>
              <a:t>Federal law mandates that accrediting agencies require institutions to obtain accreditor approval of a substantive change before it is included in the scope of the accreditation granted to the institution.</a:t>
            </a:r>
          </a:p>
          <a:p>
            <a:pPr marL="114300" indent="0">
              <a:buNone/>
            </a:pPr>
            <a:endParaRPr lang="en-US" dirty="0"/>
          </a:p>
        </p:txBody>
      </p:sp>
      <p:sp>
        <p:nvSpPr>
          <p:cNvPr id="4" name="Slide Number Placeholder 3"/>
          <p:cNvSpPr>
            <a:spLocks noGrp="1"/>
          </p:cNvSpPr>
          <p:nvPr>
            <p:ph type="sldNum" sz="quarter" idx="10"/>
          </p:nvPr>
        </p:nvSpPr>
        <p:spPr/>
        <p:txBody>
          <a:bodyPr/>
          <a:lstStyle/>
          <a:p>
            <a:pPr algn="ctr"/>
            <a:fld id="{F1FF7310-501A-4431-913D-AE61C2CA8FC2}" type="slidenum">
              <a:rPr lang="en-US" smtClean="0"/>
              <a:pPr algn="ctr"/>
              <a:t>7</a:t>
            </a:fld>
            <a:endParaRPr lang="en-US" dirty="0"/>
          </a:p>
        </p:txBody>
      </p:sp>
    </p:spTree>
    <p:extLst>
      <p:ext uri="{BB962C8B-B14F-4D97-AF65-F5344CB8AC3E}">
        <p14:creationId xmlns:p14="http://schemas.microsoft.com/office/powerpoint/2010/main" val="21728917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447675" y="1166789"/>
            <a:ext cx="8229600" cy="652486"/>
          </a:xfrm>
        </p:spPr>
        <p:txBody>
          <a:bodyPr/>
          <a:lstStyle/>
          <a:p>
            <a:pPr defTabSz="328613"/>
            <a:r>
              <a:rPr lang="en-US" dirty="0" smtClean="0"/>
              <a:t>Substantive Change</a:t>
            </a:r>
            <a:r>
              <a:rPr lang="en-US" sz="2000" b="0" i="1" dirty="0" smtClean="0"/>
              <a:t> Continued</a:t>
            </a:r>
            <a:endParaRPr lang="en-US" dirty="0"/>
          </a:p>
        </p:txBody>
      </p:sp>
      <p:sp>
        <p:nvSpPr>
          <p:cNvPr id="234499" name="Rectangle 3"/>
          <p:cNvSpPr>
            <a:spLocks noGrp="1" noChangeArrowheads="1"/>
          </p:cNvSpPr>
          <p:nvPr>
            <p:ph idx="1"/>
          </p:nvPr>
        </p:nvSpPr>
        <p:spPr>
          <a:xfrm>
            <a:off x="381000" y="2162177"/>
            <a:ext cx="8372475" cy="4247317"/>
          </a:xfrm>
        </p:spPr>
        <p:txBody>
          <a:bodyPr/>
          <a:lstStyle/>
          <a:p>
            <a:pPr>
              <a:spcAft>
                <a:spcPts val="1200"/>
              </a:spcAft>
            </a:pPr>
            <a:r>
              <a:rPr lang="en-US" sz="2800" dirty="0" smtClean="0"/>
              <a:t>Some </a:t>
            </a:r>
            <a:r>
              <a:rPr lang="en-US" sz="2800" dirty="0"/>
              <a:t>changes the Commission considers substantive</a:t>
            </a:r>
          </a:p>
          <a:p>
            <a:pPr marL="742950" indent="-231775">
              <a:spcBef>
                <a:spcPts val="600"/>
              </a:spcBef>
              <a:spcAft>
                <a:spcPts val="600"/>
              </a:spcAft>
              <a:buSzPct val="100000"/>
              <a:buFont typeface="Wingdings" pitchFamily="2" charset="2"/>
              <a:buChar char="§"/>
            </a:pPr>
            <a:r>
              <a:rPr lang="en-US" sz="2400" dirty="0" smtClean="0"/>
              <a:t>Offering </a:t>
            </a:r>
            <a:r>
              <a:rPr lang="en-US" sz="2400" dirty="0"/>
              <a:t>a third year of a </a:t>
            </a:r>
            <a:r>
              <a:rPr lang="en-US" sz="2400" dirty="0" smtClean="0"/>
              <a:t>program or a bachelor’s degree</a:t>
            </a:r>
            <a:endParaRPr lang="en-US" sz="2400" dirty="0"/>
          </a:p>
          <a:p>
            <a:pPr marL="742950" indent="-231775">
              <a:spcBef>
                <a:spcPts val="600"/>
              </a:spcBef>
              <a:spcAft>
                <a:spcPts val="600"/>
              </a:spcAft>
              <a:buSzPct val="100000"/>
              <a:buFont typeface="Wingdings" pitchFamily="2" charset="2"/>
              <a:buChar char="§"/>
            </a:pPr>
            <a:r>
              <a:rPr lang="en-US" sz="2400" dirty="0" smtClean="0"/>
              <a:t>Change </a:t>
            </a:r>
            <a:r>
              <a:rPr lang="en-US" sz="2400" dirty="0"/>
              <a:t>in the name </a:t>
            </a:r>
            <a:r>
              <a:rPr lang="en-US" sz="2400" dirty="0" smtClean="0"/>
              <a:t>or mission of </a:t>
            </a:r>
            <a:r>
              <a:rPr lang="en-US" sz="2400" dirty="0"/>
              <a:t>the institution</a:t>
            </a:r>
          </a:p>
          <a:p>
            <a:pPr marL="742950" indent="-231775">
              <a:spcBef>
                <a:spcPts val="600"/>
              </a:spcBef>
              <a:spcAft>
                <a:spcPts val="600"/>
              </a:spcAft>
              <a:buSzPct val="100000"/>
              <a:buFont typeface="Wingdings" pitchFamily="2" charset="2"/>
              <a:buChar char="§"/>
            </a:pPr>
            <a:r>
              <a:rPr lang="en-US" sz="2400" dirty="0" smtClean="0"/>
              <a:t>Closure </a:t>
            </a:r>
            <a:r>
              <a:rPr lang="en-US" sz="2400" dirty="0"/>
              <a:t>of an institution</a:t>
            </a:r>
          </a:p>
          <a:p>
            <a:pPr marL="742950" indent="-231775">
              <a:spcBef>
                <a:spcPts val="600"/>
              </a:spcBef>
              <a:spcAft>
                <a:spcPts val="600"/>
              </a:spcAft>
              <a:buSzPct val="100000"/>
              <a:buFont typeface="Wingdings" pitchFamily="2" charset="2"/>
              <a:buChar char="§"/>
            </a:pPr>
            <a:r>
              <a:rPr lang="en-US" sz="2400" dirty="0" smtClean="0"/>
              <a:t>Opening </a:t>
            </a:r>
            <a:r>
              <a:rPr lang="en-US" sz="2400" dirty="0"/>
              <a:t>an additional location (50% rule)</a:t>
            </a:r>
          </a:p>
          <a:p>
            <a:pPr marL="742950" indent="-231775">
              <a:spcBef>
                <a:spcPts val="600"/>
              </a:spcBef>
              <a:spcAft>
                <a:spcPts val="600"/>
              </a:spcAft>
              <a:buSzPct val="100000"/>
              <a:buFont typeface="Wingdings" pitchFamily="2" charset="2"/>
              <a:buChar char="§"/>
            </a:pPr>
            <a:r>
              <a:rPr lang="en-US" sz="2400" dirty="0" smtClean="0"/>
              <a:t>Addition </a:t>
            </a:r>
            <a:r>
              <a:rPr lang="en-US" sz="2400" dirty="0"/>
              <a:t>of new programs, certificates, degrees</a:t>
            </a:r>
          </a:p>
          <a:p>
            <a:pPr marL="742950" indent="-231775">
              <a:spcBef>
                <a:spcPts val="600"/>
              </a:spcBef>
              <a:buSzPct val="100000"/>
              <a:buFont typeface="Wingdings" pitchFamily="2" charset="2"/>
              <a:buChar char="§"/>
            </a:pPr>
            <a:r>
              <a:rPr lang="en-US" sz="2400" dirty="0" smtClean="0"/>
              <a:t>Change </a:t>
            </a:r>
            <a:r>
              <a:rPr lang="en-US" sz="2400" dirty="0"/>
              <a:t>in the control of an </a:t>
            </a:r>
            <a:r>
              <a:rPr lang="en-US" sz="2400" dirty="0" smtClean="0"/>
              <a:t>institution</a:t>
            </a:r>
            <a:endParaRPr lang="en-US" sz="1800" dirty="0"/>
          </a:p>
          <a:p>
            <a:pPr>
              <a:spcBef>
                <a:spcPts val="0"/>
              </a:spcBef>
              <a:spcAft>
                <a:spcPts val="0"/>
              </a:spcAft>
              <a:buFont typeface="Wingdings" pitchFamily="2" charset="2"/>
              <a:buNone/>
              <a:tabLst>
                <a:tab pos="7086600" algn="l"/>
              </a:tabLst>
            </a:pPr>
            <a:r>
              <a:rPr lang="en-US" sz="1800" i="1" dirty="0" smtClean="0"/>
              <a:t>		Continued</a:t>
            </a:r>
            <a:endParaRPr lang="en-US" sz="1800" i="1" dirty="0"/>
          </a:p>
        </p:txBody>
      </p:sp>
      <p:sp>
        <p:nvSpPr>
          <p:cNvPr id="5" name="Slide Number Placeholder 5"/>
          <p:cNvSpPr>
            <a:spLocks noGrp="1"/>
          </p:cNvSpPr>
          <p:nvPr>
            <p:ph type="sldNum" sz="quarter" idx="10"/>
          </p:nvPr>
        </p:nvSpPr>
        <p:spPr/>
        <p:txBody>
          <a:bodyPr/>
          <a:lstStyle/>
          <a:p>
            <a:pPr algn="ctr"/>
            <a:fld id="{5A381E45-A4D6-4E84-8EF9-66062FC69C81}" type="slidenum">
              <a:rPr lang="en-US">
                <a:ea typeface="Verdana" pitchFamily="34" charset="0"/>
                <a:cs typeface="Verdana" pitchFamily="34" charset="0"/>
              </a:rPr>
              <a:pPr algn="ctr"/>
              <a:t>8</a:t>
            </a:fld>
            <a:endParaRPr lang="en-US" dirty="0">
              <a:ea typeface="Verdana" pitchFamily="34" charset="0"/>
              <a:cs typeface="Verdana" pitchFamily="34" charset="0"/>
            </a:endParaRPr>
          </a:p>
        </p:txBody>
      </p:sp>
    </p:spTree>
  </p:cSld>
  <p:clrMapOvr>
    <a:masterClrMapping/>
  </p:clrMapOvr>
  <p:transition xmlns:p14="http://schemas.microsoft.com/office/powerpoint/2010/main">
    <p:wedg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4498"/>
                                        </p:tgtEl>
                                        <p:attrNameLst>
                                          <p:attrName>style.visibility</p:attrName>
                                        </p:attrNameLst>
                                      </p:cBhvr>
                                      <p:to>
                                        <p:strVal val="visible"/>
                                      </p:to>
                                    </p:set>
                                    <p:animEffect transition="in" filter="fade">
                                      <p:cBhvr>
                                        <p:cTn id="7" dur="768" decel="100000"/>
                                        <p:tgtEl>
                                          <p:spTgt spid="234498"/>
                                        </p:tgtEl>
                                      </p:cBhvr>
                                    </p:animEffect>
                                    <p:animScale>
                                      <p:cBhvr>
                                        <p:cTn id="8" dur="768" decel="100000"/>
                                        <p:tgtEl>
                                          <p:spTgt spid="234498"/>
                                        </p:tgtEl>
                                      </p:cBhvr>
                                      <p:from x="10000" y="10000"/>
                                      <p:to x="200000" y="450000"/>
                                    </p:animScale>
                                    <p:animScale>
                                      <p:cBhvr>
                                        <p:cTn id="9" dur="1230" accel="100000" fill="hold">
                                          <p:stCondLst>
                                            <p:cond delay="768"/>
                                          </p:stCondLst>
                                        </p:cTn>
                                        <p:tgtEl>
                                          <p:spTgt spid="234498"/>
                                        </p:tgtEl>
                                      </p:cBhvr>
                                      <p:from x="200000" y="450000"/>
                                      <p:to x="100000" y="100000"/>
                                    </p:animScale>
                                    <p:set>
                                      <p:cBhvr>
                                        <p:cTn id="10" dur="768" fill="hold"/>
                                        <p:tgtEl>
                                          <p:spTgt spid="234498"/>
                                        </p:tgtEl>
                                        <p:attrNameLst>
                                          <p:attrName>ppt_x</p:attrName>
                                        </p:attrNameLst>
                                      </p:cBhvr>
                                      <p:to>
                                        <p:strVal val="(0.5)"/>
                                      </p:to>
                                    </p:set>
                                    <p:anim from="(0.5)" to="(#ppt_x)" calcmode="lin" valueType="num">
                                      <p:cBhvr>
                                        <p:cTn id="11" dur="1230" accel="100000" fill="hold">
                                          <p:stCondLst>
                                            <p:cond delay="768"/>
                                          </p:stCondLst>
                                        </p:cTn>
                                        <p:tgtEl>
                                          <p:spTgt spid="234498"/>
                                        </p:tgtEl>
                                        <p:attrNameLst>
                                          <p:attrName>ppt_x</p:attrName>
                                        </p:attrNameLst>
                                      </p:cBhvr>
                                    </p:anim>
                                    <p:set>
                                      <p:cBhvr>
                                        <p:cTn id="12" dur="768" fill="hold"/>
                                        <p:tgtEl>
                                          <p:spTgt spid="234498"/>
                                        </p:tgtEl>
                                        <p:attrNameLst>
                                          <p:attrName>ppt_y</p:attrName>
                                        </p:attrNameLst>
                                      </p:cBhvr>
                                      <p:to>
                                        <p:strVal val="(#ppt_y+0.4)"/>
                                      </p:to>
                                    </p:set>
                                    <p:anim from="(#ppt_y+0.4)" to="(#ppt_y)" calcmode="lin" valueType="num">
                                      <p:cBhvr>
                                        <p:cTn id="13" dur="1230" accel="100000" fill="hold">
                                          <p:stCondLst>
                                            <p:cond delay="768"/>
                                          </p:stCondLst>
                                        </p:cTn>
                                        <p:tgtEl>
                                          <p:spTgt spid="23449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4499">
                                            <p:txEl>
                                              <p:pRg st="0" end="0"/>
                                            </p:txEl>
                                          </p:spTgt>
                                        </p:tgtEl>
                                        <p:attrNameLst>
                                          <p:attrName>style.visibility</p:attrName>
                                        </p:attrNameLst>
                                      </p:cBhvr>
                                      <p:to>
                                        <p:strVal val="visible"/>
                                      </p:to>
                                    </p:set>
                                    <p:anim calcmode="lin" valueType="num">
                                      <p:cBhvr>
                                        <p:cTn id="18" dur="500" fill="hold"/>
                                        <p:tgtEl>
                                          <p:spTgt spid="234499">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4499">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449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34499">
                                            <p:txEl>
                                              <p:pRg st="1" end="1"/>
                                            </p:txEl>
                                          </p:spTgt>
                                        </p:tgtEl>
                                        <p:attrNameLst>
                                          <p:attrName>style.visibility</p:attrName>
                                        </p:attrNameLst>
                                      </p:cBhvr>
                                      <p:to>
                                        <p:strVal val="visible"/>
                                      </p:to>
                                    </p:set>
                                    <p:anim calcmode="lin" valueType="num">
                                      <p:cBhvr>
                                        <p:cTn id="25" dur="500" fill="hold"/>
                                        <p:tgtEl>
                                          <p:spTgt spid="234499">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34499">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3449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34499">
                                            <p:txEl>
                                              <p:pRg st="2" end="2"/>
                                            </p:txEl>
                                          </p:spTgt>
                                        </p:tgtEl>
                                        <p:attrNameLst>
                                          <p:attrName>style.visibility</p:attrName>
                                        </p:attrNameLst>
                                      </p:cBhvr>
                                      <p:to>
                                        <p:strVal val="visible"/>
                                      </p:to>
                                    </p:set>
                                    <p:anim calcmode="lin" valueType="num">
                                      <p:cBhvr>
                                        <p:cTn id="32" dur="500" fill="hold"/>
                                        <p:tgtEl>
                                          <p:spTgt spid="234499">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34499">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23449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34499">
                                            <p:txEl>
                                              <p:pRg st="3" end="3"/>
                                            </p:txEl>
                                          </p:spTgt>
                                        </p:tgtEl>
                                        <p:attrNameLst>
                                          <p:attrName>style.visibility</p:attrName>
                                        </p:attrNameLst>
                                      </p:cBhvr>
                                      <p:to>
                                        <p:strVal val="visible"/>
                                      </p:to>
                                    </p:set>
                                    <p:anim calcmode="lin" valueType="num">
                                      <p:cBhvr>
                                        <p:cTn id="39" dur="500" fill="hold"/>
                                        <p:tgtEl>
                                          <p:spTgt spid="234499">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34499">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234499">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234499">
                                            <p:txEl>
                                              <p:pRg st="4" end="4"/>
                                            </p:txEl>
                                          </p:spTgt>
                                        </p:tgtEl>
                                        <p:attrNameLst>
                                          <p:attrName>style.visibility</p:attrName>
                                        </p:attrNameLst>
                                      </p:cBhvr>
                                      <p:to>
                                        <p:strVal val="visible"/>
                                      </p:to>
                                    </p:set>
                                    <p:anim calcmode="lin" valueType="num">
                                      <p:cBhvr>
                                        <p:cTn id="46" dur="500" fill="hold"/>
                                        <p:tgtEl>
                                          <p:spTgt spid="234499">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234499">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234499">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234499">
                                            <p:txEl>
                                              <p:pRg st="5" end="5"/>
                                            </p:txEl>
                                          </p:spTgt>
                                        </p:tgtEl>
                                        <p:attrNameLst>
                                          <p:attrName>style.visibility</p:attrName>
                                        </p:attrNameLst>
                                      </p:cBhvr>
                                      <p:to>
                                        <p:strVal val="visible"/>
                                      </p:to>
                                    </p:set>
                                    <p:anim calcmode="lin" valueType="num">
                                      <p:cBhvr>
                                        <p:cTn id="53" dur="500" fill="hold"/>
                                        <p:tgtEl>
                                          <p:spTgt spid="234499">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234499">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234499">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234499">
                                            <p:txEl>
                                              <p:pRg st="6" end="6"/>
                                            </p:txEl>
                                          </p:spTgt>
                                        </p:tgtEl>
                                        <p:attrNameLst>
                                          <p:attrName>style.visibility</p:attrName>
                                        </p:attrNameLst>
                                      </p:cBhvr>
                                      <p:to>
                                        <p:strVal val="visible"/>
                                      </p:to>
                                    </p:set>
                                    <p:anim calcmode="lin" valueType="num">
                                      <p:cBhvr>
                                        <p:cTn id="60" dur="500" fill="hold"/>
                                        <p:tgtEl>
                                          <p:spTgt spid="234499">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234499">
                                            <p:txEl>
                                              <p:pRg st="6" end="6"/>
                                            </p:txEl>
                                          </p:spTgt>
                                        </p:tgtEl>
                                        <p:attrNameLst>
                                          <p:attrName>ppt_h</p:attrName>
                                        </p:attrNameLst>
                                      </p:cBhvr>
                                      <p:tavLst>
                                        <p:tav tm="0">
                                          <p:val>
                                            <p:fltVal val="0"/>
                                          </p:val>
                                        </p:tav>
                                        <p:tav tm="100000">
                                          <p:val>
                                            <p:strVal val="#ppt_h"/>
                                          </p:val>
                                        </p:tav>
                                      </p:tavLst>
                                    </p:anim>
                                    <p:animEffect transition="in" filter="fade">
                                      <p:cBhvr>
                                        <p:cTn id="62" dur="500"/>
                                        <p:tgtEl>
                                          <p:spTgt spid="234499">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234499">
                                            <p:txEl>
                                              <p:pRg st="7" end="7"/>
                                            </p:txEl>
                                          </p:spTgt>
                                        </p:tgtEl>
                                        <p:attrNameLst>
                                          <p:attrName>style.visibility</p:attrName>
                                        </p:attrNameLst>
                                      </p:cBhvr>
                                      <p:to>
                                        <p:strVal val="visible"/>
                                      </p:to>
                                    </p:set>
                                    <p:anim calcmode="lin" valueType="num">
                                      <p:cBhvr>
                                        <p:cTn id="67" dur="500" fill="hold"/>
                                        <p:tgtEl>
                                          <p:spTgt spid="234499">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234499">
                                            <p:txEl>
                                              <p:pRg st="7" end="7"/>
                                            </p:txEl>
                                          </p:spTgt>
                                        </p:tgtEl>
                                        <p:attrNameLst>
                                          <p:attrName>ppt_h</p:attrName>
                                        </p:attrNameLst>
                                      </p:cBhvr>
                                      <p:tavLst>
                                        <p:tav tm="0">
                                          <p:val>
                                            <p:fltVal val="0"/>
                                          </p:val>
                                        </p:tav>
                                        <p:tav tm="100000">
                                          <p:val>
                                            <p:strVal val="#ppt_h"/>
                                          </p:val>
                                        </p:tav>
                                      </p:tavLst>
                                    </p:anim>
                                    <p:animEffect transition="in" filter="fade">
                                      <p:cBhvr>
                                        <p:cTn id="69" dur="500"/>
                                        <p:tgtEl>
                                          <p:spTgt spid="234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8" grpId="0"/>
      <p:bldP spid="2344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457200" y="1176314"/>
            <a:ext cx="8229600" cy="652486"/>
          </a:xfrm>
        </p:spPr>
        <p:txBody>
          <a:bodyPr/>
          <a:lstStyle/>
          <a:p>
            <a:pPr algn="ctr"/>
            <a:r>
              <a:rPr lang="en-US" dirty="0"/>
              <a:t>Substantive </a:t>
            </a:r>
            <a:r>
              <a:rPr lang="en-US" dirty="0" smtClean="0"/>
              <a:t>Change</a:t>
            </a:r>
            <a:r>
              <a:rPr lang="en-US" sz="2000" i="1" dirty="0" smtClean="0"/>
              <a:t>  Continued</a:t>
            </a:r>
            <a:endParaRPr lang="en-US" sz="4000" dirty="0"/>
          </a:p>
        </p:txBody>
      </p:sp>
      <p:sp>
        <p:nvSpPr>
          <p:cNvPr id="235523" name="Rectangle 3"/>
          <p:cNvSpPr>
            <a:spLocks noGrp="1" noChangeArrowheads="1"/>
          </p:cNvSpPr>
          <p:nvPr>
            <p:ph idx="1"/>
          </p:nvPr>
        </p:nvSpPr>
        <p:spPr>
          <a:xfrm>
            <a:off x="581025" y="2219325"/>
            <a:ext cx="7905750" cy="3695700"/>
          </a:xfrm>
        </p:spPr>
        <p:txBody>
          <a:bodyPr/>
          <a:lstStyle/>
          <a:p>
            <a:pPr>
              <a:spcAft>
                <a:spcPts val="1200"/>
              </a:spcAft>
              <a:buFont typeface="Wingdings" pitchFamily="2" charset="2"/>
              <a:buChar char="§"/>
            </a:pPr>
            <a:r>
              <a:rPr lang="en-US" sz="2400" dirty="0" smtClean="0"/>
              <a:t>Merging </a:t>
            </a:r>
            <a:r>
              <a:rPr lang="en-US" sz="2400" dirty="0"/>
              <a:t>with another institution</a:t>
            </a:r>
          </a:p>
          <a:p>
            <a:pPr>
              <a:spcAft>
                <a:spcPts val="1200"/>
              </a:spcAft>
              <a:buFont typeface="Wingdings" pitchFamily="2" charset="2"/>
              <a:buChar char="§"/>
            </a:pPr>
            <a:r>
              <a:rPr lang="en-US" sz="2400" dirty="0" smtClean="0"/>
              <a:t>Contracting </a:t>
            </a:r>
            <a:r>
              <a:rPr lang="en-US" sz="2400" dirty="0"/>
              <a:t>for delivery of courses </a:t>
            </a:r>
            <a:r>
              <a:rPr lang="en-US" sz="2400" dirty="0" smtClean="0"/>
              <a:t>or programs</a:t>
            </a:r>
            <a:endParaRPr lang="en-US" sz="2400" dirty="0"/>
          </a:p>
          <a:p>
            <a:pPr>
              <a:spcAft>
                <a:spcPts val="1200"/>
              </a:spcAft>
              <a:buFont typeface="Wingdings" pitchFamily="2" charset="2"/>
              <a:buChar char="§"/>
            </a:pPr>
            <a:r>
              <a:rPr lang="en-US" sz="2400" dirty="0" smtClean="0"/>
              <a:t>A </a:t>
            </a:r>
            <a:r>
              <a:rPr lang="en-US" sz="2400" dirty="0"/>
              <a:t>change from clock hours to credit hours</a:t>
            </a:r>
          </a:p>
          <a:p>
            <a:pPr>
              <a:spcAft>
                <a:spcPts val="2400"/>
              </a:spcAft>
              <a:buFont typeface="Wingdings" pitchFamily="2" charset="2"/>
              <a:buChar char="§"/>
            </a:pPr>
            <a:r>
              <a:rPr lang="en-US" sz="2400" dirty="0" smtClean="0"/>
              <a:t>Change </a:t>
            </a:r>
            <a:r>
              <a:rPr lang="en-US" sz="2400" dirty="0"/>
              <a:t>in mode of instruction (</a:t>
            </a:r>
            <a:r>
              <a:rPr lang="en-US" sz="2400" dirty="0" smtClean="0"/>
              <a:t>DE/CE) (</a:t>
            </a:r>
            <a:r>
              <a:rPr lang="en-US" sz="2400" dirty="0"/>
              <a:t>50</a:t>
            </a:r>
            <a:r>
              <a:rPr lang="en-US" sz="2400" dirty="0" smtClean="0"/>
              <a:t>% </a:t>
            </a:r>
            <a:r>
              <a:rPr lang="en-US" sz="2400" dirty="0"/>
              <a:t>rule</a:t>
            </a:r>
            <a:r>
              <a:rPr lang="en-US" sz="2400" dirty="0" smtClean="0"/>
              <a:t>)</a:t>
            </a:r>
          </a:p>
          <a:p>
            <a:pPr marL="114300" indent="0">
              <a:spcBef>
                <a:spcPts val="600"/>
              </a:spcBef>
              <a:spcAft>
                <a:spcPts val="1200"/>
              </a:spcAft>
              <a:buNone/>
            </a:pPr>
            <a:r>
              <a:rPr lang="en-US" sz="2400" dirty="0" smtClean="0"/>
              <a:t>Certain types of substantive changes could trigger a site visit by Commission representatives.</a:t>
            </a:r>
          </a:p>
        </p:txBody>
      </p:sp>
      <p:sp>
        <p:nvSpPr>
          <p:cNvPr id="5" name="Slide Number Placeholder 5"/>
          <p:cNvSpPr>
            <a:spLocks noGrp="1"/>
          </p:cNvSpPr>
          <p:nvPr>
            <p:ph type="sldNum" sz="quarter" idx="10"/>
          </p:nvPr>
        </p:nvSpPr>
        <p:spPr/>
        <p:txBody>
          <a:bodyPr/>
          <a:lstStyle/>
          <a:p>
            <a:pPr algn="ctr"/>
            <a:fld id="{B0EB257A-269D-4713-A9E8-02F8D7BD50E4}" type="slidenum">
              <a:rPr lang="en-US"/>
              <a:pPr algn="ctr"/>
              <a:t>9</a:t>
            </a:fld>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pring 2015 PPT Template">
  <a:themeElements>
    <a:clrScheme name="Site segmentation and redesign- webtalk 8">
      <a:dk1>
        <a:srgbClr val="064B86"/>
      </a:dk1>
      <a:lt1>
        <a:srgbClr val="FFFFFF"/>
      </a:lt1>
      <a:dk2>
        <a:srgbClr val="064B86"/>
      </a:dk2>
      <a:lt2>
        <a:srgbClr val="808080"/>
      </a:lt2>
      <a:accent1>
        <a:srgbClr val="A00C26"/>
      </a:accent1>
      <a:accent2>
        <a:srgbClr val="E1861B"/>
      </a:accent2>
      <a:accent3>
        <a:srgbClr val="FFFFFF"/>
      </a:accent3>
      <a:accent4>
        <a:srgbClr val="043F72"/>
      </a:accent4>
      <a:accent5>
        <a:srgbClr val="CDAAAC"/>
      </a:accent5>
      <a:accent6>
        <a:srgbClr val="CC7917"/>
      </a:accent6>
      <a:hlink>
        <a:srgbClr val="064B86"/>
      </a:hlink>
      <a:folHlink>
        <a:srgbClr val="B2B2B2"/>
      </a:folHlink>
    </a:clrScheme>
    <a:fontScheme name="Site segmentation and redesign- webtalk">
      <a:majorFont>
        <a:latin typeface="Grundfos TheSans"/>
        <a:ea typeface=""/>
        <a:cs typeface=""/>
      </a:majorFont>
      <a:minorFont>
        <a:latin typeface="Grundfos TheSans"/>
        <a:ea typeface=""/>
        <a:cs typeface=""/>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2"/>
            </a:solidFill>
            <a:effectLst/>
            <a:latin typeface="Verdana" pitchFamily="34" charset="0"/>
          </a:defRPr>
        </a:defPPr>
      </a:lstStyle>
    </a:lnDef>
  </a:objectDefaults>
  <a:extraClrSchemeLst>
    <a:extraClrScheme>
      <a:clrScheme name="Site segmentation and redesign- webtalk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te segmentation and redesign- webtal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te segmentation and redesign- webtalk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te segmentation and redesign- webtalk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te segmentation and redesign- webtal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te segmentation and redesign- webtal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te segmentation and redesign- webtal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ite segmentation and redesign- webtalk 8">
        <a:dk1>
          <a:srgbClr val="064B86"/>
        </a:dk1>
        <a:lt1>
          <a:srgbClr val="FFFFFF"/>
        </a:lt1>
        <a:dk2>
          <a:srgbClr val="064B86"/>
        </a:dk2>
        <a:lt2>
          <a:srgbClr val="808080"/>
        </a:lt2>
        <a:accent1>
          <a:srgbClr val="A00C26"/>
        </a:accent1>
        <a:accent2>
          <a:srgbClr val="E1861B"/>
        </a:accent2>
        <a:accent3>
          <a:srgbClr val="FFFFFF"/>
        </a:accent3>
        <a:accent4>
          <a:srgbClr val="043F72"/>
        </a:accent4>
        <a:accent5>
          <a:srgbClr val="CDAAAC"/>
        </a:accent5>
        <a:accent6>
          <a:srgbClr val="CC7917"/>
        </a:accent6>
        <a:hlink>
          <a:srgbClr val="064B8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 2015 PPT Template</Template>
  <TotalTime>7277</TotalTime>
  <Words>1171</Words>
  <Application>Microsoft Macintosh PowerPoint</Application>
  <PresentationFormat>On-screen Show (4:3)</PresentationFormat>
  <Paragraphs>133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Spring 2015 PPT Template</vt:lpstr>
      <vt:lpstr>Distance Education (DE)</vt:lpstr>
      <vt:lpstr>Correspondence Education (CE)</vt:lpstr>
      <vt:lpstr>Online Instruction:  Definition Appropriate?</vt:lpstr>
      <vt:lpstr>State Authorization</vt:lpstr>
      <vt:lpstr>B.  Substantive Change</vt:lpstr>
      <vt:lpstr>Substantive Change</vt:lpstr>
      <vt:lpstr>Substantive Change Continued</vt:lpstr>
      <vt:lpstr>Substantive Change Continued</vt:lpstr>
      <vt:lpstr>Substantive Change  Continued</vt:lpstr>
      <vt:lpstr>C.  Assuring Quality of Distance Education and Correspondence  (DE/CE) Learning Programs</vt:lpstr>
      <vt:lpstr>Quality of DE/CE Courses  Continued</vt:lpstr>
      <vt:lpstr>Evaluating Distance Education</vt:lpstr>
      <vt:lpstr>Evaluating Distance Education</vt:lpstr>
      <vt:lpstr>Data and Evidence</vt:lpstr>
      <vt:lpstr>Data Should Demonstrate the Institution Knows About:</vt:lpstr>
      <vt:lpstr>In Using Evidence, The College Should:</vt:lpstr>
    </vt:vector>
  </TitlesOfParts>
  <Company>ACCJC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Office of the Academic Vice President</cp:lastModifiedBy>
  <cp:revision>548</cp:revision>
  <cp:lastPrinted>2015-04-08T23:55:55Z</cp:lastPrinted>
  <dcterms:created xsi:type="dcterms:W3CDTF">2002-10-29T22:44:01Z</dcterms:created>
  <dcterms:modified xsi:type="dcterms:W3CDTF">2015-04-27T06:29:30Z</dcterms:modified>
</cp:coreProperties>
</file>