
<file path=[Content_Types].xml><?xml version="1.0" encoding="utf-8"?>
<Types xmlns="http://schemas.openxmlformats.org/package/2006/content-types">
  <Override PartName="/ppt/slides/slide14.xml" ContentType="application/vnd.openxmlformats-officedocument.presentationml.slide+xml"/>
  <Override PartName="/ppt/slideLayouts/slideLayout8.xml" ContentType="application/vnd.openxmlformats-officedocument.presentationml.slideLayout+xml"/>
  <Override PartName="/ppt/slides/slide52.xml" ContentType="application/vnd.openxmlformats-officedocument.presentationml.slide+xml"/>
  <Override PartName="/ppt/slides/slide49.xml" ContentType="application/vnd.openxmlformats-officedocument.presentationml.slide+xml"/>
  <Override PartName="/ppt/slides/slide68.xml" ContentType="application/vnd.openxmlformats-officedocument.presentationml.slide+xml"/>
  <Override PartName="/ppt/slides/slide33.xml" ContentType="application/vnd.openxmlformats-officedocument.presentationml.slide+xml"/>
  <Override PartName="/ppt/theme/themeOverride5.xml" ContentType="application/vnd.openxmlformats-officedocument.themeOverride+xml"/>
  <Default Extension="bin" ContentType="application/vnd.openxmlformats-officedocument.presentationml.printerSettings"/>
  <Override PartName="/ppt/notesSlides/notesSlide13.xml" ContentType="application/vnd.openxmlformats-officedocument.presentationml.notesSlide+xml"/>
  <Override PartName="/ppt/notesSlides/notesSlide2.xml" ContentType="application/vnd.openxmlformats-officedocument.presentationml.notesSlide+xml"/>
  <Override PartName="/ppt/slides/slide18.xml" ContentType="application/vnd.openxmlformats-officedocument.presentationml.slide+xml"/>
  <Override PartName="/ppt/slides/slide37.xml" ContentType="application/vnd.openxmlformats-officedocument.presentationml.slide+xml"/>
  <Override PartName="/ppt/slides/slide56.xml" ContentType="application/vnd.openxmlformats-officedocument.presentationml.slide+xml"/>
  <Override PartName="/ppt/slides/slide3.xml" ContentType="application/vnd.openxmlformats-officedocument.presentationml.slide+xml"/>
  <Override PartName="/ppt/slideLayouts/slideLayout1.xml" ContentType="application/vnd.openxmlformats-officedocument.presentationml.slideLayout+xml"/>
  <Override PartName="/ppt/slides/slide23.xml" ContentType="application/vnd.openxmlformats-officedocument.presentationml.slide+xml"/>
  <Override PartName="/ppt/slides/slide42.xml" ContentType="application/vnd.openxmlformats-officedocument.presentationml.slide+xml"/>
  <Override PartName="/ppt/slides/slide61.xml" ContentType="application/vnd.openxmlformats-officedocument.presentationml.slide+xml"/>
  <Override PartName="/ppt/theme/theme1.xml" ContentType="application/vnd.openxmlformats-officedocument.theme+xml"/>
  <Override PartName="/ppt/slideLayouts/slideLayout10.xml" ContentType="application/vnd.openxmlformats-officedocument.presentationml.slideLayout+xml"/>
  <Override PartName="/ppt/notesSlides/notesSlide17.xml" ContentType="application/vnd.openxmlformats-officedocument.presentationml.notesSlide+xml"/>
  <Override PartName="/ppt/notesSlides/notesSlide6.xml" ContentType="application/vnd.openxmlformats-officedocument.presentationml.notesSlide+xml"/>
  <Override PartName="/ppt/slides/slide7.xml" ContentType="application/vnd.openxmlformats-officedocument.presentationml.slide+xml"/>
  <Override PartName="/ppt/slideLayouts/slideLayout5.xml" ContentType="application/vnd.openxmlformats-officedocument.presentationml.slideLayout+xml"/>
  <Override PartName="/ppt/slides/slide30.xml" ContentType="application/vnd.openxmlformats-officedocument.presentationml.slide+xml"/>
  <Override PartName="/ppt/slides/slide27.xml" ContentType="application/vnd.openxmlformats-officedocument.presentationml.slide+xml"/>
  <Override PartName="/ppt/charts/chart4.xml" ContentType="application/vnd.openxmlformats-officedocument.drawingml.chart+xml"/>
  <Override PartName="/ppt/slides/slide11.xml" ContentType="application/vnd.openxmlformats-officedocument.presentationml.slide+xml"/>
  <Override PartName="/ppt/slides/slide65.xml" ContentType="application/vnd.openxmlformats-officedocument.presentationml.slide+xml"/>
  <Override PartName="/ppt/slides/slide46.xml" ContentType="application/vnd.openxmlformats-officedocument.presentationml.slide+xml"/>
  <Override PartName="/ppt/notesSlides/notesSlide8.xml" ContentType="application/vnd.openxmlformats-officedocument.presentationml.notesSlide+xml"/>
  <Override PartName="/ppt/theme/themeOverride4.xml" ContentType="application/vnd.openxmlformats-officedocument.themeOverride+xml"/>
  <Override PartName="/ppt/slides/slide70.xml" ContentType="application/vnd.openxmlformats-officedocument.presentationml.slide+xml"/>
  <Override PartName="/ppt/slideLayouts/slideLayout9.xml" ContentType="application/vnd.openxmlformats-officedocument.presentationml.slideLayout+xml"/>
  <Override PartName="/ppt/slides/slide34.xml" ContentType="application/vnd.openxmlformats-officedocument.presentationml.slide+xml"/>
  <Override PartName="/ppt/slides/slide53.xml" ContentType="application/vnd.openxmlformats-officedocument.presentationml.slide+xml"/>
  <Override PartName="/ppt/slides/slide15.xml" ContentType="application/vnd.openxmlformats-officedocument.presentationml.slide+xml"/>
  <Override PartName="/ppt/slides/slide69.xml" ContentType="application/vnd.openxmlformats-officedocument.presentationml.slide+xml"/>
  <Override PartName="/ppt/theme/themeOverride6.xml" ContentType="application/vnd.openxmlformats-officedocument.themeOverride+xml"/>
  <Override PartName="/ppt/slides/slide20.xml" ContentType="application/vnd.openxmlformats-officedocument.presentationml.slide+xml"/>
  <Override PartName="/ppt/presProps.xml" ContentType="application/vnd.openxmlformats-officedocument.presentationml.presProps+xml"/>
  <Override PartName="/ppt/notesSlides/notesSlide14.xml" ContentType="application/vnd.openxmlformats-officedocument.presentationml.notesSlide+xml"/>
  <Override PartName="/ppt/notesSlides/notesSlide3.xml" ContentType="application/vnd.openxmlformats-officedocument.presentationml.notesSlide+xml"/>
  <Override PartName="/ppt/slides/slide19.xml" ContentType="application/vnd.openxmlformats-officedocument.presentationml.slide+xml"/>
  <Override PartName="/ppt/slides/slide38.xml" ContentType="application/vnd.openxmlformats-officedocument.presentationml.slide+xml"/>
  <Override PartName="/ppt/slides/slide57.xml" ContentType="application/vnd.openxmlformats-officedocument.presentationml.slide+xml"/>
  <Override PartName="/ppt/slides/slide4.xml" ContentType="application/vnd.openxmlformats-officedocument.presentationml.slide+xml"/>
  <Override PartName="/ppt/slideLayouts/slideLayout2.xml" ContentType="application/vnd.openxmlformats-officedocument.presentationml.slideLayout+xml"/>
  <Override PartName="/ppt/slides/slide24.xml" ContentType="application/vnd.openxmlformats-officedocument.presentationml.slide+xml"/>
  <Override PartName="/ppt/slides/slide43.xml" ContentType="application/vnd.openxmlformats-officedocument.presentationml.slide+xml"/>
  <Override PartName="/ppt/slides/slide62.xml" ContentType="application/vnd.openxmlformats-officedocument.presentationml.slide+xml"/>
  <Override PartName="/ppt/charts/chart1.xml" ContentType="application/vnd.openxmlformats-officedocument.drawingml.chart+xml"/>
  <Override PartName="/ppt/handoutMasters/handoutMaster1.xml" ContentType="application/vnd.openxmlformats-officedocument.presentationml.handoutMaster+xml"/>
  <Override PartName="/ppt/theme/theme2.xml" ContentType="application/vnd.openxmlformats-officedocument.theme+xml"/>
  <Override PartName="/ppt/slideLayouts/slideLayout11.xml" ContentType="application/vnd.openxmlformats-officedocument.presentationml.slideLayout+xml"/>
  <Override PartName="/ppt/theme/themeOverride1.xml" ContentType="application/vnd.openxmlformats-officedocument.themeOverride+xml"/>
  <Override PartName="/ppt/notesSlides/notesSlide18.xml" ContentType="application/vnd.openxmlformats-officedocument.presentationml.notesSlide+xml"/>
  <Override PartName="/docProps/core.xml" ContentType="application/vnd.openxmlformats-package.core-properties+xml"/>
  <Override PartName="/ppt/notesSlides/notesSlide7.xml" ContentType="application/vnd.openxmlformats-officedocument.presentationml.notesSlide+xml"/>
  <Default Extension="jpeg" ContentType="image/jpeg"/>
  <Override PartName="/ppt/slides/slide8.xml" ContentType="application/vnd.openxmlformats-officedocument.presentationml.slide+xml"/>
  <Override PartName="/ppt/slides/slide12.xml" ContentType="application/vnd.openxmlformats-officedocument.presentationml.slide+xml"/>
  <Override PartName="/ppt/slides/slide31.xml" ContentType="application/vnd.openxmlformats-officedocument.presentationml.slide+xml"/>
  <Override PartName="/ppt/slides/slide28.xml" ContentType="application/vnd.openxmlformats-officedocument.presentationml.slide+xml"/>
  <Override PartName="/ppt/charts/chart5.xml" ContentType="application/vnd.openxmlformats-officedocument.drawingml.chart+xml"/>
  <Override PartName="/ppt/slides/slide66.xml" ContentType="application/vnd.openxmlformats-officedocument.presentationml.slide+xml"/>
  <Override PartName="/ppt/slides/slide50.xml" ContentType="application/vnd.openxmlformats-officedocument.presentationml.slide+xml"/>
  <Override PartName="/ppt/slides/slide47.xml" ContentType="application/vnd.openxmlformats-officedocument.presentationml.slide+xml"/>
  <Override PartName="/ppt/notesSlides/notesSlide9.xml" ContentType="application/vnd.openxmlformats-officedocument.presentationml.notesSlide+xml"/>
  <Override PartName="/ppt/slideLayouts/slideLayout6.xml" ContentType="application/vnd.openxmlformats-officedocument.presentationml.slideLayout+xml"/>
  <Override PartName="/ppt/notesSlides/notesSlide11.xml" ContentType="application/vnd.openxmlformats-officedocument.presentationml.notesSlide+xml"/>
  <Default Extension="rels" ContentType="application/vnd.openxmlformats-package.relationships+xml"/>
  <Override PartName="/ppt/slides/slide16.xml" ContentType="application/vnd.openxmlformats-officedocument.presentationml.slide+xml"/>
  <Override PartName="/ppt/slides/slide35.xml" ContentType="application/vnd.openxmlformats-officedocument.presentationml.slide+xml"/>
  <Override PartName="/ppt/slides/slide54.xml" ContentType="application/vnd.openxmlformats-officedocument.presentationml.slide+xml"/>
  <Override PartName="/ppt/slides/slide1.xml" ContentType="application/vnd.openxmlformats-officedocument.presentationml.slide+xml"/>
  <Override PartName="/ppt/slides/slide21.xml" ContentType="application/vnd.openxmlformats-officedocument.presentationml.slide+xml"/>
  <Override PartName="/ppt/slides/slide40.xml" ContentType="application/vnd.openxmlformats-officedocument.presentationml.slide+xml"/>
  <Override PartName="/ppt/notesSlides/notesSlide15.xml" ContentType="application/vnd.openxmlformats-officedocument.presentationml.notesSlide+xml"/>
  <Override PartName="/ppt/notesSlides/notesSlide4.xml" ContentType="application/vnd.openxmlformats-officedocument.presentationml.notesSlide+xml"/>
  <Override PartName="/ppt/slides/slide39.xml" ContentType="application/vnd.openxmlformats-officedocument.presentationml.slide+xml"/>
  <Override PartName="/ppt/slides/slide58.xml" ContentType="application/vnd.openxmlformats-officedocument.presentationml.slide+xml"/>
  <Override PartName="/ppt/notesSlides/notesSlide20.xml" ContentType="application/vnd.openxmlformats-officedocument.presentationml.notesSlide+xml"/>
  <Override PartName="/ppt/slides/slide5.xml" ContentType="application/vnd.openxmlformats-officedocument.presentationml.slide+xml"/>
  <Override PartName="/ppt/slideMasters/slideMaster1.xml" ContentType="application/vnd.openxmlformats-officedocument.presentationml.slideMaster+xml"/>
  <Override PartName="/ppt/slideLayouts/slideLayout3.xml" ContentType="application/vnd.openxmlformats-officedocument.presentationml.slideLayout+xml"/>
  <Override PartName="/ppt/slides/slide25.xml" ContentType="application/vnd.openxmlformats-officedocument.presentationml.slide+xml"/>
  <Override PartName="/ppt/slides/slide44.xml" ContentType="application/vnd.openxmlformats-officedocument.presentationml.slide+xml"/>
  <Override PartName="/ppt/charts/chart2.xml" ContentType="application/vnd.openxmlformats-officedocument.drawingml.chart+xml"/>
  <Override PartName="/ppt/theme/theme3.xml" ContentType="application/vnd.openxmlformats-officedocument.theme+xml"/>
  <Override PartName="/ppt/slides/slide63.xml" ContentType="application/vnd.openxmlformats-officedocument.presentationml.slide+xml"/>
  <Override PartName="/ppt/theme/themeOverride2.xml" ContentType="application/vnd.openxmlformats-officedocument.themeOverride+xml"/>
  <Override PartName="/ppt/notesSlides/notesSlide19.xml" ContentType="application/vnd.openxmlformats-officedocument.presentationml.notesSlide+xml"/>
  <Override PartName="/ppt/slides/slide9.xml" ContentType="application/vnd.openxmlformats-officedocument.presentationml.slide+xml"/>
  <Override PartName="/ppt/slides/slide13.xml" ContentType="application/vnd.openxmlformats-officedocument.presentationml.slide+xml"/>
  <Default Extension="xml" ContentType="application/xml"/>
  <Override PartName="/ppt/tableStyles.xml" ContentType="application/vnd.openxmlformats-officedocument.presentationml.tableStyles+xml"/>
  <Override PartName="/ppt/slides/slide51.xml" ContentType="application/vnd.openxmlformats-officedocument.presentationml.slide+xml"/>
  <Override PartName="/ppt/slides/slide67.xml" ContentType="application/vnd.openxmlformats-officedocument.presentationml.slide+xml"/>
  <Override PartName="/ppt/slides/slide48.xml" ContentType="application/vnd.openxmlformats-officedocument.presentationml.slide+xml"/>
  <Override PartName="/ppt/notesSlides/notesSlide10.xml" ContentType="application/vnd.openxmlformats-officedocument.presentationml.notesSlide+xml"/>
  <Override PartName="/ppt/slideLayouts/slideLayout7.xml" ContentType="application/vnd.openxmlformats-officedocument.presentationml.slideLayout+xml"/>
  <Override PartName="/ppt/viewProps.xml" ContentType="application/vnd.openxmlformats-officedocument.presentationml.viewProps+xml"/>
  <Override PartName="/ppt/slides/slide32.xml" ContentType="application/vnd.openxmlformats-officedocument.presentationml.slide+xml"/>
  <Override PartName="/ppt/slides/slide29.xml" ContentType="application/vnd.openxmlformats-officedocument.presentationml.slide+xml"/>
  <Override PartName="/ppt/charts/chart6.xml" ContentType="application/vnd.openxmlformats-officedocument.drawingml.chart+xml"/>
  <Override PartName="/docProps/app.xml" ContentType="application/vnd.openxmlformats-officedocument.extended-properties+xml"/>
  <Override PartName="/ppt/notesMasters/notesMaster1.xml" ContentType="application/vnd.openxmlformats-officedocument.presentationml.notesMaster+xml"/>
  <Override PartName="/ppt/notesSlides/notesSlide12.xml" ContentType="application/vnd.openxmlformats-officedocument.presentationml.notesSlide+xml"/>
  <Override PartName="/ppt/notesSlides/notesSlide1.xml" ContentType="application/vnd.openxmlformats-officedocument.presentationml.notesSlide+xml"/>
  <Override PartName="/ppt/slides/slide17.xml" ContentType="application/vnd.openxmlformats-officedocument.presentationml.slide+xml"/>
  <Override PartName="/ppt/slides/slide36.xml" ContentType="application/vnd.openxmlformats-officedocument.presentationml.slide+xml"/>
  <Override PartName="/ppt/slides/slide55.xml" ContentType="application/vnd.openxmlformats-officedocument.presentationml.slide+xml"/>
  <Override PartName="/ppt/presentation.xml" ContentType="application/vnd.openxmlformats-officedocument.presentationml.presentation.main+xml"/>
  <Override PartName="/ppt/slides/slide2.xml" ContentType="application/vnd.openxmlformats-officedocument.presentationml.slide+xml"/>
  <Override PartName="/ppt/slides/slide22.xml" ContentType="application/vnd.openxmlformats-officedocument.presentationml.slide+xml"/>
  <Override PartName="/ppt/slides/slide41.xml" ContentType="application/vnd.openxmlformats-officedocument.presentationml.slide+xml"/>
  <Override PartName="/ppt/slides/slide60.xml" ContentType="application/vnd.openxmlformats-officedocument.presentationml.slide+xml"/>
  <Override PartName="/ppt/notesSlides/notesSlide16.xml" ContentType="application/vnd.openxmlformats-officedocument.presentationml.notesSlide+xml"/>
  <Override PartName="/ppt/notesSlides/notesSlide5.xml" ContentType="application/vnd.openxmlformats-officedocument.presentationml.notesSlide+xml"/>
  <Override PartName="/ppt/slides/slide59.xml" ContentType="application/vnd.openxmlformats-officedocument.presentationml.slide+xml"/>
  <Override PartName="/ppt/slides/slide6.xml" ContentType="application/vnd.openxmlformats-officedocument.presentationml.slide+xml"/>
  <Override PartName="/ppt/slideLayouts/slideLayout4.xml" ContentType="application/vnd.openxmlformats-officedocument.presentationml.slideLayout+xml"/>
  <Override PartName="/ppt/slides/slide10.xml" ContentType="application/vnd.openxmlformats-officedocument.presentationml.slide+xml"/>
  <Override PartName="/ppt/slides/slide26.xml" ContentType="application/vnd.openxmlformats-officedocument.presentationml.slide+xml"/>
  <Override PartName="/ppt/slides/slide45.xml" ContentType="application/vnd.openxmlformats-officedocument.presentationml.slide+xml"/>
  <Override PartName="/ppt/charts/chart3.xml" ContentType="application/vnd.openxmlformats-officedocument.drawingml.chart+xml"/>
  <Override PartName="/ppt/slides/slide64.xml" ContentType="application/vnd.openxmlformats-officedocument.presentationml.slide+xml"/>
  <Override PartName="/ppt/theme/themeOverride3.xml" ContentType="application/vnd.openxmlformats-officedocument.themeOverride+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id="2147483648" r:id="rId1"/>
  </p:sldMasterIdLst>
  <p:notesMasterIdLst>
    <p:notesMasterId r:id="rId72"/>
  </p:notesMasterIdLst>
  <p:handoutMasterIdLst>
    <p:handoutMasterId r:id="rId73"/>
  </p:handoutMasterIdLst>
  <p:sldIdLst>
    <p:sldId id="294" r:id="rId2"/>
    <p:sldId id="295" r:id="rId3"/>
    <p:sldId id="267" r:id="rId4"/>
    <p:sldId id="296" r:id="rId5"/>
    <p:sldId id="297" r:id="rId6"/>
    <p:sldId id="298" r:id="rId7"/>
    <p:sldId id="299" r:id="rId8"/>
    <p:sldId id="300" r:id="rId9"/>
    <p:sldId id="301" r:id="rId10"/>
    <p:sldId id="309" r:id="rId11"/>
    <p:sldId id="310" r:id="rId12"/>
    <p:sldId id="303" r:id="rId13"/>
    <p:sldId id="304" r:id="rId14"/>
    <p:sldId id="269" r:id="rId15"/>
    <p:sldId id="272" r:id="rId16"/>
    <p:sldId id="278" r:id="rId17"/>
    <p:sldId id="280" r:id="rId18"/>
    <p:sldId id="256" r:id="rId19"/>
    <p:sldId id="257" r:id="rId20"/>
    <p:sldId id="258" r:id="rId21"/>
    <p:sldId id="259" r:id="rId22"/>
    <p:sldId id="308" r:id="rId23"/>
    <p:sldId id="260" r:id="rId24"/>
    <p:sldId id="305" r:id="rId25"/>
    <p:sldId id="306" r:id="rId26"/>
    <p:sldId id="307" r:id="rId27"/>
    <p:sldId id="311" r:id="rId28"/>
    <p:sldId id="312" r:id="rId29"/>
    <p:sldId id="261" r:id="rId30"/>
    <p:sldId id="262" r:id="rId31"/>
    <p:sldId id="263" r:id="rId32"/>
    <p:sldId id="264" r:id="rId33"/>
    <p:sldId id="265" r:id="rId34"/>
    <p:sldId id="268" r:id="rId35"/>
    <p:sldId id="313" r:id="rId36"/>
    <p:sldId id="314" r:id="rId37"/>
    <p:sldId id="315" r:id="rId38"/>
    <p:sldId id="316" r:id="rId39"/>
    <p:sldId id="317" r:id="rId40"/>
    <p:sldId id="318" r:id="rId41"/>
    <p:sldId id="319" r:id="rId42"/>
    <p:sldId id="320" r:id="rId43"/>
    <p:sldId id="321" r:id="rId44"/>
    <p:sldId id="322" r:id="rId45"/>
    <p:sldId id="323" r:id="rId46"/>
    <p:sldId id="324" r:id="rId47"/>
    <p:sldId id="325" r:id="rId48"/>
    <p:sldId id="326" r:id="rId49"/>
    <p:sldId id="327" r:id="rId50"/>
    <p:sldId id="328" r:id="rId51"/>
    <p:sldId id="329" r:id="rId52"/>
    <p:sldId id="330" r:id="rId53"/>
    <p:sldId id="331" r:id="rId54"/>
    <p:sldId id="332" r:id="rId55"/>
    <p:sldId id="333" r:id="rId56"/>
    <p:sldId id="334" r:id="rId57"/>
    <p:sldId id="335" r:id="rId58"/>
    <p:sldId id="336" r:id="rId59"/>
    <p:sldId id="337" r:id="rId60"/>
    <p:sldId id="338" r:id="rId61"/>
    <p:sldId id="339" r:id="rId62"/>
    <p:sldId id="340" r:id="rId63"/>
    <p:sldId id="341" r:id="rId64"/>
    <p:sldId id="342" r:id="rId65"/>
    <p:sldId id="343" r:id="rId66"/>
    <p:sldId id="344" r:id="rId67"/>
    <p:sldId id="345" r:id="rId68"/>
    <p:sldId id="346" r:id="rId69"/>
    <p:sldId id="347" r:id="rId70"/>
    <p:sldId id="348" r:id="rId7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showPr showNarration="1">
    <p:present/>
    <p:sldAll/>
    <p:penClr>
      <a:prstClr val="red"/>
    </p:penClr>
    <p:extLst>
      <p:ext uri="{EC167BDD-8182-4AB7-AECC-EB403E3ABB37}">
        <p14:laserClr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a:srgbClr val="FF0000"/>
        </p14:laserClr>
      </p:ext>
      <p:ext uri="{2FDB2607-1784-4EEB-B798-7EB5836EED8A}">
        <p14:showMediaCtrls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
      </p:ext>
    </p:extLst>
  </p:showPr>
  <p:extLst>
    <p:ext uri="{E76CE94A-603C-4142-B9EB-6D1370010A27}">
      <p14:discardImageEditData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0"/>
    </p:ext>
    <p:ext uri="{D31A062A-798A-4329-ABDD-BBA856620510}">
      <p14:defaultImageDpi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vertBarState="maximized">
    <p:restoredLeft sz="15620"/>
    <p:restoredTop sz="97312" autoAdjust="0"/>
  </p:normalViewPr>
  <p:slideViewPr>
    <p:cSldViewPr>
      <p:cViewPr>
        <p:scale>
          <a:sx n="66" d="100"/>
          <a:sy n="66" d="100"/>
        </p:scale>
        <p:origin x="-3168" y="-215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notesMaster" Target="notesMasters/notesMaster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73" Type="http://schemas.openxmlformats.org/officeDocument/2006/relationships/handoutMaster" Target="handoutMasters/handoutMaster1.xml"/><Relationship Id="rId74" Type="http://schemas.openxmlformats.org/officeDocument/2006/relationships/printerSettings" Target="printerSettings/printerSettings1.bin"/><Relationship Id="rId75" Type="http://schemas.openxmlformats.org/officeDocument/2006/relationships/presProps" Target="presProps.xml"/><Relationship Id="rId76" Type="http://schemas.openxmlformats.org/officeDocument/2006/relationships/viewProps" Target="viewProps.xml"/><Relationship Id="rId77" Type="http://schemas.openxmlformats.org/officeDocument/2006/relationships/theme" Target="theme/theme1.xml"/><Relationship Id="rId78" Type="http://schemas.openxmlformats.org/officeDocument/2006/relationships/tableStyles" Target="tableStyles.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charts/_rels/chart1.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oleObject" Target="file:///C:\Documents%20and%20Settings\User\Local%20Settings\Temporary%20Internet%20Files\Content.Outlook\0YOAWVRL\2006%20TO%202012%20Summary.xlsx" TargetMode="External"/></Relationships>
</file>

<file path=ppt/charts/_rels/chart2.xml.rels><?xml version="1.0" encoding="UTF-8" standalone="yes"?>
<Relationships xmlns="http://schemas.openxmlformats.org/package/2006/relationships"><Relationship Id="rId1" Type="http://schemas.openxmlformats.org/officeDocument/2006/relationships/themeOverride" Target="../theme/themeOverride2.xml"/><Relationship Id="rId2" Type="http://schemas.openxmlformats.org/officeDocument/2006/relationships/oleObject" Target="file:///C:\Documents%20and%20Settings\User\Desktop\Gen.%20Ed.%20Impact%20Follow-Up%20Charts.xlsx" TargetMode="External"/></Relationships>
</file>

<file path=ppt/charts/_rels/chart3.xml.rels><?xml version="1.0" encoding="UTF-8" standalone="yes"?>
<Relationships xmlns="http://schemas.openxmlformats.org/package/2006/relationships"><Relationship Id="rId1" Type="http://schemas.openxmlformats.org/officeDocument/2006/relationships/themeOverride" Target="../theme/themeOverride3.xml"/><Relationship Id="rId2" Type="http://schemas.openxmlformats.org/officeDocument/2006/relationships/oleObject" Target="file:///C:\Documents%20and%20Settings\User\Desktop\Gen.%20Ed.%20Impact%20Study\Gen.%20Ed.%20Impact%20Follow-Up%20Charts.xlsx" TargetMode="External"/></Relationships>
</file>

<file path=ppt/charts/_rels/chart4.xml.rels><?xml version="1.0" encoding="UTF-8" standalone="yes"?>
<Relationships xmlns="http://schemas.openxmlformats.org/package/2006/relationships"><Relationship Id="rId1" Type="http://schemas.openxmlformats.org/officeDocument/2006/relationships/themeOverride" Target="../theme/themeOverride4.xml"/><Relationship Id="rId2" Type="http://schemas.openxmlformats.org/officeDocument/2006/relationships/oleObject" Target="file:///C:\Documents%20and%20Settings\User\Local%20Settings\Temporary%20Internet%20Files\Content.Outlook\0YOAWVRL\2006%20TO%202012%20Summary.xlsx" TargetMode="External"/></Relationships>
</file>

<file path=ppt/charts/_rels/chart5.xml.rels><?xml version="1.0" encoding="UTF-8" standalone="yes"?>
<Relationships xmlns="http://schemas.openxmlformats.org/package/2006/relationships"><Relationship Id="rId1" Type="http://schemas.openxmlformats.org/officeDocument/2006/relationships/themeOverride" Target="../theme/themeOverride5.xml"/><Relationship Id="rId2" Type="http://schemas.openxmlformats.org/officeDocument/2006/relationships/oleObject" Target="file:///C:\Documents%20and%20Settings\User\Desktop\Gen.%20Ed.%20Impact%20Follow-Up%20Charts.xlsx" TargetMode="External"/></Relationships>
</file>

<file path=ppt/charts/_rels/chart6.xml.rels><?xml version="1.0" encoding="UTF-8" standalone="yes"?>
<Relationships xmlns="http://schemas.openxmlformats.org/package/2006/relationships"><Relationship Id="rId1" Type="http://schemas.openxmlformats.org/officeDocument/2006/relationships/themeOverride" Target="../theme/themeOverride6.xml"/><Relationship Id="rId2" Type="http://schemas.openxmlformats.org/officeDocument/2006/relationships/oleObject" Target="file:///C:\Documents%20and%20Settings\User\Desktop\Gen.%20Ed.%20Impact%20Study\Gen.%20Ed.%20Impact%20Follow-Up%20Chart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style val="2"/>
  <c:clrMapOvr bg1="lt1" tx1="dk1" bg2="lt2" tx2="dk2" accent1="accent1" accent2="accent2" accent3="accent3" accent4="accent4" accent5="accent5" accent6="accent6" hlink="hlink" folHlink="folHlink"/>
  <c:chart>
    <c:view3D>
      <c:rAngAx val="1"/>
    </c:view3D>
    <c:plotArea>
      <c:layout/>
      <c:bar3DChart>
        <c:barDir val="bar"/>
        <c:grouping val="clustered"/>
        <c:ser>
          <c:idx val="0"/>
          <c:order val="0"/>
          <c:tx>
            <c:v>Unique Enrolled</c:v>
          </c:tx>
          <c:dLbls>
            <c:txPr>
              <a:bodyPr/>
              <a:lstStyle/>
              <a:p>
                <a:pPr>
                  <a:defRPr sz="1200" b="1"/>
                </a:pPr>
                <a:endParaRPr lang="en-US"/>
              </a:p>
            </c:txPr>
            <c:showVal val="1"/>
          </c:dLbls>
          <c:cat>
            <c:numRef>
              <c:f>Sheet1!$A$2:$A$8</c:f>
              <c:numCache>
                <c:formatCode>General</c:formatCode>
                <c:ptCount val="7"/>
                <c:pt idx="0">
                  <c:v>2006.0</c:v>
                </c:pt>
                <c:pt idx="1">
                  <c:v>2007.0</c:v>
                </c:pt>
                <c:pt idx="2">
                  <c:v>2008.0</c:v>
                </c:pt>
                <c:pt idx="3">
                  <c:v>2009.0</c:v>
                </c:pt>
                <c:pt idx="4">
                  <c:v>2010.0</c:v>
                </c:pt>
                <c:pt idx="5">
                  <c:v>2011.0</c:v>
                </c:pt>
                <c:pt idx="6">
                  <c:v>2012.0</c:v>
                </c:pt>
              </c:numCache>
            </c:numRef>
          </c:cat>
          <c:val>
            <c:numRef>
              <c:f>Sheet1!$B$2:$B$8</c:f>
              <c:numCache>
                <c:formatCode>General</c:formatCode>
                <c:ptCount val="7"/>
                <c:pt idx="0">
                  <c:v>1084.0</c:v>
                </c:pt>
                <c:pt idx="1">
                  <c:v>1089.0</c:v>
                </c:pt>
                <c:pt idx="2">
                  <c:v>887.0</c:v>
                </c:pt>
                <c:pt idx="3">
                  <c:v>1274.0</c:v>
                </c:pt>
                <c:pt idx="4">
                  <c:v>1312.0</c:v>
                </c:pt>
                <c:pt idx="5">
                  <c:v>1260.0</c:v>
                </c:pt>
                <c:pt idx="6">
                  <c:v>1206.0</c:v>
                </c:pt>
              </c:numCache>
            </c:numRef>
          </c:val>
        </c:ser>
        <c:ser>
          <c:idx val="1"/>
          <c:order val="1"/>
          <c:tx>
            <c:v>Unique Completed</c:v>
          </c:tx>
          <c:dLbls>
            <c:txPr>
              <a:bodyPr/>
              <a:lstStyle/>
              <a:p>
                <a:pPr>
                  <a:defRPr sz="1200" b="1"/>
                </a:pPr>
                <a:endParaRPr lang="en-US"/>
              </a:p>
            </c:txPr>
            <c:showVal val="1"/>
          </c:dLbls>
          <c:cat>
            <c:numRef>
              <c:f>Sheet1!$A$2:$A$8</c:f>
              <c:numCache>
                <c:formatCode>General</c:formatCode>
                <c:ptCount val="7"/>
                <c:pt idx="0">
                  <c:v>2006.0</c:v>
                </c:pt>
                <c:pt idx="1">
                  <c:v>2007.0</c:v>
                </c:pt>
                <c:pt idx="2">
                  <c:v>2008.0</c:v>
                </c:pt>
                <c:pt idx="3">
                  <c:v>2009.0</c:v>
                </c:pt>
                <c:pt idx="4">
                  <c:v>2010.0</c:v>
                </c:pt>
                <c:pt idx="5">
                  <c:v>2011.0</c:v>
                </c:pt>
                <c:pt idx="6">
                  <c:v>2012.0</c:v>
                </c:pt>
              </c:numCache>
            </c:numRef>
          </c:cat>
          <c:val>
            <c:numRef>
              <c:f>Sheet1!$C$2:$C$8</c:f>
              <c:numCache>
                <c:formatCode>General</c:formatCode>
                <c:ptCount val="7"/>
                <c:pt idx="0">
                  <c:v>136.0</c:v>
                </c:pt>
                <c:pt idx="1">
                  <c:v>66.0</c:v>
                </c:pt>
                <c:pt idx="2">
                  <c:v>95.0</c:v>
                </c:pt>
                <c:pt idx="3">
                  <c:v>160.0</c:v>
                </c:pt>
                <c:pt idx="4">
                  <c:v>168.0</c:v>
                </c:pt>
                <c:pt idx="5">
                  <c:v>205.0</c:v>
                </c:pt>
                <c:pt idx="6">
                  <c:v>172.0</c:v>
                </c:pt>
              </c:numCache>
            </c:numRef>
          </c:val>
        </c:ser>
        <c:shape val="box"/>
        <c:axId val="74316728"/>
        <c:axId val="74301928"/>
        <c:axId val="0"/>
      </c:bar3DChart>
      <c:catAx>
        <c:axId val="74316728"/>
        <c:scaling>
          <c:orientation val="minMax"/>
        </c:scaling>
        <c:axPos val="l"/>
        <c:numFmt formatCode="General" sourceLinked="1"/>
        <c:tickLblPos val="nextTo"/>
        <c:txPr>
          <a:bodyPr/>
          <a:lstStyle/>
          <a:p>
            <a:pPr>
              <a:defRPr sz="1400" b="1"/>
            </a:pPr>
            <a:endParaRPr lang="en-US"/>
          </a:p>
        </c:txPr>
        <c:crossAx val="74301928"/>
        <c:crosses val="autoZero"/>
        <c:auto val="1"/>
        <c:lblAlgn val="ctr"/>
        <c:lblOffset val="100"/>
      </c:catAx>
      <c:valAx>
        <c:axId val="74301928"/>
        <c:scaling>
          <c:orientation val="minMax"/>
        </c:scaling>
        <c:axPos val="b"/>
        <c:majorGridlines/>
        <c:numFmt formatCode="General" sourceLinked="1"/>
        <c:tickLblPos val="nextTo"/>
        <c:crossAx val="74316728"/>
        <c:crosses val="autoZero"/>
        <c:crossBetween val="between"/>
      </c:valAx>
    </c:plotArea>
    <c:legend>
      <c:legendPos val="r"/>
      <c:txPr>
        <a:bodyPr/>
        <a:lstStyle/>
        <a:p>
          <a:pPr>
            <a:defRPr sz="1400" b="1"/>
          </a:pPr>
          <a:endParaRPr lang="en-US"/>
        </a:p>
      </c:txPr>
    </c:legend>
    <c:plotVisOnly val="1"/>
    <c:dispBlanksAs val="gap"/>
  </c:chart>
  <c:externalData r:id="rId2"/>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style val="2"/>
  <c:clrMapOvr bg1="lt1" tx1="dk1" bg2="lt2" tx2="dk2" accent1="accent1" accent2="accent2" accent3="accent3" accent4="accent4" accent5="accent5" accent6="accent6" hlink="hlink" folHlink="folHlink"/>
  <c:chart>
    <c:plotArea>
      <c:layout>
        <c:manualLayout>
          <c:layoutTarget val="inner"/>
          <c:xMode val="edge"/>
          <c:yMode val="edge"/>
          <c:x val="0.165948486787111"/>
          <c:y val="0.0"/>
          <c:w val="0.67092091749401"/>
          <c:h val="0.960504853644995"/>
        </c:manualLayout>
      </c:layout>
      <c:barChart>
        <c:barDir val="bar"/>
        <c:grouping val="clustered"/>
        <c:ser>
          <c:idx val="0"/>
          <c:order val="0"/>
          <c:tx>
            <c:strRef>
              <c:f>'[Gen. Ed. Impact Follow-Up Charts.xlsx]Sheet1'!$B$150</c:f>
              <c:strCache>
                <c:ptCount val="1"/>
                <c:pt idx="0">
                  <c:v>EN100B</c:v>
                </c:pt>
              </c:strCache>
            </c:strRef>
          </c:tx>
          <c:dLbls>
            <c:txPr>
              <a:bodyPr/>
              <a:lstStyle/>
              <a:p>
                <a:pPr>
                  <a:defRPr sz="900"/>
                </a:pPr>
                <a:endParaRPr lang="en-US"/>
              </a:p>
            </c:txPr>
            <c:showVal val="1"/>
          </c:dLbls>
          <c:cat>
            <c:strRef>
              <c:f>'[Gen. Ed. Impact Follow-Up Charts.xlsx]Sheet1'!$A$151:$A$158</c:f>
              <c:strCache>
                <c:ptCount val="8"/>
                <c:pt idx="0">
                  <c:v>AY05-06</c:v>
                </c:pt>
                <c:pt idx="1">
                  <c:v>AY06-07</c:v>
                </c:pt>
                <c:pt idx="2">
                  <c:v>AY07-08</c:v>
                </c:pt>
                <c:pt idx="3">
                  <c:v>AY08-09</c:v>
                </c:pt>
                <c:pt idx="4">
                  <c:v>AY09-10</c:v>
                </c:pt>
                <c:pt idx="5">
                  <c:v>AY10-11</c:v>
                </c:pt>
                <c:pt idx="6">
                  <c:v>AY11-12</c:v>
                </c:pt>
                <c:pt idx="7">
                  <c:v>AY12-13</c:v>
                </c:pt>
              </c:strCache>
            </c:strRef>
          </c:cat>
          <c:val>
            <c:numRef>
              <c:f>'[Gen. Ed. Impact Follow-Up Charts.xlsx]Sheet1'!$B$151:$B$158</c:f>
              <c:numCache>
                <c:formatCode>General</c:formatCode>
                <c:ptCount val="8"/>
                <c:pt idx="0">
                  <c:v>93.0</c:v>
                </c:pt>
                <c:pt idx="1">
                  <c:v>90.0</c:v>
                </c:pt>
                <c:pt idx="2">
                  <c:v>58.0</c:v>
                </c:pt>
                <c:pt idx="3">
                  <c:v>58.0</c:v>
                </c:pt>
                <c:pt idx="4">
                  <c:v>63.0</c:v>
                </c:pt>
                <c:pt idx="5">
                  <c:v>45.0</c:v>
                </c:pt>
                <c:pt idx="6">
                  <c:v>51.0</c:v>
                </c:pt>
                <c:pt idx="7">
                  <c:v>43.0</c:v>
                </c:pt>
              </c:numCache>
            </c:numRef>
          </c:val>
        </c:ser>
        <c:ser>
          <c:idx val="1"/>
          <c:order val="1"/>
          <c:tx>
            <c:strRef>
              <c:f>'[Gen. Ed. Impact Follow-Up Charts.xlsx]Sheet1'!$C$150</c:f>
              <c:strCache>
                <c:ptCount val="1"/>
                <c:pt idx="0">
                  <c:v>EN100R</c:v>
                </c:pt>
              </c:strCache>
            </c:strRef>
          </c:tx>
          <c:dLbls>
            <c:txPr>
              <a:bodyPr/>
              <a:lstStyle/>
              <a:p>
                <a:pPr>
                  <a:defRPr sz="900"/>
                </a:pPr>
                <a:endParaRPr lang="en-US"/>
              </a:p>
            </c:txPr>
            <c:showVal val="1"/>
          </c:dLbls>
          <c:cat>
            <c:strRef>
              <c:f>'[Gen. Ed. Impact Follow-Up Charts.xlsx]Sheet1'!$A$151:$A$158</c:f>
              <c:strCache>
                <c:ptCount val="8"/>
                <c:pt idx="0">
                  <c:v>AY05-06</c:v>
                </c:pt>
                <c:pt idx="1">
                  <c:v>AY06-07</c:v>
                </c:pt>
                <c:pt idx="2">
                  <c:v>AY07-08</c:v>
                </c:pt>
                <c:pt idx="3">
                  <c:v>AY08-09</c:v>
                </c:pt>
                <c:pt idx="4">
                  <c:v>AY09-10</c:v>
                </c:pt>
                <c:pt idx="5">
                  <c:v>AY10-11</c:v>
                </c:pt>
                <c:pt idx="6">
                  <c:v>AY11-12</c:v>
                </c:pt>
                <c:pt idx="7">
                  <c:v>AY12-13</c:v>
                </c:pt>
              </c:strCache>
            </c:strRef>
          </c:cat>
          <c:val>
            <c:numRef>
              <c:f>'[Gen. Ed. Impact Follow-Up Charts.xlsx]Sheet1'!$C$151:$C$158</c:f>
              <c:numCache>
                <c:formatCode>General</c:formatCode>
                <c:ptCount val="8"/>
                <c:pt idx="0">
                  <c:v>49.0</c:v>
                </c:pt>
                <c:pt idx="1">
                  <c:v>58.0</c:v>
                </c:pt>
                <c:pt idx="2">
                  <c:v>41.0</c:v>
                </c:pt>
                <c:pt idx="3">
                  <c:v>66.0</c:v>
                </c:pt>
                <c:pt idx="4">
                  <c:v>68.0</c:v>
                </c:pt>
                <c:pt idx="5">
                  <c:v>41.0</c:v>
                </c:pt>
                <c:pt idx="6">
                  <c:v>56.0</c:v>
                </c:pt>
                <c:pt idx="7">
                  <c:v>69.0</c:v>
                </c:pt>
              </c:numCache>
            </c:numRef>
          </c:val>
        </c:ser>
        <c:ser>
          <c:idx val="2"/>
          <c:order val="2"/>
          <c:tx>
            <c:strRef>
              <c:f>'[Gen. Ed. Impact Follow-Up Charts.xlsx]Sheet1'!$D$150</c:f>
              <c:strCache>
                <c:ptCount val="1"/>
                <c:pt idx="0">
                  <c:v>EN100RW</c:v>
                </c:pt>
              </c:strCache>
            </c:strRef>
          </c:tx>
          <c:dLbls>
            <c:txPr>
              <a:bodyPr/>
              <a:lstStyle/>
              <a:p>
                <a:pPr>
                  <a:defRPr sz="900"/>
                </a:pPr>
                <a:endParaRPr lang="en-US"/>
              </a:p>
            </c:txPr>
            <c:showVal val="1"/>
          </c:dLbls>
          <c:cat>
            <c:strRef>
              <c:f>'[Gen. Ed. Impact Follow-Up Charts.xlsx]Sheet1'!$A$151:$A$158</c:f>
              <c:strCache>
                <c:ptCount val="8"/>
                <c:pt idx="0">
                  <c:v>AY05-06</c:v>
                </c:pt>
                <c:pt idx="1">
                  <c:v>AY06-07</c:v>
                </c:pt>
                <c:pt idx="2">
                  <c:v>AY07-08</c:v>
                </c:pt>
                <c:pt idx="3">
                  <c:v>AY08-09</c:v>
                </c:pt>
                <c:pt idx="4">
                  <c:v>AY09-10</c:v>
                </c:pt>
                <c:pt idx="5">
                  <c:v>AY10-11</c:v>
                </c:pt>
                <c:pt idx="6">
                  <c:v>AY11-12</c:v>
                </c:pt>
                <c:pt idx="7">
                  <c:v>AY12-13</c:v>
                </c:pt>
              </c:strCache>
            </c:strRef>
          </c:cat>
          <c:val>
            <c:numRef>
              <c:f>'[Gen. Ed. Impact Follow-Up Charts.xlsx]Sheet1'!$D$151:$D$158</c:f>
              <c:numCache>
                <c:formatCode>General</c:formatCode>
                <c:ptCount val="8"/>
                <c:pt idx="0">
                  <c:v>161.0</c:v>
                </c:pt>
                <c:pt idx="1">
                  <c:v>194.0</c:v>
                </c:pt>
                <c:pt idx="2">
                  <c:v>196.0</c:v>
                </c:pt>
                <c:pt idx="3">
                  <c:v>243.0</c:v>
                </c:pt>
                <c:pt idx="4">
                  <c:v>272.0</c:v>
                </c:pt>
                <c:pt idx="5">
                  <c:v>162.0</c:v>
                </c:pt>
                <c:pt idx="6">
                  <c:v>290.0</c:v>
                </c:pt>
                <c:pt idx="7">
                  <c:v>270.0</c:v>
                </c:pt>
              </c:numCache>
            </c:numRef>
          </c:val>
        </c:ser>
        <c:ser>
          <c:idx val="3"/>
          <c:order val="3"/>
          <c:tx>
            <c:strRef>
              <c:f>'[Gen. Ed. Impact Follow-Up Charts.xlsx]Sheet1'!$E$150</c:f>
              <c:strCache>
                <c:ptCount val="1"/>
                <c:pt idx="0">
                  <c:v>EN100W</c:v>
                </c:pt>
              </c:strCache>
            </c:strRef>
          </c:tx>
          <c:spPr>
            <a:solidFill>
              <a:srgbClr val="4E67C8"/>
            </a:solidFill>
          </c:spPr>
          <c:dLbls>
            <c:txPr>
              <a:bodyPr/>
              <a:lstStyle/>
              <a:p>
                <a:pPr>
                  <a:defRPr sz="900"/>
                </a:pPr>
                <a:endParaRPr lang="en-US"/>
              </a:p>
            </c:txPr>
            <c:showVal val="1"/>
          </c:dLbls>
          <c:cat>
            <c:strRef>
              <c:f>'[Gen. Ed. Impact Follow-Up Charts.xlsx]Sheet1'!$A$151:$A$158</c:f>
              <c:strCache>
                <c:ptCount val="8"/>
                <c:pt idx="0">
                  <c:v>AY05-06</c:v>
                </c:pt>
                <c:pt idx="1">
                  <c:v>AY06-07</c:v>
                </c:pt>
                <c:pt idx="2">
                  <c:v>AY07-08</c:v>
                </c:pt>
                <c:pt idx="3">
                  <c:v>AY08-09</c:v>
                </c:pt>
                <c:pt idx="4">
                  <c:v>AY09-10</c:v>
                </c:pt>
                <c:pt idx="5">
                  <c:v>AY10-11</c:v>
                </c:pt>
                <c:pt idx="6">
                  <c:v>AY11-12</c:v>
                </c:pt>
                <c:pt idx="7">
                  <c:v>AY12-13</c:v>
                </c:pt>
              </c:strCache>
            </c:strRef>
          </c:cat>
          <c:val>
            <c:numRef>
              <c:f>'[Gen. Ed. Impact Follow-Up Charts.xlsx]Sheet1'!$E$151:$E$158</c:f>
              <c:numCache>
                <c:formatCode>General</c:formatCode>
                <c:ptCount val="8"/>
                <c:pt idx="0">
                  <c:v>767.0</c:v>
                </c:pt>
                <c:pt idx="1">
                  <c:v>833.0</c:v>
                </c:pt>
                <c:pt idx="2">
                  <c:v>816.0</c:v>
                </c:pt>
                <c:pt idx="3">
                  <c:v>1166.0</c:v>
                </c:pt>
                <c:pt idx="4">
                  <c:v>1304.0</c:v>
                </c:pt>
                <c:pt idx="5">
                  <c:v>836.0</c:v>
                </c:pt>
                <c:pt idx="6">
                  <c:v>459.0</c:v>
                </c:pt>
                <c:pt idx="7">
                  <c:v>336.0</c:v>
                </c:pt>
              </c:numCache>
            </c:numRef>
          </c:val>
        </c:ser>
        <c:ser>
          <c:idx val="4"/>
          <c:order val="4"/>
          <c:tx>
            <c:strRef>
              <c:f>'[Gen. Ed. Impact Follow-Up Charts.xlsx]Sheet1'!$F$150</c:f>
              <c:strCache>
                <c:ptCount val="1"/>
                <c:pt idx="0">
                  <c:v>EN110</c:v>
                </c:pt>
              </c:strCache>
            </c:strRef>
          </c:tx>
          <c:dLbls>
            <c:txPr>
              <a:bodyPr/>
              <a:lstStyle/>
              <a:p>
                <a:pPr>
                  <a:defRPr sz="900"/>
                </a:pPr>
                <a:endParaRPr lang="en-US"/>
              </a:p>
            </c:txPr>
            <c:showVal val="1"/>
          </c:dLbls>
          <c:cat>
            <c:strRef>
              <c:f>'[Gen. Ed. Impact Follow-Up Charts.xlsx]Sheet1'!$A$151:$A$158</c:f>
              <c:strCache>
                <c:ptCount val="8"/>
                <c:pt idx="0">
                  <c:v>AY05-06</c:v>
                </c:pt>
                <c:pt idx="1">
                  <c:v>AY06-07</c:v>
                </c:pt>
                <c:pt idx="2">
                  <c:v>AY07-08</c:v>
                </c:pt>
                <c:pt idx="3">
                  <c:v>AY08-09</c:v>
                </c:pt>
                <c:pt idx="4">
                  <c:v>AY09-10</c:v>
                </c:pt>
                <c:pt idx="5">
                  <c:v>AY10-11</c:v>
                </c:pt>
                <c:pt idx="6">
                  <c:v>AY11-12</c:v>
                </c:pt>
                <c:pt idx="7">
                  <c:v>AY12-13</c:v>
                </c:pt>
              </c:strCache>
            </c:strRef>
          </c:cat>
          <c:val>
            <c:numRef>
              <c:f>'[Gen. Ed. Impact Follow-Up Charts.xlsx]Sheet1'!$F$151:$F$158</c:f>
              <c:numCache>
                <c:formatCode>General</c:formatCode>
                <c:ptCount val="8"/>
                <c:pt idx="0">
                  <c:v>204.0</c:v>
                </c:pt>
                <c:pt idx="1">
                  <c:v>99.0</c:v>
                </c:pt>
                <c:pt idx="2">
                  <c:v>113.0</c:v>
                </c:pt>
                <c:pt idx="3">
                  <c:v>141.0</c:v>
                </c:pt>
                <c:pt idx="4">
                  <c:v>191.0</c:v>
                </c:pt>
                <c:pt idx="5">
                  <c:v>138.0</c:v>
                </c:pt>
                <c:pt idx="6">
                  <c:v>279.0</c:v>
                </c:pt>
                <c:pt idx="7">
                  <c:v>337.0</c:v>
                </c:pt>
              </c:numCache>
            </c:numRef>
          </c:val>
        </c:ser>
        <c:axId val="490156072"/>
        <c:axId val="619033400"/>
      </c:barChart>
      <c:catAx>
        <c:axId val="490156072"/>
        <c:scaling>
          <c:orientation val="minMax"/>
        </c:scaling>
        <c:axPos val="l"/>
        <c:tickLblPos val="nextTo"/>
        <c:crossAx val="619033400"/>
        <c:crosses val="autoZero"/>
        <c:auto val="1"/>
        <c:lblAlgn val="ctr"/>
        <c:lblOffset val="100"/>
      </c:catAx>
      <c:valAx>
        <c:axId val="619033400"/>
        <c:scaling>
          <c:orientation val="minMax"/>
        </c:scaling>
        <c:axPos val="b"/>
        <c:majorGridlines/>
        <c:numFmt formatCode="General" sourceLinked="1"/>
        <c:tickLblPos val="nextTo"/>
        <c:txPr>
          <a:bodyPr/>
          <a:lstStyle/>
          <a:p>
            <a:pPr>
              <a:defRPr sz="700"/>
            </a:pPr>
            <a:endParaRPr lang="en-US"/>
          </a:p>
        </c:txPr>
        <c:crossAx val="490156072"/>
        <c:crosses val="autoZero"/>
        <c:crossBetween val="between"/>
      </c:valAx>
    </c:plotArea>
    <c:legend>
      <c:legendPos val="r"/>
    </c:legend>
    <c:plotVisOnly val="1"/>
    <c:dispBlanksAs val="gap"/>
  </c:chart>
  <c:spPr>
    <a:noFill/>
  </c:spPr>
  <c:externalData r:id="rId2"/>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style val="2"/>
  <c:clrMapOvr bg1="lt1" tx1="dk1" bg2="lt2" tx2="dk2" accent1="accent1" accent2="accent2" accent3="accent3" accent4="accent4" accent5="accent5" accent6="accent6" hlink="hlink" folHlink="folHlink"/>
  <c:chart>
    <c:plotArea>
      <c:layout/>
      <c:barChart>
        <c:barDir val="bar"/>
        <c:grouping val="clustered"/>
        <c:ser>
          <c:idx val="0"/>
          <c:order val="0"/>
          <c:tx>
            <c:strRef>
              <c:f>Sheet1!$B$264</c:f>
              <c:strCache>
                <c:ptCount val="1"/>
                <c:pt idx="0">
                  <c:v>MA085</c:v>
                </c:pt>
              </c:strCache>
            </c:strRef>
          </c:tx>
          <c:cat>
            <c:strRef>
              <c:f>Sheet1!$A$265:$A$272</c:f>
              <c:strCache>
                <c:ptCount val="8"/>
                <c:pt idx="0">
                  <c:v>AY05-06</c:v>
                </c:pt>
                <c:pt idx="1">
                  <c:v>AY06-07</c:v>
                </c:pt>
                <c:pt idx="2">
                  <c:v>AY07-08</c:v>
                </c:pt>
                <c:pt idx="3">
                  <c:v>AY08-09</c:v>
                </c:pt>
                <c:pt idx="4">
                  <c:v>AY09-10</c:v>
                </c:pt>
                <c:pt idx="5">
                  <c:v>AY10-11</c:v>
                </c:pt>
                <c:pt idx="6">
                  <c:v>AY11-12</c:v>
                </c:pt>
                <c:pt idx="7">
                  <c:v>AY12-13</c:v>
                </c:pt>
              </c:strCache>
            </c:strRef>
          </c:cat>
          <c:val>
            <c:numRef>
              <c:f>Sheet1!$B$265:$B$272</c:f>
              <c:numCache>
                <c:formatCode>General</c:formatCode>
                <c:ptCount val="8"/>
                <c:pt idx="0">
                  <c:v>337.0</c:v>
                </c:pt>
                <c:pt idx="1">
                  <c:v>411.0</c:v>
                </c:pt>
                <c:pt idx="2">
                  <c:v>344.0</c:v>
                </c:pt>
                <c:pt idx="3">
                  <c:v>431.0</c:v>
                </c:pt>
                <c:pt idx="4">
                  <c:v>456.0</c:v>
                </c:pt>
                <c:pt idx="5">
                  <c:v>267.0</c:v>
                </c:pt>
                <c:pt idx="6">
                  <c:v>463.0</c:v>
                </c:pt>
                <c:pt idx="7">
                  <c:v>423.0</c:v>
                </c:pt>
              </c:numCache>
            </c:numRef>
          </c:val>
        </c:ser>
        <c:ser>
          <c:idx val="1"/>
          <c:order val="1"/>
          <c:tx>
            <c:strRef>
              <c:f>Sheet1!$C$264</c:f>
              <c:strCache>
                <c:ptCount val="1"/>
                <c:pt idx="0">
                  <c:v>MA095</c:v>
                </c:pt>
              </c:strCache>
            </c:strRef>
          </c:tx>
          <c:dLbls>
            <c:showVal val="1"/>
          </c:dLbls>
          <c:cat>
            <c:strRef>
              <c:f>Sheet1!$A$265:$A$272</c:f>
              <c:strCache>
                <c:ptCount val="8"/>
                <c:pt idx="0">
                  <c:v>AY05-06</c:v>
                </c:pt>
                <c:pt idx="1">
                  <c:v>AY06-07</c:v>
                </c:pt>
                <c:pt idx="2">
                  <c:v>AY07-08</c:v>
                </c:pt>
                <c:pt idx="3">
                  <c:v>AY08-09</c:v>
                </c:pt>
                <c:pt idx="4">
                  <c:v>AY09-10</c:v>
                </c:pt>
                <c:pt idx="5">
                  <c:v>AY10-11</c:v>
                </c:pt>
                <c:pt idx="6">
                  <c:v>AY11-12</c:v>
                </c:pt>
                <c:pt idx="7">
                  <c:v>AY12-13</c:v>
                </c:pt>
              </c:strCache>
            </c:strRef>
          </c:cat>
          <c:val>
            <c:numRef>
              <c:f>Sheet1!$C$265:$C$272</c:f>
              <c:numCache>
                <c:formatCode>General</c:formatCode>
                <c:ptCount val="8"/>
                <c:pt idx="0">
                  <c:v>286.0</c:v>
                </c:pt>
                <c:pt idx="1">
                  <c:v>317.0</c:v>
                </c:pt>
                <c:pt idx="2">
                  <c:v>294.0</c:v>
                </c:pt>
                <c:pt idx="3">
                  <c:v>396.0</c:v>
                </c:pt>
                <c:pt idx="4">
                  <c:v>416.0</c:v>
                </c:pt>
                <c:pt idx="5">
                  <c:v>287.0</c:v>
                </c:pt>
                <c:pt idx="6">
                  <c:v>504.0</c:v>
                </c:pt>
                <c:pt idx="7">
                  <c:v>514.0</c:v>
                </c:pt>
              </c:numCache>
            </c:numRef>
          </c:val>
        </c:ser>
        <c:axId val="646366920"/>
        <c:axId val="530951288"/>
      </c:barChart>
      <c:catAx>
        <c:axId val="646366920"/>
        <c:scaling>
          <c:orientation val="minMax"/>
        </c:scaling>
        <c:axPos val="l"/>
        <c:tickLblPos val="nextTo"/>
        <c:crossAx val="530951288"/>
        <c:crosses val="autoZero"/>
        <c:auto val="1"/>
        <c:lblAlgn val="ctr"/>
        <c:lblOffset val="100"/>
      </c:catAx>
      <c:valAx>
        <c:axId val="530951288"/>
        <c:scaling>
          <c:orientation val="minMax"/>
        </c:scaling>
        <c:axPos val="b"/>
        <c:majorGridlines/>
        <c:numFmt formatCode="General" sourceLinked="1"/>
        <c:tickLblPos val="nextTo"/>
        <c:crossAx val="646366920"/>
        <c:crosses val="autoZero"/>
        <c:crossBetween val="between"/>
      </c:valAx>
    </c:plotArea>
    <c:legend>
      <c:legendPos val="r"/>
    </c:legend>
    <c:plotVisOnly val="1"/>
    <c:dispBlanksAs val="gap"/>
  </c:chart>
  <c:externalData r:id="rId2"/>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US"/>
  <c:style val="2"/>
  <c:clrMapOvr bg1="lt1" tx1="dk1" bg2="lt2" tx2="dk2" accent1="accent1" accent2="accent2" accent3="accent3" accent4="accent4" accent5="accent5" accent6="accent6" hlink="hlink" folHlink="folHlink"/>
  <c:chart>
    <c:view3D>
      <c:rAngAx val="1"/>
    </c:view3D>
    <c:plotArea>
      <c:layout/>
      <c:bar3DChart>
        <c:barDir val="bar"/>
        <c:grouping val="clustered"/>
        <c:ser>
          <c:idx val="0"/>
          <c:order val="0"/>
          <c:tx>
            <c:v>Unique Enrolled</c:v>
          </c:tx>
          <c:dLbls>
            <c:txPr>
              <a:bodyPr/>
              <a:lstStyle/>
              <a:p>
                <a:pPr>
                  <a:defRPr sz="1200" b="1"/>
                </a:pPr>
                <a:endParaRPr lang="en-US"/>
              </a:p>
            </c:txPr>
            <c:showVal val="1"/>
          </c:dLbls>
          <c:cat>
            <c:numRef>
              <c:f>Sheet1!$A$2:$A$8</c:f>
              <c:numCache>
                <c:formatCode>General</c:formatCode>
                <c:ptCount val="7"/>
                <c:pt idx="0">
                  <c:v>2006.0</c:v>
                </c:pt>
                <c:pt idx="1">
                  <c:v>2007.0</c:v>
                </c:pt>
                <c:pt idx="2">
                  <c:v>2008.0</c:v>
                </c:pt>
                <c:pt idx="3">
                  <c:v>2009.0</c:v>
                </c:pt>
                <c:pt idx="4">
                  <c:v>2010.0</c:v>
                </c:pt>
                <c:pt idx="5">
                  <c:v>2011.0</c:v>
                </c:pt>
                <c:pt idx="6">
                  <c:v>2012.0</c:v>
                </c:pt>
              </c:numCache>
            </c:numRef>
          </c:cat>
          <c:val>
            <c:numRef>
              <c:f>Sheet1!$B$2:$B$8</c:f>
              <c:numCache>
                <c:formatCode>General</c:formatCode>
                <c:ptCount val="7"/>
                <c:pt idx="0">
                  <c:v>1084.0</c:v>
                </c:pt>
                <c:pt idx="1">
                  <c:v>1089.0</c:v>
                </c:pt>
                <c:pt idx="2">
                  <c:v>887.0</c:v>
                </c:pt>
                <c:pt idx="3">
                  <c:v>1274.0</c:v>
                </c:pt>
                <c:pt idx="4">
                  <c:v>1312.0</c:v>
                </c:pt>
                <c:pt idx="5">
                  <c:v>1260.0</c:v>
                </c:pt>
                <c:pt idx="6">
                  <c:v>1206.0</c:v>
                </c:pt>
              </c:numCache>
            </c:numRef>
          </c:val>
        </c:ser>
        <c:ser>
          <c:idx val="1"/>
          <c:order val="1"/>
          <c:tx>
            <c:v>Unique Completed</c:v>
          </c:tx>
          <c:dLbls>
            <c:txPr>
              <a:bodyPr/>
              <a:lstStyle/>
              <a:p>
                <a:pPr>
                  <a:defRPr sz="1200" b="1"/>
                </a:pPr>
                <a:endParaRPr lang="en-US"/>
              </a:p>
            </c:txPr>
            <c:showVal val="1"/>
          </c:dLbls>
          <c:cat>
            <c:numRef>
              <c:f>Sheet1!$A$2:$A$8</c:f>
              <c:numCache>
                <c:formatCode>General</c:formatCode>
                <c:ptCount val="7"/>
                <c:pt idx="0">
                  <c:v>2006.0</c:v>
                </c:pt>
                <c:pt idx="1">
                  <c:v>2007.0</c:v>
                </c:pt>
                <c:pt idx="2">
                  <c:v>2008.0</c:v>
                </c:pt>
                <c:pt idx="3">
                  <c:v>2009.0</c:v>
                </c:pt>
                <c:pt idx="4">
                  <c:v>2010.0</c:v>
                </c:pt>
                <c:pt idx="5">
                  <c:v>2011.0</c:v>
                </c:pt>
                <c:pt idx="6">
                  <c:v>2012.0</c:v>
                </c:pt>
              </c:numCache>
            </c:numRef>
          </c:cat>
          <c:val>
            <c:numRef>
              <c:f>Sheet1!$C$2:$C$8</c:f>
              <c:numCache>
                <c:formatCode>General</c:formatCode>
                <c:ptCount val="7"/>
                <c:pt idx="0">
                  <c:v>136.0</c:v>
                </c:pt>
                <c:pt idx="1">
                  <c:v>66.0</c:v>
                </c:pt>
                <c:pt idx="2">
                  <c:v>95.0</c:v>
                </c:pt>
                <c:pt idx="3">
                  <c:v>160.0</c:v>
                </c:pt>
                <c:pt idx="4">
                  <c:v>168.0</c:v>
                </c:pt>
                <c:pt idx="5">
                  <c:v>205.0</c:v>
                </c:pt>
                <c:pt idx="6">
                  <c:v>172.0</c:v>
                </c:pt>
              </c:numCache>
            </c:numRef>
          </c:val>
        </c:ser>
        <c:shape val="box"/>
        <c:axId val="646237832"/>
        <c:axId val="646157992"/>
        <c:axId val="0"/>
      </c:bar3DChart>
      <c:catAx>
        <c:axId val="646237832"/>
        <c:scaling>
          <c:orientation val="minMax"/>
        </c:scaling>
        <c:axPos val="l"/>
        <c:numFmt formatCode="General" sourceLinked="1"/>
        <c:tickLblPos val="nextTo"/>
        <c:txPr>
          <a:bodyPr/>
          <a:lstStyle/>
          <a:p>
            <a:pPr>
              <a:defRPr sz="1400" b="1"/>
            </a:pPr>
            <a:endParaRPr lang="en-US"/>
          </a:p>
        </c:txPr>
        <c:crossAx val="646157992"/>
        <c:crosses val="autoZero"/>
        <c:auto val="1"/>
        <c:lblAlgn val="ctr"/>
        <c:lblOffset val="100"/>
      </c:catAx>
      <c:valAx>
        <c:axId val="646157992"/>
        <c:scaling>
          <c:orientation val="minMax"/>
        </c:scaling>
        <c:axPos val="b"/>
        <c:majorGridlines/>
        <c:numFmt formatCode="General" sourceLinked="1"/>
        <c:tickLblPos val="nextTo"/>
        <c:crossAx val="646237832"/>
        <c:crosses val="autoZero"/>
        <c:crossBetween val="between"/>
      </c:valAx>
    </c:plotArea>
    <c:legend>
      <c:legendPos val="r"/>
      <c:layout/>
      <c:txPr>
        <a:bodyPr/>
        <a:lstStyle/>
        <a:p>
          <a:pPr>
            <a:defRPr sz="1400" b="1"/>
          </a:pPr>
          <a:endParaRPr lang="en-US"/>
        </a:p>
      </c:txPr>
    </c:legend>
    <c:plotVisOnly val="1"/>
    <c:dispBlanksAs val="gap"/>
  </c:chart>
  <c:externalData r:id="rId2"/>
</c:chartSpace>
</file>

<file path=ppt/charts/chart5.xml><?xml version="1.0" encoding="utf-8"?>
<c:chartSpace xmlns:c="http://schemas.openxmlformats.org/drawingml/2006/chart" xmlns:a="http://schemas.openxmlformats.org/drawingml/2006/main" xmlns:r="http://schemas.openxmlformats.org/officeDocument/2006/relationships">
  <c:lang val="en-US"/>
  <c:style val="2"/>
  <c:clrMapOvr bg1="lt1" tx1="dk1" bg2="lt2" tx2="dk2" accent1="accent1" accent2="accent2" accent3="accent3" accent4="accent4" accent5="accent5" accent6="accent6" hlink="hlink" folHlink="folHlink"/>
  <c:chart>
    <c:plotArea>
      <c:layout>
        <c:manualLayout>
          <c:layoutTarget val="inner"/>
          <c:xMode val="edge"/>
          <c:yMode val="edge"/>
          <c:x val="0.165948486787111"/>
          <c:y val="0.0"/>
          <c:w val="0.67092091749401"/>
          <c:h val="0.960504853644995"/>
        </c:manualLayout>
      </c:layout>
      <c:barChart>
        <c:barDir val="bar"/>
        <c:grouping val="clustered"/>
        <c:ser>
          <c:idx val="0"/>
          <c:order val="0"/>
          <c:tx>
            <c:strRef>
              <c:f>'[Gen. Ed. Impact Follow-Up Charts.xlsx]Sheet1'!$B$150</c:f>
              <c:strCache>
                <c:ptCount val="1"/>
                <c:pt idx="0">
                  <c:v>EN100B</c:v>
                </c:pt>
              </c:strCache>
            </c:strRef>
          </c:tx>
          <c:dLbls>
            <c:txPr>
              <a:bodyPr/>
              <a:lstStyle/>
              <a:p>
                <a:pPr>
                  <a:defRPr sz="900"/>
                </a:pPr>
                <a:endParaRPr lang="en-US"/>
              </a:p>
            </c:txPr>
            <c:showVal val="1"/>
          </c:dLbls>
          <c:cat>
            <c:strRef>
              <c:f>'[Gen. Ed. Impact Follow-Up Charts.xlsx]Sheet1'!$A$151:$A$158</c:f>
              <c:strCache>
                <c:ptCount val="8"/>
                <c:pt idx="0">
                  <c:v>AY05-06</c:v>
                </c:pt>
                <c:pt idx="1">
                  <c:v>AY06-07</c:v>
                </c:pt>
                <c:pt idx="2">
                  <c:v>AY07-08</c:v>
                </c:pt>
                <c:pt idx="3">
                  <c:v>AY08-09</c:v>
                </c:pt>
                <c:pt idx="4">
                  <c:v>AY09-10</c:v>
                </c:pt>
                <c:pt idx="5">
                  <c:v>AY10-11</c:v>
                </c:pt>
                <c:pt idx="6">
                  <c:v>AY11-12</c:v>
                </c:pt>
                <c:pt idx="7">
                  <c:v>AY12-13</c:v>
                </c:pt>
              </c:strCache>
            </c:strRef>
          </c:cat>
          <c:val>
            <c:numRef>
              <c:f>'[Gen. Ed. Impact Follow-Up Charts.xlsx]Sheet1'!$B$151:$B$158</c:f>
              <c:numCache>
                <c:formatCode>General</c:formatCode>
                <c:ptCount val="8"/>
                <c:pt idx="0">
                  <c:v>93.0</c:v>
                </c:pt>
                <c:pt idx="1">
                  <c:v>90.0</c:v>
                </c:pt>
                <c:pt idx="2">
                  <c:v>58.0</c:v>
                </c:pt>
                <c:pt idx="3">
                  <c:v>58.0</c:v>
                </c:pt>
                <c:pt idx="4">
                  <c:v>63.0</c:v>
                </c:pt>
                <c:pt idx="5">
                  <c:v>45.0</c:v>
                </c:pt>
                <c:pt idx="6">
                  <c:v>51.0</c:v>
                </c:pt>
                <c:pt idx="7">
                  <c:v>43.0</c:v>
                </c:pt>
              </c:numCache>
            </c:numRef>
          </c:val>
        </c:ser>
        <c:ser>
          <c:idx val="1"/>
          <c:order val="1"/>
          <c:tx>
            <c:strRef>
              <c:f>'[Gen. Ed. Impact Follow-Up Charts.xlsx]Sheet1'!$C$150</c:f>
              <c:strCache>
                <c:ptCount val="1"/>
                <c:pt idx="0">
                  <c:v>EN100R</c:v>
                </c:pt>
              </c:strCache>
            </c:strRef>
          </c:tx>
          <c:dLbls>
            <c:txPr>
              <a:bodyPr/>
              <a:lstStyle/>
              <a:p>
                <a:pPr>
                  <a:defRPr sz="900"/>
                </a:pPr>
                <a:endParaRPr lang="en-US"/>
              </a:p>
            </c:txPr>
            <c:showVal val="1"/>
          </c:dLbls>
          <c:cat>
            <c:strRef>
              <c:f>'[Gen. Ed. Impact Follow-Up Charts.xlsx]Sheet1'!$A$151:$A$158</c:f>
              <c:strCache>
                <c:ptCount val="8"/>
                <c:pt idx="0">
                  <c:v>AY05-06</c:v>
                </c:pt>
                <c:pt idx="1">
                  <c:v>AY06-07</c:v>
                </c:pt>
                <c:pt idx="2">
                  <c:v>AY07-08</c:v>
                </c:pt>
                <c:pt idx="3">
                  <c:v>AY08-09</c:v>
                </c:pt>
                <c:pt idx="4">
                  <c:v>AY09-10</c:v>
                </c:pt>
                <c:pt idx="5">
                  <c:v>AY10-11</c:v>
                </c:pt>
                <c:pt idx="6">
                  <c:v>AY11-12</c:v>
                </c:pt>
                <c:pt idx="7">
                  <c:v>AY12-13</c:v>
                </c:pt>
              </c:strCache>
            </c:strRef>
          </c:cat>
          <c:val>
            <c:numRef>
              <c:f>'[Gen. Ed. Impact Follow-Up Charts.xlsx]Sheet1'!$C$151:$C$158</c:f>
              <c:numCache>
                <c:formatCode>General</c:formatCode>
                <c:ptCount val="8"/>
                <c:pt idx="0">
                  <c:v>49.0</c:v>
                </c:pt>
                <c:pt idx="1">
                  <c:v>58.0</c:v>
                </c:pt>
                <c:pt idx="2">
                  <c:v>41.0</c:v>
                </c:pt>
                <c:pt idx="3">
                  <c:v>66.0</c:v>
                </c:pt>
                <c:pt idx="4">
                  <c:v>68.0</c:v>
                </c:pt>
                <c:pt idx="5">
                  <c:v>41.0</c:v>
                </c:pt>
                <c:pt idx="6">
                  <c:v>56.0</c:v>
                </c:pt>
                <c:pt idx="7">
                  <c:v>69.0</c:v>
                </c:pt>
              </c:numCache>
            </c:numRef>
          </c:val>
        </c:ser>
        <c:ser>
          <c:idx val="2"/>
          <c:order val="2"/>
          <c:tx>
            <c:strRef>
              <c:f>'[Gen. Ed. Impact Follow-Up Charts.xlsx]Sheet1'!$D$150</c:f>
              <c:strCache>
                <c:ptCount val="1"/>
                <c:pt idx="0">
                  <c:v>EN100RW</c:v>
                </c:pt>
              </c:strCache>
            </c:strRef>
          </c:tx>
          <c:dLbls>
            <c:txPr>
              <a:bodyPr/>
              <a:lstStyle/>
              <a:p>
                <a:pPr>
                  <a:defRPr sz="900"/>
                </a:pPr>
                <a:endParaRPr lang="en-US"/>
              </a:p>
            </c:txPr>
            <c:showVal val="1"/>
          </c:dLbls>
          <c:cat>
            <c:strRef>
              <c:f>'[Gen. Ed. Impact Follow-Up Charts.xlsx]Sheet1'!$A$151:$A$158</c:f>
              <c:strCache>
                <c:ptCount val="8"/>
                <c:pt idx="0">
                  <c:v>AY05-06</c:v>
                </c:pt>
                <c:pt idx="1">
                  <c:v>AY06-07</c:v>
                </c:pt>
                <c:pt idx="2">
                  <c:v>AY07-08</c:v>
                </c:pt>
                <c:pt idx="3">
                  <c:v>AY08-09</c:v>
                </c:pt>
                <c:pt idx="4">
                  <c:v>AY09-10</c:v>
                </c:pt>
                <c:pt idx="5">
                  <c:v>AY10-11</c:v>
                </c:pt>
                <c:pt idx="6">
                  <c:v>AY11-12</c:v>
                </c:pt>
                <c:pt idx="7">
                  <c:v>AY12-13</c:v>
                </c:pt>
              </c:strCache>
            </c:strRef>
          </c:cat>
          <c:val>
            <c:numRef>
              <c:f>'[Gen. Ed. Impact Follow-Up Charts.xlsx]Sheet1'!$D$151:$D$158</c:f>
              <c:numCache>
                <c:formatCode>General</c:formatCode>
                <c:ptCount val="8"/>
                <c:pt idx="0">
                  <c:v>161.0</c:v>
                </c:pt>
                <c:pt idx="1">
                  <c:v>194.0</c:v>
                </c:pt>
                <c:pt idx="2">
                  <c:v>196.0</c:v>
                </c:pt>
                <c:pt idx="3">
                  <c:v>243.0</c:v>
                </c:pt>
                <c:pt idx="4">
                  <c:v>272.0</c:v>
                </c:pt>
                <c:pt idx="5">
                  <c:v>162.0</c:v>
                </c:pt>
                <c:pt idx="6">
                  <c:v>290.0</c:v>
                </c:pt>
                <c:pt idx="7">
                  <c:v>270.0</c:v>
                </c:pt>
              </c:numCache>
            </c:numRef>
          </c:val>
        </c:ser>
        <c:ser>
          <c:idx val="3"/>
          <c:order val="3"/>
          <c:tx>
            <c:strRef>
              <c:f>'[Gen. Ed. Impact Follow-Up Charts.xlsx]Sheet1'!$E$150</c:f>
              <c:strCache>
                <c:ptCount val="1"/>
                <c:pt idx="0">
                  <c:v>EN100W</c:v>
                </c:pt>
              </c:strCache>
            </c:strRef>
          </c:tx>
          <c:spPr>
            <a:solidFill>
              <a:srgbClr val="4E67C8"/>
            </a:solidFill>
          </c:spPr>
          <c:dLbls>
            <c:txPr>
              <a:bodyPr/>
              <a:lstStyle/>
              <a:p>
                <a:pPr>
                  <a:defRPr sz="900"/>
                </a:pPr>
                <a:endParaRPr lang="en-US"/>
              </a:p>
            </c:txPr>
            <c:showVal val="1"/>
          </c:dLbls>
          <c:cat>
            <c:strRef>
              <c:f>'[Gen. Ed. Impact Follow-Up Charts.xlsx]Sheet1'!$A$151:$A$158</c:f>
              <c:strCache>
                <c:ptCount val="8"/>
                <c:pt idx="0">
                  <c:v>AY05-06</c:v>
                </c:pt>
                <c:pt idx="1">
                  <c:v>AY06-07</c:v>
                </c:pt>
                <c:pt idx="2">
                  <c:v>AY07-08</c:v>
                </c:pt>
                <c:pt idx="3">
                  <c:v>AY08-09</c:v>
                </c:pt>
                <c:pt idx="4">
                  <c:v>AY09-10</c:v>
                </c:pt>
                <c:pt idx="5">
                  <c:v>AY10-11</c:v>
                </c:pt>
                <c:pt idx="6">
                  <c:v>AY11-12</c:v>
                </c:pt>
                <c:pt idx="7">
                  <c:v>AY12-13</c:v>
                </c:pt>
              </c:strCache>
            </c:strRef>
          </c:cat>
          <c:val>
            <c:numRef>
              <c:f>'[Gen. Ed. Impact Follow-Up Charts.xlsx]Sheet1'!$E$151:$E$158</c:f>
              <c:numCache>
                <c:formatCode>General</c:formatCode>
                <c:ptCount val="8"/>
                <c:pt idx="0">
                  <c:v>767.0</c:v>
                </c:pt>
                <c:pt idx="1">
                  <c:v>833.0</c:v>
                </c:pt>
                <c:pt idx="2">
                  <c:v>816.0</c:v>
                </c:pt>
                <c:pt idx="3">
                  <c:v>1166.0</c:v>
                </c:pt>
                <c:pt idx="4">
                  <c:v>1304.0</c:v>
                </c:pt>
                <c:pt idx="5">
                  <c:v>836.0</c:v>
                </c:pt>
                <c:pt idx="6">
                  <c:v>459.0</c:v>
                </c:pt>
                <c:pt idx="7">
                  <c:v>336.0</c:v>
                </c:pt>
              </c:numCache>
            </c:numRef>
          </c:val>
        </c:ser>
        <c:ser>
          <c:idx val="4"/>
          <c:order val="4"/>
          <c:tx>
            <c:strRef>
              <c:f>'[Gen. Ed. Impact Follow-Up Charts.xlsx]Sheet1'!$F$150</c:f>
              <c:strCache>
                <c:ptCount val="1"/>
                <c:pt idx="0">
                  <c:v>EN110</c:v>
                </c:pt>
              </c:strCache>
            </c:strRef>
          </c:tx>
          <c:dLbls>
            <c:txPr>
              <a:bodyPr/>
              <a:lstStyle/>
              <a:p>
                <a:pPr>
                  <a:defRPr sz="900"/>
                </a:pPr>
                <a:endParaRPr lang="en-US"/>
              </a:p>
            </c:txPr>
            <c:showVal val="1"/>
          </c:dLbls>
          <c:cat>
            <c:strRef>
              <c:f>'[Gen. Ed. Impact Follow-Up Charts.xlsx]Sheet1'!$A$151:$A$158</c:f>
              <c:strCache>
                <c:ptCount val="8"/>
                <c:pt idx="0">
                  <c:v>AY05-06</c:v>
                </c:pt>
                <c:pt idx="1">
                  <c:v>AY06-07</c:v>
                </c:pt>
                <c:pt idx="2">
                  <c:v>AY07-08</c:v>
                </c:pt>
                <c:pt idx="3">
                  <c:v>AY08-09</c:v>
                </c:pt>
                <c:pt idx="4">
                  <c:v>AY09-10</c:v>
                </c:pt>
                <c:pt idx="5">
                  <c:v>AY10-11</c:v>
                </c:pt>
                <c:pt idx="6">
                  <c:v>AY11-12</c:v>
                </c:pt>
                <c:pt idx="7">
                  <c:v>AY12-13</c:v>
                </c:pt>
              </c:strCache>
            </c:strRef>
          </c:cat>
          <c:val>
            <c:numRef>
              <c:f>'[Gen. Ed. Impact Follow-Up Charts.xlsx]Sheet1'!$F$151:$F$158</c:f>
              <c:numCache>
                <c:formatCode>General</c:formatCode>
                <c:ptCount val="8"/>
                <c:pt idx="0">
                  <c:v>204.0</c:v>
                </c:pt>
                <c:pt idx="1">
                  <c:v>99.0</c:v>
                </c:pt>
                <c:pt idx="2">
                  <c:v>113.0</c:v>
                </c:pt>
                <c:pt idx="3">
                  <c:v>141.0</c:v>
                </c:pt>
                <c:pt idx="4">
                  <c:v>191.0</c:v>
                </c:pt>
                <c:pt idx="5">
                  <c:v>138.0</c:v>
                </c:pt>
                <c:pt idx="6">
                  <c:v>279.0</c:v>
                </c:pt>
                <c:pt idx="7">
                  <c:v>337.0</c:v>
                </c:pt>
              </c:numCache>
            </c:numRef>
          </c:val>
        </c:ser>
        <c:axId val="712646472"/>
        <c:axId val="712649304"/>
      </c:barChart>
      <c:catAx>
        <c:axId val="712646472"/>
        <c:scaling>
          <c:orientation val="minMax"/>
        </c:scaling>
        <c:axPos val="l"/>
        <c:tickLblPos val="nextTo"/>
        <c:crossAx val="712649304"/>
        <c:crosses val="autoZero"/>
        <c:auto val="1"/>
        <c:lblAlgn val="ctr"/>
        <c:lblOffset val="100"/>
      </c:catAx>
      <c:valAx>
        <c:axId val="712649304"/>
        <c:scaling>
          <c:orientation val="minMax"/>
        </c:scaling>
        <c:axPos val="b"/>
        <c:majorGridlines/>
        <c:numFmt formatCode="General" sourceLinked="1"/>
        <c:tickLblPos val="nextTo"/>
        <c:txPr>
          <a:bodyPr/>
          <a:lstStyle/>
          <a:p>
            <a:pPr>
              <a:defRPr sz="700"/>
            </a:pPr>
            <a:endParaRPr lang="en-US"/>
          </a:p>
        </c:txPr>
        <c:crossAx val="712646472"/>
        <c:crosses val="autoZero"/>
        <c:crossBetween val="between"/>
      </c:valAx>
    </c:plotArea>
    <c:legend>
      <c:legendPos val="r"/>
      <c:layout/>
    </c:legend>
    <c:plotVisOnly val="1"/>
    <c:dispBlanksAs val="gap"/>
  </c:chart>
  <c:spPr>
    <a:noFill/>
  </c:spPr>
  <c:externalData r:id="rId2"/>
</c:chartSpace>
</file>

<file path=ppt/charts/chart6.xml><?xml version="1.0" encoding="utf-8"?>
<c:chartSpace xmlns:c="http://schemas.openxmlformats.org/drawingml/2006/chart" xmlns:a="http://schemas.openxmlformats.org/drawingml/2006/main" xmlns:r="http://schemas.openxmlformats.org/officeDocument/2006/relationships">
  <c:date1904 val="1"/>
  <c:lang val="en-US"/>
  <c:style val="2"/>
  <c:clrMapOvr bg1="lt1" tx1="dk1" bg2="lt2" tx2="dk2" accent1="accent1" accent2="accent2" accent3="accent3" accent4="accent4" accent5="accent5" accent6="accent6" hlink="hlink" folHlink="folHlink"/>
  <c:chart>
    <c:plotArea>
      <c:layout/>
      <c:barChart>
        <c:barDir val="bar"/>
        <c:grouping val="clustered"/>
        <c:ser>
          <c:idx val="0"/>
          <c:order val="0"/>
          <c:tx>
            <c:strRef>
              <c:f>Sheet1!$B$264</c:f>
              <c:strCache>
                <c:ptCount val="1"/>
                <c:pt idx="0">
                  <c:v>MA085</c:v>
                </c:pt>
              </c:strCache>
            </c:strRef>
          </c:tx>
          <c:cat>
            <c:strRef>
              <c:f>Sheet1!$A$265:$A$272</c:f>
              <c:strCache>
                <c:ptCount val="8"/>
                <c:pt idx="0">
                  <c:v>AY05-06</c:v>
                </c:pt>
                <c:pt idx="1">
                  <c:v>AY06-07</c:v>
                </c:pt>
                <c:pt idx="2">
                  <c:v>AY07-08</c:v>
                </c:pt>
                <c:pt idx="3">
                  <c:v>AY08-09</c:v>
                </c:pt>
                <c:pt idx="4">
                  <c:v>AY09-10</c:v>
                </c:pt>
                <c:pt idx="5">
                  <c:v>AY10-11</c:v>
                </c:pt>
                <c:pt idx="6">
                  <c:v>AY11-12</c:v>
                </c:pt>
                <c:pt idx="7">
                  <c:v>AY12-13</c:v>
                </c:pt>
              </c:strCache>
            </c:strRef>
          </c:cat>
          <c:val>
            <c:numRef>
              <c:f>Sheet1!$B$265:$B$272</c:f>
              <c:numCache>
                <c:formatCode>General</c:formatCode>
                <c:ptCount val="8"/>
                <c:pt idx="0">
                  <c:v>337.0</c:v>
                </c:pt>
                <c:pt idx="1">
                  <c:v>411.0</c:v>
                </c:pt>
                <c:pt idx="2">
                  <c:v>344.0</c:v>
                </c:pt>
                <c:pt idx="3">
                  <c:v>431.0</c:v>
                </c:pt>
                <c:pt idx="4">
                  <c:v>456.0</c:v>
                </c:pt>
                <c:pt idx="5">
                  <c:v>267.0</c:v>
                </c:pt>
                <c:pt idx="6">
                  <c:v>463.0</c:v>
                </c:pt>
                <c:pt idx="7">
                  <c:v>423.0</c:v>
                </c:pt>
              </c:numCache>
            </c:numRef>
          </c:val>
        </c:ser>
        <c:ser>
          <c:idx val="1"/>
          <c:order val="1"/>
          <c:tx>
            <c:strRef>
              <c:f>Sheet1!$C$264</c:f>
              <c:strCache>
                <c:ptCount val="1"/>
                <c:pt idx="0">
                  <c:v>MA095</c:v>
                </c:pt>
              </c:strCache>
            </c:strRef>
          </c:tx>
          <c:dLbls>
            <c:showVal val="1"/>
          </c:dLbls>
          <c:cat>
            <c:strRef>
              <c:f>Sheet1!$A$265:$A$272</c:f>
              <c:strCache>
                <c:ptCount val="8"/>
                <c:pt idx="0">
                  <c:v>AY05-06</c:v>
                </c:pt>
                <c:pt idx="1">
                  <c:v>AY06-07</c:v>
                </c:pt>
                <c:pt idx="2">
                  <c:v>AY07-08</c:v>
                </c:pt>
                <c:pt idx="3">
                  <c:v>AY08-09</c:v>
                </c:pt>
                <c:pt idx="4">
                  <c:v>AY09-10</c:v>
                </c:pt>
                <c:pt idx="5">
                  <c:v>AY10-11</c:v>
                </c:pt>
                <c:pt idx="6">
                  <c:v>AY11-12</c:v>
                </c:pt>
                <c:pt idx="7">
                  <c:v>AY12-13</c:v>
                </c:pt>
              </c:strCache>
            </c:strRef>
          </c:cat>
          <c:val>
            <c:numRef>
              <c:f>Sheet1!$C$265:$C$272</c:f>
              <c:numCache>
                <c:formatCode>General</c:formatCode>
                <c:ptCount val="8"/>
                <c:pt idx="0">
                  <c:v>286.0</c:v>
                </c:pt>
                <c:pt idx="1">
                  <c:v>317.0</c:v>
                </c:pt>
                <c:pt idx="2">
                  <c:v>294.0</c:v>
                </c:pt>
                <c:pt idx="3">
                  <c:v>396.0</c:v>
                </c:pt>
                <c:pt idx="4">
                  <c:v>416.0</c:v>
                </c:pt>
                <c:pt idx="5">
                  <c:v>287.0</c:v>
                </c:pt>
                <c:pt idx="6">
                  <c:v>504.0</c:v>
                </c:pt>
                <c:pt idx="7">
                  <c:v>514.0</c:v>
                </c:pt>
              </c:numCache>
            </c:numRef>
          </c:val>
        </c:ser>
        <c:axId val="712799464"/>
        <c:axId val="712785896"/>
      </c:barChart>
      <c:catAx>
        <c:axId val="712799464"/>
        <c:scaling>
          <c:orientation val="minMax"/>
        </c:scaling>
        <c:axPos val="l"/>
        <c:tickLblPos val="nextTo"/>
        <c:crossAx val="712785896"/>
        <c:crosses val="autoZero"/>
        <c:auto val="1"/>
        <c:lblAlgn val="ctr"/>
        <c:lblOffset val="100"/>
      </c:catAx>
      <c:valAx>
        <c:axId val="712785896"/>
        <c:scaling>
          <c:orientation val="minMax"/>
        </c:scaling>
        <c:axPos val="b"/>
        <c:majorGridlines/>
        <c:numFmt formatCode="General" sourceLinked="1"/>
        <c:tickLblPos val="nextTo"/>
        <c:crossAx val="712799464"/>
        <c:crosses val="autoZero"/>
        <c:crossBetween val="between"/>
      </c:valAx>
    </c:plotArea>
    <c:legend>
      <c:legendPos val="r"/>
      <c:layout/>
    </c:legend>
    <c:plotVisOnly val="1"/>
    <c:dispBlanksAs val="gap"/>
  </c:chart>
  <c:externalData r:id="rId2"/>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18A783A-8E22-4F34-9A8E-74452AEF69F3}" type="datetimeFigureOut">
              <a:rPr lang="en-US" smtClean="0"/>
              <a:pPr/>
              <a:t>10/11/13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756942F-E231-49C4-BEA3-31CF51F61759}" type="slidenum">
              <a:rPr lang="en-US" smtClean="0"/>
              <a:pPr/>
              <a:t>‹#›</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6923851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58338AE-42EC-4D43-8D3A-0CFAFB82B2CE}" type="datetimeFigureOut">
              <a:rPr lang="en-US" smtClean="0"/>
              <a:pPr/>
              <a:t>10/11/13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5D6AE7F-A736-764E-B2FB-9F9470F78BC9}"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p:spPr>
      </p:sp>
      <p:sp>
        <p:nvSpPr>
          <p:cNvPr id="327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32772" name="Slide Number Placeholder 3"/>
          <p:cNvSpPr>
            <a:spLocks noGrp="1"/>
          </p:cNvSpPr>
          <p:nvPr>
            <p:ph type="sldNum" sz="quarter" idx="5"/>
          </p:nvPr>
        </p:nvSpPr>
        <p:spPr bwMode="auto">
          <a:noFill/>
          <a:ln>
            <a:miter lim="800000"/>
            <a:headEnd/>
            <a:tailEnd/>
          </a:ln>
        </p:spPr>
        <p:txBody>
          <a:bodyPr/>
          <a:lstStyle/>
          <a:p>
            <a:fld id="{AC44BC06-A3BA-E246-95FA-3788D28E1BB3}" type="slidenum">
              <a:rPr lang="en-US"/>
              <a:pPr/>
              <a:t>37</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p:spPr>
      </p:sp>
      <p:sp>
        <p:nvSpPr>
          <p:cNvPr id="419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solidFill>
                  <a:srgbClr val="FF0000"/>
                </a:solidFill>
              </a:rPr>
              <a:t>These are just a few of the best practices in developmental education.  I commend our English and math/science faculty for taking a proactive approach and reviewing these best practices, as well as others, to see how we can help our students succeed.</a:t>
            </a:r>
          </a:p>
          <a:p>
            <a:pPr eaLnBrk="1" hangingPunct="1">
              <a:spcBef>
                <a:spcPct val="0"/>
              </a:spcBef>
            </a:pPr>
            <a:endParaRPr lang="en-US">
              <a:solidFill>
                <a:srgbClr val="FF0000"/>
              </a:solidFill>
            </a:endParaRPr>
          </a:p>
          <a:p>
            <a:pPr eaLnBrk="1" hangingPunct="1">
              <a:spcBef>
                <a:spcPct val="0"/>
              </a:spcBef>
            </a:pPr>
            <a:r>
              <a:rPr lang="en-US">
                <a:solidFill>
                  <a:srgbClr val="FF0000"/>
                </a:solidFill>
              </a:rPr>
              <a:t>We encourage similar discussions within CTE departments as well.  Discussions between faculty who teach general education courses and those who teach CTE courses must also occur.  What is taught in general education courses reinforces the learning experience in CTE courses.</a:t>
            </a:r>
          </a:p>
          <a:p>
            <a:pPr eaLnBrk="1" hangingPunct="1">
              <a:spcBef>
                <a:spcPct val="0"/>
              </a:spcBef>
            </a:pPr>
            <a:endParaRPr lang="en-US">
              <a:solidFill>
                <a:srgbClr val="FF0000"/>
              </a:solidFill>
            </a:endParaRPr>
          </a:p>
          <a:p>
            <a:pPr eaLnBrk="1" hangingPunct="1">
              <a:spcBef>
                <a:spcPct val="0"/>
              </a:spcBef>
            </a:pPr>
            <a:r>
              <a:rPr lang="en-US">
                <a:solidFill>
                  <a:srgbClr val="FF0000"/>
                </a:solidFill>
              </a:rPr>
              <a:t>One of the areas of preparation for college is in adult Education.  Dr. Flores will now provide you with information on some proposed changes to adult education.</a:t>
            </a:r>
            <a:endParaRPr lang="en-US"/>
          </a:p>
          <a:p>
            <a:pPr eaLnBrk="1" hangingPunct="1">
              <a:spcBef>
                <a:spcPct val="0"/>
              </a:spcBef>
              <a:buFontTx/>
              <a:buChar char="•"/>
            </a:pPr>
            <a:endParaRPr lang="en-US"/>
          </a:p>
          <a:p>
            <a:pPr eaLnBrk="1" hangingPunct="1"/>
            <a:endParaRPr lang="en-US"/>
          </a:p>
        </p:txBody>
      </p:sp>
      <p:sp>
        <p:nvSpPr>
          <p:cNvPr id="41988" name="Slide Number Placeholder 3"/>
          <p:cNvSpPr>
            <a:spLocks noGrp="1"/>
          </p:cNvSpPr>
          <p:nvPr>
            <p:ph type="sldNum" sz="quarter" idx="5"/>
          </p:nvPr>
        </p:nvSpPr>
        <p:spPr bwMode="auto">
          <a:noFill/>
          <a:ln>
            <a:miter lim="800000"/>
            <a:headEnd/>
            <a:tailEnd/>
          </a:ln>
        </p:spPr>
        <p:txBody>
          <a:bodyPr/>
          <a:lstStyle/>
          <a:p>
            <a:fld id="{42B6EC30-420F-4342-9518-BD045B3F21C9}" type="slidenum">
              <a:rPr lang="en-US"/>
              <a:pPr/>
              <a:t>47</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p:spPr>
      </p:sp>
      <p:sp>
        <p:nvSpPr>
          <p:cNvPr id="327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32772" name="Slide Number Placeholder 3"/>
          <p:cNvSpPr>
            <a:spLocks noGrp="1"/>
          </p:cNvSpPr>
          <p:nvPr>
            <p:ph type="sldNum" sz="quarter" idx="5"/>
          </p:nvPr>
        </p:nvSpPr>
        <p:spPr bwMode="auto">
          <a:noFill/>
          <a:ln>
            <a:miter lim="800000"/>
            <a:headEnd/>
            <a:tailEnd/>
          </a:ln>
        </p:spPr>
        <p:txBody>
          <a:bodyPr/>
          <a:lstStyle/>
          <a:p>
            <a:fld id="{AC44BC06-A3BA-E246-95FA-3788D28E1BB3}" type="slidenum">
              <a:rPr lang="en-US"/>
              <a:pPr/>
              <a:t>55</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wrap="square" numCol="1" anchor="t" anchorCtr="0" compatLnSpc="1">
            <a:prstTxWarp prst="textNoShape">
              <a:avLst/>
            </a:prstTxWarp>
          </a:bodyPr>
          <a:lstStyle/>
          <a:p>
            <a:pPr eaLnBrk="1" hangingPunct="1">
              <a:lnSpc>
                <a:spcPct val="90000"/>
              </a:lnSpc>
              <a:spcBef>
                <a:spcPct val="0"/>
              </a:spcBef>
            </a:pPr>
            <a:r>
              <a:rPr lang="en-US" sz="1400"/>
              <a:t>There are many variables that may have an impact on program completion, including college readiness, personal commitments, work commitments, and transportation issues.</a:t>
            </a:r>
          </a:p>
          <a:p>
            <a:pPr eaLnBrk="1" hangingPunct="1">
              <a:lnSpc>
                <a:spcPct val="90000"/>
              </a:lnSpc>
              <a:spcBef>
                <a:spcPct val="0"/>
              </a:spcBef>
            </a:pPr>
            <a:endParaRPr lang="en-US" sz="1400"/>
          </a:p>
          <a:p>
            <a:pPr eaLnBrk="1" hangingPunct="1">
              <a:lnSpc>
                <a:spcPct val="90000"/>
              </a:lnSpc>
              <a:spcBef>
                <a:spcPct val="0"/>
              </a:spcBef>
            </a:pPr>
            <a:r>
              <a:rPr lang="en-US" sz="1400"/>
              <a:t>As a college, we cannot control all the variables that impact program completion, but we can address college readiness.</a:t>
            </a:r>
          </a:p>
          <a:p>
            <a:pPr eaLnBrk="1" hangingPunct="1">
              <a:lnSpc>
                <a:spcPct val="90000"/>
              </a:lnSpc>
              <a:spcBef>
                <a:spcPct val="0"/>
              </a:spcBef>
            </a:pPr>
            <a:endParaRPr lang="en-US" sz="1400"/>
          </a:p>
          <a:p>
            <a:pPr eaLnBrk="1" hangingPunct="1">
              <a:lnSpc>
                <a:spcPct val="90000"/>
              </a:lnSpc>
              <a:spcBef>
                <a:spcPct val="0"/>
              </a:spcBef>
            </a:pPr>
            <a:r>
              <a:rPr lang="en-US" sz="1400"/>
              <a:t>There is a connection between college readiness and placement into developmental courses.  Students placed into developmental courses need additional instruction to be able to progress in their programs.</a:t>
            </a:r>
          </a:p>
          <a:p>
            <a:pPr eaLnBrk="1" hangingPunct="1">
              <a:lnSpc>
                <a:spcPct val="90000"/>
              </a:lnSpc>
              <a:spcBef>
                <a:spcPct val="0"/>
              </a:spcBef>
            </a:pPr>
            <a:endParaRPr lang="en-US" sz="1400"/>
          </a:p>
          <a:p>
            <a:pPr eaLnBrk="1" hangingPunct="1">
              <a:lnSpc>
                <a:spcPct val="90000"/>
              </a:lnSpc>
              <a:spcBef>
                <a:spcPct val="0"/>
              </a:spcBef>
            </a:pPr>
            <a:r>
              <a:rPr lang="en-US" sz="1400"/>
              <a:t>A number of students entering GCC need to take developmental courses, and not all students placed into a given developmental course, start the course at the same level.  For example, some students enrolled into EN100R have greater skill sets than others who are also placed into the same course.  Consequently, our faculty have to work with the varying degrees of skill levels in each of these courses.</a:t>
            </a:r>
          </a:p>
          <a:p>
            <a:pPr eaLnBrk="1" hangingPunct="1">
              <a:lnSpc>
                <a:spcPct val="90000"/>
              </a:lnSpc>
              <a:spcBef>
                <a:spcPct val="0"/>
              </a:spcBef>
            </a:pPr>
            <a:endParaRPr lang="en-US" sz="1400"/>
          </a:p>
          <a:p>
            <a:pPr eaLnBrk="1" hangingPunct="1">
              <a:lnSpc>
                <a:spcPct val="90000"/>
              </a:lnSpc>
              <a:spcBef>
                <a:spcPct val="0"/>
              </a:spcBef>
            </a:pPr>
            <a:r>
              <a:rPr lang="en-US" sz="1400"/>
              <a:t>Since AY05-06, most students who took the English placement test placed into EN100W (6,517) followed by EN100RW (1,788), EN110 (1,502), EN100B (501) and EN100R (448).  In AY12-13, placement in EN100W (336) and EN110 (337) were nearly the same.  </a:t>
            </a:r>
          </a:p>
        </p:txBody>
      </p:sp>
      <p:sp>
        <p:nvSpPr>
          <p:cNvPr id="33796" name="Slide Number Placeholder 3"/>
          <p:cNvSpPr>
            <a:spLocks noGrp="1"/>
          </p:cNvSpPr>
          <p:nvPr>
            <p:ph type="sldNum" sz="quarter" idx="5"/>
          </p:nvPr>
        </p:nvSpPr>
        <p:spPr bwMode="auto">
          <a:noFill/>
          <a:ln>
            <a:miter lim="800000"/>
            <a:headEnd/>
            <a:tailEnd/>
          </a:ln>
        </p:spPr>
        <p:txBody>
          <a:bodyPr/>
          <a:lstStyle/>
          <a:p>
            <a:fld id="{3C73FD6B-D5B3-3842-B993-1A4AC1E8D702}" type="slidenum">
              <a:rPr lang="en-US"/>
              <a:pPr/>
              <a:t>57</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p:spPr>
      </p:sp>
      <p:sp>
        <p:nvSpPr>
          <p:cNvPr id="348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z="1600"/>
              <a:t>As seen in this line graph, for the past two academic years, there has been an improvement in successful completions in EN100B.  </a:t>
            </a:r>
          </a:p>
        </p:txBody>
      </p:sp>
      <p:sp>
        <p:nvSpPr>
          <p:cNvPr id="34820" name="Slide Number Placeholder 3"/>
          <p:cNvSpPr>
            <a:spLocks noGrp="1"/>
          </p:cNvSpPr>
          <p:nvPr>
            <p:ph type="sldNum" sz="quarter" idx="5"/>
          </p:nvPr>
        </p:nvSpPr>
        <p:spPr bwMode="auto">
          <a:noFill/>
          <a:ln>
            <a:miter lim="800000"/>
            <a:headEnd/>
            <a:tailEnd/>
          </a:ln>
        </p:spPr>
        <p:txBody>
          <a:bodyPr/>
          <a:lstStyle/>
          <a:p>
            <a:fld id="{416055ED-29D9-0E47-9DC0-9D6E8F0660FE}" type="slidenum">
              <a:rPr lang="en-US"/>
              <a:pPr/>
              <a:t>58</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358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z="1400"/>
              <a:t>This second line graph shows an improvement in the number of successful completions in EN100R for the past three academic years.</a:t>
            </a:r>
          </a:p>
          <a:p>
            <a:pPr eaLnBrk="1" hangingPunct="1">
              <a:spcBef>
                <a:spcPct val="0"/>
              </a:spcBef>
            </a:pPr>
            <a:endParaRPr lang="en-US"/>
          </a:p>
        </p:txBody>
      </p:sp>
      <p:sp>
        <p:nvSpPr>
          <p:cNvPr id="35844" name="Slide Number Placeholder 3"/>
          <p:cNvSpPr>
            <a:spLocks noGrp="1"/>
          </p:cNvSpPr>
          <p:nvPr>
            <p:ph type="sldNum" sz="quarter" idx="5"/>
          </p:nvPr>
        </p:nvSpPr>
        <p:spPr bwMode="auto">
          <a:noFill/>
          <a:ln>
            <a:miter lim="800000"/>
            <a:headEnd/>
            <a:tailEnd/>
          </a:ln>
        </p:spPr>
        <p:txBody>
          <a:bodyPr/>
          <a:lstStyle/>
          <a:p>
            <a:fld id="{3F15C5D1-1159-F346-AF6F-DD845BC5A389}" type="slidenum">
              <a:rPr lang="en-US"/>
              <a:pPr/>
              <a:t>59</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p:spPr>
      </p:sp>
      <p:sp>
        <p:nvSpPr>
          <p:cNvPr id="368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z="1600"/>
              <a:t>And this third line graph shows an improvement in the successful completions in EN100W for the past three academic years.  Since AY08-09, there has been a general improvement in EN100W completion rates.</a:t>
            </a:r>
          </a:p>
          <a:p>
            <a:pPr eaLnBrk="1" hangingPunct="1">
              <a:spcBef>
                <a:spcPct val="0"/>
              </a:spcBef>
            </a:pPr>
            <a:endParaRPr lang="en-US"/>
          </a:p>
          <a:p>
            <a:pPr eaLnBrk="1" hangingPunct="1">
              <a:spcBef>
                <a:spcPct val="0"/>
              </a:spcBef>
            </a:pPr>
            <a:endParaRPr lang="en-US"/>
          </a:p>
        </p:txBody>
      </p:sp>
      <p:sp>
        <p:nvSpPr>
          <p:cNvPr id="36868" name="Slide Number Placeholder 3"/>
          <p:cNvSpPr>
            <a:spLocks noGrp="1"/>
          </p:cNvSpPr>
          <p:nvPr>
            <p:ph type="sldNum" sz="quarter" idx="5"/>
          </p:nvPr>
        </p:nvSpPr>
        <p:spPr bwMode="auto">
          <a:noFill/>
          <a:ln>
            <a:miter lim="800000"/>
            <a:headEnd/>
            <a:tailEnd/>
          </a:ln>
        </p:spPr>
        <p:txBody>
          <a:bodyPr/>
          <a:lstStyle/>
          <a:p>
            <a:fld id="{FD8C117C-0C8E-3947-B36D-EFA0FDF0F1CE}" type="slidenum">
              <a:rPr lang="en-US"/>
              <a:pPr/>
              <a:t>60</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p:spPr>
      </p:sp>
      <p:sp>
        <p:nvSpPr>
          <p:cNvPr id="378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a:p>
            <a:pPr eaLnBrk="1" hangingPunct="1">
              <a:spcBef>
                <a:spcPct val="0"/>
              </a:spcBef>
            </a:pPr>
            <a:r>
              <a:rPr lang="en-US" sz="1600"/>
              <a:t>Since AY05-06, most students who took the math placement test placed into MA085 (3132), followed by MA095 (3014).  However, in the past three academic years, placement was greater in MA095.  This suggests that the college readiness of our students, in the area of math, may be improving.</a:t>
            </a:r>
          </a:p>
          <a:p>
            <a:pPr eaLnBrk="1" hangingPunct="1">
              <a:spcBef>
                <a:spcPct val="0"/>
              </a:spcBef>
            </a:pPr>
            <a:endParaRPr lang="en-US"/>
          </a:p>
          <a:p>
            <a:pPr eaLnBrk="1" hangingPunct="1">
              <a:spcBef>
                <a:spcPct val="0"/>
              </a:spcBef>
            </a:pPr>
            <a:endParaRPr lang="en-US"/>
          </a:p>
        </p:txBody>
      </p:sp>
      <p:sp>
        <p:nvSpPr>
          <p:cNvPr id="37892" name="Slide Number Placeholder 3"/>
          <p:cNvSpPr>
            <a:spLocks noGrp="1"/>
          </p:cNvSpPr>
          <p:nvPr>
            <p:ph type="sldNum" sz="quarter" idx="5"/>
          </p:nvPr>
        </p:nvSpPr>
        <p:spPr bwMode="auto">
          <a:noFill/>
          <a:ln>
            <a:miter lim="800000"/>
            <a:headEnd/>
            <a:tailEnd/>
          </a:ln>
        </p:spPr>
        <p:txBody>
          <a:bodyPr/>
          <a:lstStyle/>
          <a:p>
            <a:fld id="{189210A0-5B37-D249-9590-280054710D9A}" type="slidenum">
              <a:rPr lang="en-US"/>
              <a:pPr/>
              <a:t>61</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p:spPr>
      </p:sp>
      <p:sp>
        <p:nvSpPr>
          <p:cNvPr id="389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z="1600"/>
              <a:t>This line graph shows that the successful completions of students in MA085 have increased continuously for the past five academic years.</a:t>
            </a:r>
          </a:p>
        </p:txBody>
      </p:sp>
      <p:sp>
        <p:nvSpPr>
          <p:cNvPr id="38916" name="Slide Number Placeholder 3"/>
          <p:cNvSpPr>
            <a:spLocks noGrp="1"/>
          </p:cNvSpPr>
          <p:nvPr>
            <p:ph type="sldNum" sz="quarter" idx="5"/>
          </p:nvPr>
        </p:nvSpPr>
        <p:spPr bwMode="auto">
          <a:noFill/>
          <a:ln>
            <a:miter lim="800000"/>
            <a:headEnd/>
            <a:tailEnd/>
          </a:ln>
        </p:spPr>
        <p:txBody>
          <a:bodyPr/>
          <a:lstStyle/>
          <a:p>
            <a:fld id="{1DC5B2FB-114C-B046-82BE-1B04B10F2F48}" type="slidenum">
              <a:rPr lang="en-US"/>
              <a:pPr/>
              <a:t>62</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p:spPr>
      </p:sp>
      <p:sp>
        <p:nvSpPr>
          <p:cNvPr id="399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z="1300"/>
              <a:t>And, this second line graph shows that successful outcomes in MA095 has increased continuously for the past six years.</a:t>
            </a:r>
          </a:p>
          <a:p>
            <a:pPr eaLnBrk="1" hangingPunct="1">
              <a:spcBef>
                <a:spcPct val="0"/>
              </a:spcBef>
            </a:pPr>
            <a:endParaRPr lang="en-US" sz="1300"/>
          </a:p>
          <a:p>
            <a:pPr eaLnBrk="1" hangingPunct="1">
              <a:spcBef>
                <a:spcPct val="0"/>
              </a:spcBef>
            </a:pPr>
            <a:r>
              <a:rPr lang="en-US" sz="1300"/>
              <a:t>The goal is to continue to decrease the number of unsuccessful outcomes and increase the successful outcomes.</a:t>
            </a:r>
          </a:p>
          <a:p>
            <a:pPr eaLnBrk="1" hangingPunct="1">
              <a:spcBef>
                <a:spcPct val="0"/>
              </a:spcBef>
            </a:pPr>
            <a:endParaRPr lang="en-US" sz="1300"/>
          </a:p>
          <a:p>
            <a:pPr eaLnBrk="1" hangingPunct="1">
              <a:spcBef>
                <a:spcPct val="0"/>
              </a:spcBef>
            </a:pPr>
            <a:r>
              <a:rPr lang="en-US" sz="1300"/>
              <a:t>Currently, AIER is looking at how many of our students who enrolled into developmental courses actually complete a degree or program.</a:t>
            </a:r>
          </a:p>
          <a:p>
            <a:pPr eaLnBrk="1" hangingPunct="1">
              <a:spcBef>
                <a:spcPct val="0"/>
              </a:spcBef>
            </a:pPr>
            <a:endParaRPr lang="en-US" sz="1300"/>
          </a:p>
          <a:p>
            <a:pPr eaLnBrk="1" hangingPunct="1">
              <a:spcBef>
                <a:spcPct val="0"/>
              </a:spcBef>
            </a:pPr>
            <a:r>
              <a:rPr lang="en-US" sz="1300"/>
              <a:t>Dialogue regarding student progress in developmental courses have been held with the English and math/science faculty.  During these conversations we have stressed that program completion is not the responsibility of one or two departments, but the responsibility of the institution as a whole because once students complete developmental courses, they move on to the other courses required for their programs.  </a:t>
            </a:r>
          </a:p>
          <a:p>
            <a:pPr eaLnBrk="1" hangingPunct="1">
              <a:spcBef>
                <a:spcPct val="0"/>
              </a:spcBef>
            </a:pPr>
            <a:endParaRPr lang="en-US" sz="1300"/>
          </a:p>
          <a:p>
            <a:pPr eaLnBrk="1" hangingPunct="1">
              <a:spcBef>
                <a:spcPct val="0"/>
              </a:spcBef>
            </a:pPr>
            <a:r>
              <a:rPr lang="en-US" sz="1300"/>
              <a:t>As an institution, we all need to look at how we can help our students complete their programs.</a:t>
            </a:r>
          </a:p>
          <a:p>
            <a:pPr eaLnBrk="1" hangingPunct="1">
              <a:spcBef>
                <a:spcPct val="0"/>
              </a:spcBef>
            </a:pPr>
            <a:endParaRPr lang="en-US" sz="1300"/>
          </a:p>
          <a:p>
            <a:pPr eaLnBrk="1" hangingPunct="1">
              <a:spcBef>
                <a:spcPct val="0"/>
              </a:spcBef>
            </a:pPr>
            <a:r>
              <a:rPr lang="en-US" sz="1300"/>
              <a:t>During discussions with the English and math/science faculty, we discussed best practices in education related to developmental education.</a:t>
            </a:r>
          </a:p>
          <a:p>
            <a:pPr eaLnBrk="1" hangingPunct="1">
              <a:spcBef>
                <a:spcPct val="0"/>
              </a:spcBef>
            </a:pPr>
            <a:endParaRPr lang="en-US" sz="1300"/>
          </a:p>
          <a:p>
            <a:pPr eaLnBrk="1" hangingPunct="1">
              <a:spcBef>
                <a:spcPct val="0"/>
              </a:spcBef>
            </a:pPr>
            <a:endParaRPr lang="en-US" sz="1300"/>
          </a:p>
        </p:txBody>
      </p:sp>
      <p:sp>
        <p:nvSpPr>
          <p:cNvPr id="39940" name="Slide Number Placeholder 3"/>
          <p:cNvSpPr>
            <a:spLocks noGrp="1"/>
          </p:cNvSpPr>
          <p:nvPr>
            <p:ph type="sldNum" sz="quarter" idx="5"/>
          </p:nvPr>
        </p:nvSpPr>
        <p:spPr bwMode="auto">
          <a:noFill/>
          <a:ln>
            <a:miter lim="800000"/>
            <a:headEnd/>
            <a:tailEnd/>
          </a:ln>
        </p:spPr>
        <p:txBody>
          <a:bodyPr/>
          <a:lstStyle/>
          <a:p>
            <a:fld id="{3651DF47-0E13-C542-87CE-5D32EDB8C99F}" type="slidenum">
              <a:rPr lang="en-US"/>
              <a:pPr/>
              <a:t>63</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wrap="square" numCol="1" anchor="t" anchorCtr="0" compatLnSpc="1">
            <a:prstTxWarp prst="textNoShape">
              <a:avLst/>
            </a:prstTxWarp>
          </a:bodyPr>
          <a:lstStyle/>
          <a:p>
            <a:pPr eaLnBrk="1" hangingPunct="1">
              <a:lnSpc>
                <a:spcPct val="90000"/>
              </a:lnSpc>
              <a:spcBef>
                <a:spcPct val="0"/>
              </a:spcBef>
            </a:pPr>
            <a:r>
              <a:rPr lang="en-US" sz="1600"/>
              <a:t>Some of the best practices that were discussed include—</a:t>
            </a:r>
          </a:p>
          <a:p>
            <a:pPr eaLnBrk="1" hangingPunct="1">
              <a:lnSpc>
                <a:spcPct val="90000"/>
              </a:lnSpc>
              <a:spcBef>
                <a:spcPct val="0"/>
              </a:spcBef>
            </a:pPr>
            <a:endParaRPr lang="en-US" sz="1600"/>
          </a:p>
          <a:p>
            <a:pPr eaLnBrk="1" hangingPunct="1">
              <a:lnSpc>
                <a:spcPct val="90000"/>
              </a:lnSpc>
              <a:spcBef>
                <a:spcPct val="0"/>
              </a:spcBef>
              <a:buFontTx/>
              <a:buChar char="•"/>
            </a:pPr>
            <a:r>
              <a:rPr lang="en-US" sz="1600"/>
              <a:t>Support programs (i.e. tutoring)</a:t>
            </a:r>
          </a:p>
          <a:p>
            <a:pPr eaLnBrk="1" hangingPunct="1">
              <a:lnSpc>
                <a:spcPct val="90000"/>
              </a:lnSpc>
              <a:spcBef>
                <a:spcPct val="0"/>
              </a:spcBef>
              <a:buFontTx/>
              <a:buChar char="•"/>
            </a:pPr>
            <a:r>
              <a:rPr lang="en-US" sz="1600"/>
              <a:t>Early intervention programs (identifying students who are really struggling and provide them with assistance early on)</a:t>
            </a:r>
          </a:p>
          <a:p>
            <a:pPr eaLnBrk="1" hangingPunct="1">
              <a:lnSpc>
                <a:spcPct val="90000"/>
              </a:lnSpc>
              <a:spcBef>
                <a:spcPct val="0"/>
              </a:spcBef>
              <a:buFontTx/>
              <a:buChar char="•"/>
            </a:pPr>
            <a:r>
              <a:rPr lang="en-US" sz="1600"/>
              <a:t>Compressed format classes– offer developmental courses in an eight week format versus a 15 week format to get students to complete their </a:t>
            </a:r>
          </a:p>
          <a:p>
            <a:pPr eaLnBrk="1" hangingPunct="1">
              <a:lnSpc>
                <a:spcPct val="90000"/>
              </a:lnSpc>
              <a:spcBef>
                <a:spcPct val="0"/>
              </a:spcBef>
            </a:pPr>
            <a:r>
              <a:rPr lang="en-US" sz="1600"/>
              <a:t>		development courses quicker</a:t>
            </a:r>
          </a:p>
          <a:p>
            <a:pPr eaLnBrk="1" hangingPunct="1">
              <a:lnSpc>
                <a:spcPct val="90000"/>
              </a:lnSpc>
              <a:spcBef>
                <a:spcPct val="0"/>
              </a:spcBef>
              <a:buFontTx/>
              <a:buChar char="•"/>
            </a:pPr>
            <a:r>
              <a:rPr lang="en-US" sz="1600"/>
              <a:t>Revisit student placement into developmental courses (perhaps place students who are near the cut-off mark between levels to be placed at the higher level)</a:t>
            </a:r>
          </a:p>
          <a:p>
            <a:pPr eaLnBrk="1" hangingPunct="1">
              <a:lnSpc>
                <a:spcPct val="90000"/>
              </a:lnSpc>
              <a:spcBef>
                <a:spcPct val="0"/>
              </a:spcBef>
              <a:buFontTx/>
              <a:buChar char="•"/>
            </a:pPr>
            <a:r>
              <a:rPr lang="en-US" sz="1600"/>
              <a:t>Require advising for all developmental students until they have completed all the required developmental courses.  Discussions with the Registrar have occurred regarding assigning students placed into developmental courses to faculty who teach those courses.</a:t>
            </a:r>
          </a:p>
          <a:p>
            <a:pPr eaLnBrk="1" hangingPunct="1">
              <a:lnSpc>
                <a:spcPct val="90000"/>
              </a:lnSpc>
              <a:spcBef>
                <a:spcPct val="0"/>
              </a:spcBef>
              <a:buFontTx/>
              <a:buChar char="•"/>
            </a:pPr>
            <a:r>
              <a:rPr lang="en-US" sz="1600"/>
              <a:t>Short, intensive review/refresher course (to help students prepare for the placement test) </a:t>
            </a:r>
            <a:r>
              <a:rPr lang="en-US" sz="1600" i="1">
                <a:solidFill>
                  <a:srgbClr val="FF0000"/>
                </a:solidFill>
              </a:rPr>
              <a:t>Maybe through CE, during intercessions, or on weekends.</a:t>
            </a:r>
            <a:r>
              <a:rPr lang="en-US" sz="1600"/>
              <a:t/>
            </a:r>
            <a:br>
              <a:rPr lang="en-US" sz="1600"/>
            </a:br>
            <a:r>
              <a:rPr lang="en-US" sz="1600"/>
              <a:t>-Professional development for faculty (instructional strategies, developmental education)</a:t>
            </a:r>
            <a:br>
              <a:rPr lang="en-US" sz="1600"/>
            </a:br>
            <a:r>
              <a:rPr lang="en-US" sz="1600"/>
              <a:t>-“one-stop learning center” for advising and tutoring </a:t>
            </a:r>
            <a:r>
              <a:rPr lang="en-US" sz="1600" i="1">
                <a:solidFill>
                  <a:srgbClr val="FF0000"/>
                </a:solidFill>
              </a:rPr>
              <a:t>(Student Success Center)</a:t>
            </a:r>
          </a:p>
          <a:p>
            <a:pPr eaLnBrk="1" hangingPunct="1">
              <a:lnSpc>
                <a:spcPct val="90000"/>
              </a:lnSpc>
              <a:spcBef>
                <a:spcPct val="0"/>
              </a:spcBef>
              <a:buFontTx/>
              <a:buChar char="•"/>
            </a:pPr>
            <a:endParaRPr lang="en-US" sz="1600" i="1">
              <a:solidFill>
                <a:srgbClr val="FF0000"/>
              </a:solidFill>
            </a:endParaRPr>
          </a:p>
          <a:p>
            <a:pPr eaLnBrk="1" hangingPunct="1">
              <a:lnSpc>
                <a:spcPct val="90000"/>
              </a:lnSpc>
              <a:spcBef>
                <a:spcPct val="0"/>
              </a:spcBef>
            </a:pPr>
            <a:r>
              <a:rPr lang="en-US" sz="1600">
                <a:solidFill>
                  <a:srgbClr val="FF0000"/>
                </a:solidFill>
              </a:rPr>
              <a:t>These are just a few of the best practices in developmental education.  I commend our English and math/science faculty for taking a proactive approach and reviewing these best practices, as well as others, to see how we can help our students succeed.</a:t>
            </a:r>
          </a:p>
          <a:p>
            <a:pPr eaLnBrk="1" hangingPunct="1">
              <a:lnSpc>
                <a:spcPct val="90000"/>
              </a:lnSpc>
              <a:spcBef>
                <a:spcPct val="0"/>
              </a:spcBef>
            </a:pPr>
            <a:endParaRPr lang="en-US" sz="1600">
              <a:solidFill>
                <a:srgbClr val="FF0000"/>
              </a:solidFill>
            </a:endParaRPr>
          </a:p>
          <a:p>
            <a:pPr eaLnBrk="1" hangingPunct="1">
              <a:lnSpc>
                <a:spcPct val="90000"/>
              </a:lnSpc>
              <a:spcBef>
                <a:spcPct val="0"/>
              </a:spcBef>
            </a:pPr>
            <a:r>
              <a:rPr lang="en-US" sz="1600">
                <a:solidFill>
                  <a:srgbClr val="FF0000"/>
                </a:solidFill>
              </a:rPr>
              <a:t>We encourage similar discussions within CTE departments as well.  Discussions between faculty who teach general education courses and those who teach CTE courses must also occur.  What is taught in general education courses reinforces the learning experience in CTE courses.</a:t>
            </a:r>
          </a:p>
          <a:p>
            <a:pPr eaLnBrk="1" hangingPunct="1">
              <a:lnSpc>
                <a:spcPct val="90000"/>
              </a:lnSpc>
              <a:spcBef>
                <a:spcPct val="0"/>
              </a:spcBef>
            </a:pPr>
            <a:endParaRPr lang="en-US" sz="1600">
              <a:solidFill>
                <a:srgbClr val="FF0000"/>
              </a:solidFill>
            </a:endParaRPr>
          </a:p>
          <a:p>
            <a:pPr eaLnBrk="1" hangingPunct="1">
              <a:lnSpc>
                <a:spcPct val="90000"/>
              </a:lnSpc>
              <a:spcBef>
                <a:spcPct val="0"/>
              </a:spcBef>
            </a:pPr>
            <a:r>
              <a:rPr lang="en-US" sz="1600">
                <a:solidFill>
                  <a:srgbClr val="FF0000"/>
                </a:solidFill>
              </a:rPr>
              <a:t>One of the areas of preparation for college is in adult Education.  Dr. Flores will now provide you with information on some proposed changes to adult education.</a:t>
            </a:r>
            <a:endParaRPr lang="en-US" sz="1600"/>
          </a:p>
          <a:p>
            <a:pPr eaLnBrk="1" hangingPunct="1">
              <a:lnSpc>
                <a:spcPct val="90000"/>
              </a:lnSpc>
              <a:spcBef>
                <a:spcPct val="0"/>
              </a:spcBef>
              <a:buFontTx/>
              <a:buChar char="•"/>
            </a:pPr>
            <a:endParaRPr lang="en-US" sz="1600"/>
          </a:p>
        </p:txBody>
      </p:sp>
      <p:sp>
        <p:nvSpPr>
          <p:cNvPr id="40964" name="Slide Number Placeholder 3"/>
          <p:cNvSpPr>
            <a:spLocks noGrp="1"/>
          </p:cNvSpPr>
          <p:nvPr>
            <p:ph type="sldNum" sz="quarter" idx="5"/>
          </p:nvPr>
        </p:nvSpPr>
        <p:spPr bwMode="auto">
          <a:noFill/>
          <a:ln>
            <a:miter lim="800000"/>
            <a:headEnd/>
            <a:tailEnd/>
          </a:ln>
        </p:spPr>
        <p:txBody>
          <a:bodyPr/>
          <a:lstStyle/>
          <a:p>
            <a:fld id="{5316F60B-5DAE-DF40-976F-AA5CC6C74FB6}" type="slidenum">
              <a:rPr lang="en-US"/>
              <a:pPr/>
              <a:t>64</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wrap="square" numCol="1" anchor="t" anchorCtr="0" compatLnSpc="1">
            <a:prstTxWarp prst="textNoShape">
              <a:avLst/>
            </a:prstTxWarp>
          </a:bodyPr>
          <a:lstStyle/>
          <a:p>
            <a:pPr eaLnBrk="1" hangingPunct="1">
              <a:lnSpc>
                <a:spcPct val="90000"/>
              </a:lnSpc>
              <a:spcBef>
                <a:spcPct val="0"/>
              </a:spcBef>
            </a:pPr>
            <a:r>
              <a:rPr lang="en-US" sz="1400"/>
              <a:t>There are many variables that may have an impact on program completion, including college readiness, personal commitments, work commitments, and transportation issues.</a:t>
            </a:r>
          </a:p>
          <a:p>
            <a:pPr eaLnBrk="1" hangingPunct="1">
              <a:lnSpc>
                <a:spcPct val="90000"/>
              </a:lnSpc>
              <a:spcBef>
                <a:spcPct val="0"/>
              </a:spcBef>
            </a:pPr>
            <a:endParaRPr lang="en-US" sz="1400"/>
          </a:p>
          <a:p>
            <a:pPr eaLnBrk="1" hangingPunct="1">
              <a:lnSpc>
                <a:spcPct val="90000"/>
              </a:lnSpc>
              <a:spcBef>
                <a:spcPct val="0"/>
              </a:spcBef>
            </a:pPr>
            <a:r>
              <a:rPr lang="en-US" sz="1400"/>
              <a:t>As a college, we cannot control all the variables that impact program completion, but we can address college readiness.</a:t>
            </a:r>
          </a:p>
          <a:p>
            <a:pPr eaLnBrk="1" hangingPunct="1">
              <a:lnSpc>
                <a:spcPct val="90000"/>
              </a:lnSpc>
              <a:spcBef>
                <a:spcPct val="0"/>
              </a:spcBef>
            </a:pPr>
            <a:endParaRPr lang="en-US" sz="1400"/>
          </a:p>
          <a:p>
            <a:pPr eaLnBrk="1" hangingPunct="1">
              <a:lnSpc>
                <a:spcPct val="90000"/>
              </a:lnSpc>
              <a:spcBef>
                <a:spcPct val="0"/>
              </a:spcBef>
            </a:pPr>
            <a:r>
              <a:rPr lang="en-US" sz="1400"/>
              <a:t>There is a connection between college readiness and placement into developmental courses.  Students placed into developmental courses need additional instruction to be able to progress in their programs.</a:t>
            </a:r>
          </a:p>
          <a:p>
            <a:pPr eaLnBrk="1" hangingPunct="1">
              <a:lnSpc>
                <a:spcPct val="90000"/>
              </a:lnSpc>
              <a:spcBef>
                <a:spcPct val="0"/>
              </a:spcBef>
            </a:pPr>
            <a:endParaRPr lang="en-US" sz="1400"/>
          </a:p>
          <a:p>
            <a:pPr eaLnBrk="1" hangingPunct="1">
              <a:lnSpc>
                <a:spcPct val="90000"/>
              </a:lnSpc>
              <a:spcBef>
                <a:spcPct val="0"/>
              </a:spcBef>
            </a:pPr>
            <a:r>
              <a:rPr lang="en-US" sz="1400"/>
              <a:t>A number of students entering GCC need to take developmental courses, and not all students placed into a given developmental course, start the course at the same level.  For example, some students enrolled into EN100R have greater skill sets than others who are also placed into the same course.  Consequently, our faculty have to work with the varying degrees of skill levels in each of these courses.</a:t>
            </a:r>
          </a:p>
          <a:p>
            <a:pPr eaLnBrk="1" hangingPunct="1">
              <a:lnSpc>
                <a:spcPct val="90000"/>
              </a:lnSpc>
              <a:spcBef>
                <a:spcPct val="0"/>
              </a:spcBef>
            </a:pPr>
            <a:endParaRPr lang="en-US" sz="1400"/>
          </a:p>
          <a:p>
            <a:pPr eaLnBrk="1" hangingPunct="1">
              <a:lnSpc>
                <a:spcPct val="90000"/>
              </a:lnSpc>
              <a:spcBef>
                <a:spcPct val="0"/>
              </a:spcBef>
            </a:pPr>
            <a:r>
              <a:rPr lang="en-US" sz="1400"/>
              <a:t>Since AY05-06, most students who took the English placement test placed into EN100W (6,517) followed by EN100RW (1,788), EN110 (1,502), EN100B (501) and EN100R (448).  In AY12-13, placement in EN100W (336) and EN110 (337) were nearly the same.  </a:t>
            </a:r>
          </a:p>
        </p:txBody>
      </p:sp>
      <p:sp>
        <p:nvSpPr>
          <p:cNvPr id="33796" name="Slide Number Placeholder 3"/>
          <p:cNvSpPr>
            <a:spLocks noGrp="1"/>
          </p:cNvSpPr>
          <p:nvPr>
            <p:ph type="sldNum" sz="quarter" idx="5"/>
          </p:nvPr>
        </p:nvSpPr>
        <p:spPr bwMode="auto">
          <a:noFill/>
          <a:ln>
            <a:miter lim="800000"/>
            <a:headEnd/>
            <a:tailEnd/>
          </a:ln>
        </p:spPr>
        <p:txBody>
          <a:bodyPr/>
          <a:lstStyle/>
          <a:p>
            <a:fld id="{3C73FD6B-D5B3-3842-B993-1A4AC1E8D702}" type="slidenum">
              <a:rPr lang="en-US"/>
              <a:pPr/>
              <a:t>39</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p:spPr>
      </p:sp>
      <p:sp>
        <p:nvSpPr>
          <p:cNvPr id="419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solidFill>
                  <a:srgbClr val="FF0000"/>
                </a:solidFill>
              </a:rPr>
              <a:t>These are just a few of the best practices in developmental education.  I commend our English and math/science faculty for taking a proactive approach and reviewing these best practices, as well as others, to see how we can help our students succeed.</a:t>
            </a:r>
          </a:p>
          <a:p>
            <a:pPr eaLnBrk="1" hangingPunct="1">
              <a:spcBef>
                <a:spcPct val="0"/>
              </a:spcBef>
            </a:pPr>
            <a:endParaRPr lang="en-US">
              <a:solidFill>
                <a:srgbClr val="FF0000"/>
              </a:solidFill>
            </a:endParaRPr>
          </a:p>
          <a:p>
            <a:pPr eaLnBrk="1" hangingPunct="1">
              <a:spcBef>
                <a:spcPct val="0"/>
              </a:spcBef>
            </a:pPr>
            <a:r>
              <a:rPr lang="en-US">
                <a:solidFill>
                  <a:srgbClr val="FF0000"/>
                </a:solidFill>
              </a:rPr>
              <a:t>We encourage similar discussions within CTE departments as well.  Discussions between faculty who teach general education courses and those who teach CTE courses must also occur.  What is taught in general education courses reinforces the learning experience in CTE courses.</a:t>
            </a:r>
          </a:p>
          <a:p>
            <a:pPr eaLnBrk="1" hangingPunct="1">
              <a:spcBef>
                <a:spcPct val="0"/>
              </a:spcBef>
            </a:pPr>
            <a:endParaRPr lang="en-US">
              <a:solidFill>
                <a:srgbClr val="FF0000"/>
              </a:solidFill>
            </a:endParaRPr>
          </a:p>
          <a:p>
            <a:pPr eaLnBrk="1" hangingPunct="1">
              <a:spcBef>
                <a:spcPct val="0"/>
              </a:spcBef>
            </a:pPr>
            <a:r>
              <a:rPr lang="en-US">
                <a:solidFill>
                  <a:srgbClr val="FF0000"/>
                </a:solidFill>
              </a:rPr>
              <a:t>One of the areas of preparation for college is in adult Education.  Dr. Flores will now provide you with information on some proposed changes to adult education.</a:t>
            </a:r>
            <a:endParaRPr lang="en-US"/>
          </a:p>
          <a:p>
            <a:pPr eaLnBrk="1" hangingPunct="1">
              <a:spcBef>
                <a:spcPct val="0"/>
              </a:spcBef>
              <a:buFontTx/>
              <a:buChar char="•"/>
            </a:pPr>
            <a:endParaRPr lang="en-US"/>
          </a:p>
          <a:p>
            <a:pPr eaLnBrk="1" hangingPunct="1"/>
            <a:endParaRPr lang="en-US"/>
          </a:p>
        </p:txBody>
      </p:sp>
      <p:sp>
        <p:nvSpPr>
          <p:cNvPr id="41988" name="Slide Number Placeholder 3"/>
          <p:cNvSpPr>
            <a:spLocks noGrp="1"/>
          </p:cNvSpPr>
          <p:nvPr>
            <p:ph type="sldNum" sz="quarter" idx="5"/>
          </p:nvPr>
        </p:nvSpPr>
        <p:spPr bwMode="auto">
          <a:noFill/>
          <a:ln>
            <a:miter lim="800000"/>
            <a:headEnd/>
            <a:tailEnd/>
          </a:ln>
        </p:spPr>
        <p:txBody>
          <a:bodyPr/>
          <a:lstStyle/>
          <a:p>
            <a:fld id="{42B6EC30-420F-4342-9518-BD045B3F21C9}" type="slidenum">
              <a:rPr lang="en-US"/>
              <a:pPr/>
              <a:t>65</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p:spPr>
      </p:sp>
      <p:sp>
        <p:nvSpPr>
          <p:cNvPr id="348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z="1600"/>
              <a:t>As seen in this line graph, for the past two academic years, there has been an improvement in successful completions in EN100B.  </a:t>
            </a:r>
          </a:p>
        </p:txBody>
      </p:sp>
      <p:sp>
        <p:nvSpPr>
          <p:cNvPr id="34820" name="Slide Number Placeholder 3"/>
          <p:cNvSpPr>
            <a:spLocks noGrp="1"/>
          </p:cNvSpPr>
          <p:nvPr>
            <p:ph type="sldNum" sz="quarter" idx="5"/>
          </p:nvPr>
        </p:nvSpPr>
        <p:spPr bwMode="auto">
          <a:noFill/>
          <a:ln>
            <a:miter lim="800000"/>
            <a:headEnd/>
            <a:tailEnd/>
          </a:ln>
        </p:spPr>
        <p:txBody>
          <a:bodyPr/>
          <a:lstStyle/>
          <a:p>
            <a:fld id="{416055ED-29D9-0E47-9DC0-9D6E8F0660FE}" type="slidenum">
              <a:rPr lang="en-US"/>
              <a:pPr/>
              <a:t>40</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358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z="1400"/>
              <a:t>This second line graph shows an improvement in the number of successful completions in EN100R for the past three academic years.</a:t>
            </a:r>
          </a:p>
          <a:p>
            <a:pPr eaLnBrk="1" hangingPunct="1">
              <a:spcBef>
                <a:spcPct val="0"/>
              </a:spcBef>
            </a:pPr>
            <a:endParaRPr lang="en-US"/>
          </a:p>
        </p:txBody>
      </p:sp>
      <p:sp>
        <p:nvSpPr>
          <p:cNvPr id="35844" name="Slide Number Placeholder 3"/>
          <p:cNvSpPr>
            <a:spLocks noGrp="1"/>
          </p:cNvSpPr>
          <p:nvPr>
            <p:ph type="sldNum" sz="quarter" idx="5"/>
          </p:nvPr>
        </p:nvSpPr>
        <p:spPr bwMode="auto">
          <a:noFill/>
          <a:ln>
            <a:miter lim="800000"/>
            <a:headEnd/>
            <a:tailEnd/>
          </a:ln>
        </p:spPr>
        <p:txBody>
          <a:bodyPr/>
          <a:lstStyle/>
          <a:p>
            <a:fld id="{3F15C5D1-1159-F346-AF6F-DD845BC5A389}" type="slidenum">
              <a:rPr lang="en-US"/>
              <a:pPr/>
              <a:t>41</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p:spPr>
      </p:sp>
      <p:sp>
        <p:nvSpPr>
          <p:cNvPr id="368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z="1600"/>
              <a:t>And this third line graph shows an improvement in the successful completions in EN100W for the past three academic years.  Since AY08-09, there has been a general improvement in EN100W completion rates.</a:t>
            </a:r>
          </a:p>
          <a:p>
            <a:pPr eaLnBrk="1" hangingPunct="1">
              <a:spcBef>
                <a:spcPct val="0"/>
              </a:spcBef>
            </a:pPr>
            <a:endParaRPr lang="en-US"/>
          </a:p>
          <a:p>
            <a:pPr eaLnBrk="1" hangingPunct="1">
              <a:spcBef>
                <a:spcPct val="0"/>
              </a:spcBef>
            </a:pPr>
            <a:endParaRPr lang="en-US"/>
          </a:p>
        </p:txBody>
      </p:sp>
      <p:sp>
        <p:nvSpPr>
          <p:cNvPr id="36868" name="Slide Number Placeholder 3"/>
          <p:cNvSpPr>
            <a:spLocks noGrp="1"/>
          </p:cNvSpPr>
          <p:nvPr>
            <p:ph type="sldNum" sz="quarter" idx="5"/>
          </p:nvPr>
        </p:nvSpPr>
        <p:spPr bwMode="auto">
          <a:noFill/>
          <a:ln>
            <a:miter lim="800000"/>
            <a:headEnd/>
            <a:tailEnd/>
          </a:ln>
        </p:spPr>
        <p:txBody>
          <a:bodyPr/>
          <a:lstStyle/>
          <a:p>
            <a:fld id="{FD8C117C-0C8E-3947-B36D-EFA0FDF0F1CE}" type="slidenum">
              <a:rPr lang="en-US"/>
              <a:pPr/>
              <a:t>42</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p:spPr>
      </p:sp>
      <p:sp>
        <p:nvSpPr>
          <p:cNvPr id="378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a:p>
            <a:pPr eaLnBrk="1" hangingPunct="1">
              <a:spcBef>
                <a:spcPct val="0"/>
              </a:spcBef>
            </a:pPr>
            <a:r>
              <a:rPr lang="en-US" sz="1600"/>
              <a:t>Since AY05-06, most students who took the math placement test placed into MA085 (3132), followed by MA095 (3014).  However, in the past three academic years, placement was greater in MA095.  This suggests that the college readiness of our students, in the area of math, may be improving.</a:t>
            </a:r>
          </a:p>
          <a:p>
            <a:pPr eaLnBrk="1" hangingPunct="1">
              <a:spcBef>
                <a:spcPct val="0"/>
              </a:spcBef>
            </a:pPr>
            <a:endParaRPr lang="en-US"/>
          </a:p>
          <a:p>
            <a:pPr eaLnBrk="1" hangingPunct="1">
              <a:spcBef>
                <a:spcPct val="0"/>
              </a:spcBef>
            </a:pPr>
            <a:endParaRPr lang="en-US"/>
          </a:p>
        </p:txBody>
      </p:sp>
      <p:sp>
        <p:nvSpPr>
          <p:cNvPr id="37892" name="Slide Number Placeholder 3"/>
          <p:cNvSpPr>
            <a:spLocks noGrp="1"/>
          </p:cNvSpPr>
          <p:nvPr>
            <p:ph type="sldNum" sz="quarter" idx="5"/>
          </p:nvPr>
        </p:nvSpPr>
        <p:spPr bwMode="auto">
          <a:noFill/>
          <a:ln>
            <a:miter lim="800000"/>
            <a:headEnd/>
            <a:tailEnd/>
          </a:ln>
        </p:spPr>
        <p:txBody>
          <a:bodyPr/>
          <a:lstStyle/>
          <a:p>
            <a:fld id="{189210A0-5B37-D249-9590-280054710D9A}" type="slidenum">
              <a:rPr lang="en-US"/>
              <a:pPr/>
              <a:t>43</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p:spPr>
      </p:sp>
      <p:sp>
        <p:nvSpPr>
          <p:cNvPr id="389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z="1600"/>
              <a:t>This line graph shows that the successful completions of students in MA085 have increased continuously for the past five academic years.</a:t>
            </a:r>
          </a:p>
        </p:txBody>
      </p:sp>
      <p:sp>
        <p:nvSpPr>
          <p:cNvPr id="38916" name="Slide Number Placeholder 3"/>
          <p:cNvSpPr>
            <a:spLocks noGrp="1"/>
          </p:cNvSpPr>
          <p:nvPr>
            <p:ph type="sldNum" sz="quarter" idx="5"/>
          </p:nvPr>
        </p:nvSpPr>
        <p:spPr bwMode="auto">
          <a:noFill/>
          <a:ln>
            <a:miter lim="800000"/>
            <a:headEnd/>
            <a:tailEnd/>
          </a:ln>
        </p:spPr>
        <p:txBody>
          <a:bodyPr/>
          <a:lstStyle/>
          <a:p>
            <a:fld id="{1DC5B2FB-114C-B046-82BE-1B04B10F2F48}" type="slidenum">
              <a:rPr lang="en-US"/>
              <a:pPr/>
              <a:t>44</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p:spPr>
      </p:sp>
      <p:sp>
        <p:nvSpPr>
          <p:cNvPr id="399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z="1300"/>
              <a:t>And, this second line graph shows that successful outcomes in MA095 has increased continuously for the past six years.</a:t>
            </a:r>
          </a:p>
          <a:p>
            <a:pPr eaLnBrk="1" hangingPunct="1">
              <a:spcBef>
                <a:spcPct val="0"/>
              </a:spcBef>
            </a:pPr>
            <a:endParaRPr lang="en-US" sz="1300"/>
          </a:p>
          <a:p>
            <a:pPr eaLnBrk="1" hangingPunct="1">
              <a:spcBef>
                <a:spcPct val="0"/>
              </a:spcBef>
            </a:pPr>
            <a:r>
              <a:rPr lang="en-US" sz="1300"/>
              <a:t>The goal is to continue to decrease the number of unsuccessful outcomes and increase the successful outcomes.</a:t>
            </a:r>
          </a:p>
          <a:p>
            <a:pPr eaLnBrk="1" hangingPunct="1">
              <a:spcBef>
                <a:spcPct val="0"/>
              </a:spcBef>
            </a:pPr>
            <a:endParaRPr lang="en-US" sz="1300"/>
          </a:p>
          <a:p>
            <a:pPr eaLnBrk="1" hangingPunct="1">
              <a:spcBef>
                <a:spcPct val="0"/>
              </a:spcBef>
            </a:pPr>
            <a:r>
              <a:rPr lang="en-US" sz="1300"/>
              <a:t>Currently, AIER is looking at how many of our students who enrolled into developmental courses actually complete a degree or program.</a:t>
            </a:r>
          </a:p>
          <a:p>
            <a:pPr eaLnBrk="1" hangingPunct="1">
              <a:spcBef>
                <a:spcPct val="0"/>
              </a:spcBef>
            </a:pPr>
            <a:endParaRPr lang="en-US" sz="1300"/>
          </a:p>
          <a:p>
            <a:pPr eaLnBrk="1" hangingPunct="1">
              <a:spcBef>
                <a:spcPct val="0"/>
              </a:spcBef>
            </a:pPr>
            <a:r>
              <a:rPr lang="en-US" sz="1300"/>
              <a:t>Dialogue regarding student progress in developmental courses have been held with the English and math/science faculty.  During these conversations we have stressed that program completion is not the responsibility of one or two departments, but the responsibility of the institution as a whole because once students complete developmental courses, they move on to the other courses required for their programs.  </a:t>
            </a:r>
          </a:p>
          <a:p>
            <a:pPr eaLnBrk="1" hangingPunct="1">
              <a:spcBef>
                <a:spcPct val="0"/>
              </a:spcBef>
            </a:pPr>
            <a:endParaRPr lang="en-US" sz="1300"/>
          </a:p>
          <a:p>
            <a:pPr eaLnBrk="1" hangingPunct="1">
              <a:spcBef>
                <a:spcPct val="0"/>
              </a:spcBef>
            </a:pPr>
            <a:r>
              <a:rPr lang="en-US" sz="1300"/>
              <a:t>As an institution, we all need to look at how we can help our students complete their programs.</a:t>
            </a:r>
          </a:p>
          <a:p>
            <a:pPr eaLnBrk="1" hangingPunct="1">
              <a:spcBef>
                <a:spcPct val="0"/>
              </a:spcBef>
            </a:pPr>
            <a:endParaRPr lang="en-US" sz="1300"/>
          </a:p>
          <a:p>
            <a:pPr eaLnBrk="1" hangingPunct="1">
              <a:spcBef>
                <a:spcPct val="0"/>
              </a:spcBef>
            </a:pPr>
            <a:r>
              <a:rPr lang="en-US" sz="1300"/>
              <a:t>During discussions with the English and math/science faculty, we discussed best practices in education related to developmental education.</a:t>
            </a:r>
          </a:p>
          <a:p>
            <a:pPr eaLnBrk="1" hangingPunct="1">
              <a:spcBef>
                <a:spcPct val="0"/>
              </a:spcBef>
            </a:pPr>
            <a:endParaRPr lang="en-US" sz="1300"/>
          </a:p>
          <a:p>
            <a:pPr eaLnBrk="1" hangingPunct="1">
              <a:spcBef>
                <a:spcPct val="0"/>
              </a:spcBef>
            </a:pPr>
            <a:endParaRPr lang="en-US" sz="1300"/>
          </a:p>
        </p:txBody>
      </p:sp>
      <p:sp>
        <p:nvSpPr>
          <p:cNvPr id="39940" name="Slide Number Placeholder 3"/>
          <p:cNvSpPr>
            <a:spLocks noGrp="1"/>
          </p:cNvSpPr>
          <p:nvPr>
            <p:ph type="sldNum" sz="quarter" idx="5"/>
          </p:nvPr>
        </p:nvSpPr>
        <p:spPr bwMode="auto">
          <a:noFill/>
          <a:ln>
            <a:miter lim="800000"/>
            <a:headEnd/>
            <a:tailEnd/>
          </a:ln>
        </p:spPr>
        <p:txBody>
          <a:bodyPr/>
          <a:lstStyle/>
          <a:p>
            <a:fld id="{3651DF47-0E13-C542-87CE-5D32EDB8C99F}" type="slidenum">
              <a:rPr lang="en-US"/>
              <a:pPr/>
              <a:t>45</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wrap="square" numCol="1" anchor="t" anchorCtr="0" compatLnSpc="1">
            <a:prstTxWarp prst="textNoShape">
              <a:avLst/>
            </a:prstTxWarp>
          </a:bodyPr>
          <a:lstStyle/>
          <a:p>
            <a:pPr eaLnBrk="1" hangingPunct="1">
              <a:lnSpc>
                <a:spcPct val="90000"/>
              </a:lnSpc>
              <a:spcBef>
                <a:spcPct val="0"/>
              </a:spcBef>
            </a:pPr>
            <a:r>
              <a:rPr lang="en-US" sz="1600"/>
              <a:t>Some of the best practices that were discussed include—</a:t>
            </a:r>
          </a:p>
          <a:p>
            <a:pPr eaLnBrk="1" hangingPunct="1">
              <a:lnSpc>
                <a:spcPct val="90000"/>
              </a:lnSpc>
              <a:spcBef>
                <a:spcPct val="0"/>
              </a:spcBef>
            </a:pPr>
            <a:endParaRPr lang="en-US" sz="1600"/>
          </a:p>
          <a:p>
            <a:pPr eaLnBrk="1" hangingPunct="1">
              <a:lnSpc>
                <a:spcPct val="90000"/>
              </a:lnSpc>
              <a:spcBef>
                <a:spcPct val="0"/>
              </a:spcBef>
              <a:buFontTx/>
              <a:buChar char="•"/>
            </a:pPr>
            <a:r>
              <a:rPr lang="en-US" sz="1600"/>
              <a:t>Support programs (i.e. tutoring)</a:t>
            </a:r>
          </a:p>
          <a:p>
            <a:pPr eaLnBrk="1" hangingPunct="1">
              <a:lnSpc>
                <a:spcPct val="90000"/>
              </a:lnSpc>
              <a:spcBef>
                <a:spcPct val="0"/>
              </a:spcBef>
              <a:buFontTx/>
              <a:buChar char="•"/>
            </a:pPr>
            <a:r>
              <a:rPr lang="en-US" sz="1600"/>
              <a:t>Early intervention programs (identifying students who are really struggling and provide them with assistance early on)</a:t>
            </a:r>
          </a:p>
          <a:p>
            <a:pPr eaLnBrk="1" hangingPunct="1">
              <a:lnSpc>
                <a:spcPct val="90000"/>
              </a:lnSpc>
              <a:spcBef>
                <a:spcPct val="0"/>
              </a:spcBef>
              <a:buFontTx/>
              <a:buChar char="•"/>
            </a:pPr>
            <a:r>
              <a:rPr lang="en-US" sz="1600"/>
              <a:t>Compressed format classes– offer developmental courses in an eight week format versus a 15 week format to get students to complete their </a:t>
            </a:r>
          </a:p>
          <a:p>
            <a:pPr eaLnBrk="1" hangingPunct="1">
              <a:lnSpc>
                <a:spcPct val="90000"/>
              </a:lnSpc>
              <a:spcBef>
                <a:spcPct val="0"/>
              </a:spcBef>
            </a:pPr>
            <a:r>
              <a:rPr lang="en-US" sz="1600"/>
              <a:t>		development courses quicker</a:t>
            </a:r>
          </a:p>
          <a:p>
            <a:pPr eaLnBrk="1" hangingPunct="1">
              <a:lnSpc>
                <a:spcPct val="90000"/>
              </a:lnSpc>
              <a:spcBef>
                <a:spcPct val="0"/>
              </a:spcBef>
              <a:buFontTx/>
              <a:buChar char="•"/>
            </a:pPr>
            <a:r>
              <a:rPr lang="en-US" sz="1600"/>
              <a:t>Revisit student placement into developmental courses (perhaps place students who are near the cut-off mark between levels to be placed at the higher level)</a:t>
            </a:r>
          </a:p>
          <a:p>
            <a:pPr eaLnBrk="1" hangingPunct="1">
              <a:lnSpc>
                <a:spcPct val="90000"/>
              </a:lnSpc>
              <a:spcBef>
                <a:spcPct val="0"/>
              </a:spcBef>
              <a:buFontTx/>
              <a:buChar char="•"/>
            </a:pPr>
            <a:r>
              <a:rPr lang="en-US" sz="1600"/>
              <a:t>Require advising for all developmental students until they have completed all the required developmental courses.  Discussions with the Registrar have occurred regarding assigning students placed into developmental courses to faculty who teach those courses.</a:t>
            </a:r>
          </a:p>
          <a:p>
            <a:pPr eaLnBrk="1" hangingPunct="1">
              <a:lnSpc>
                <a:spcPct val="90000"/>
              </a:lnSpc>
              <a:spcBef>
                <a:spcPct val="0"/>
              </a:spcBef>
              <a:buFontTx/>
              <a:buChar char="•"/>
            </a:pPr>
            <a:r>
              <a:rPr lang="en-US" sz="1600"/>
              <a:t>Short, intensive review/refresher course (to help students prepare for the placement test) </a:t>
            </a:r>
            <a:r>
              <a:rPr lang="en-US" sz="1600" i="1">
                <a:solidFill>
                  <a:srgbClr val="FF0000"/>
                </a:solidFill>
              </a:rPr>
              <a:t>Maybe through CE, during intercessions, or on weekends.</a:t>
            </a:r>
            <a:r>
              <a:rPr lang="en-US" sz="1600"/>
              <a:t/>
            </a:r>
            <a:br>
              <a:rPr lang="en-US" sz="1600"/>
            </a:br>
            <a:r>
              <a:rPr lang="en-US" sz="1600"/>
              <a:t>-Professional development for faculty (instructional strategies, developmental education)</a:t>
            </a:r>
            <a:br>
              <a:rPr lang="en-US" sz="1600"/>
            </a:br>
            <a:r>
              <a:rPr lang="en-US" sz="1600"/>
              <a:t>-“one-stop learning center” for advising and tutoring </a:t>
            </a:r>
            <a:r>
              <a:rPr lang="en-US" sz="1600" i="1">
                <a:solidFill>
                  <a:srgbClr val="FF0000"/>
                </a:solidFill>
              </a:rPr>
              <a:t>(Student Success Center)</a:t>
            </a:r>
          </a:p>
          <a:p>
            <a:pPr eaLnBrk="1" hangingPunct="1">
              <a:lnSpc>
                <a:spcPct val="90000"/>
              </a:lnSpc>
              <a:spcBef>
                <a:spcPct val="0"/>
              </a:spcBef>
              <a:buFontTx/>
              <a:buChar char="•"/>
            </a:pPr>
            <a:endParaRPr lang="en-US" sz="1600" i="1">
              <a:solidFill>
                <a:srgbClr val="FF0000"/>
              </a:solidFill>
            </a:endParaRPr>
          </a:p>
          <a:p>
            <a:pPr eaLnBrk="1" hangingPunct="1">
              <a:lnSpc>
                <a:spcPct val="90000"/>
              </a:lnSpc>
              <a:spcBef>
                <a:spcPct val="0"/>
              </a:spcBef>
            </a:pPr>
            <a:r>
              <a:rPr lang="en-US" sz="1600">
                <a:solidFill>
                  <a:srgbClr val="FF0000"/>
                </a:solidFill>
              </a:rPr>
              <a:t>These are just a few of the best practices in developmental education.  I commend our English and math/science faculty for taking a proactive approach and reviewing these best practices, as well as others, to see how we can help our students succeed.</a:t>
            </a:r>
          </a:p>
          <a:p>
            <a:pPr eaLnBrk="1" hangingPunct="1">
              <a:lnSpc>
                <a:spcPct val="90000"/>
              </a:lnSpc>
              <a:spcBef>
                <a:spcPct val="0"/>
              </a:spcBef>
            </a:pPr>
            <a:endParaRPr lang="en-US" sz="1600">
              <a:solidFill>
                <a:srgbClr val="FF0000"/>
              </a:solidFill>
            </a:endParaRPr>
          </a:p>
          <a:p>
            <a:pPr eaLnBrk="1" hangingPunct="1">
              <a:lnSpc>
                <a:spcPct val="90000"/>
              </a:lnSpc>
              <a:spcBef>
                <a:spcPct val="0"/>
              </a:spcBef>
            </a:pPr>
            <a:r>
              <a:rPr lang="en-US" sz="1600">
                <a:solidFill>
                  <a:srgbClr val="FF0000"/>
                </a:solidFill>
              </a:rPr>
              <a:t>We encourage similar discussions within CTE departments as well.  Discussions between faculty who teach general education courses and those who teach CTE courses must also occur.  What is taught in general education courses reinforces the learning experience in CTE courses.</a:t>
            </a:r>
          </a:p>
          <a:p>
            <a:pPr eaLnBrk="1" hangingPunct="1">
              <a:lnSpc>
                <a:spcPct val="90000"/>
              </a:lnSpc>
              <a:spcBef>
                <a:spcPct val="0"/>
              </a:spcBef>
            </a:pPr>
            <a:endParaRPr lang="en-US" sz="1600">
              <a:solidFill>
                <a:srgbClr val="FF0000"/>
              </a:solidFill>
            </a:endParaRPr>
          </a:p>
          <a:p>
            <a:pPr eaLnBrk="1" hangingPunct="1">
              <a:lnSpc>
                <a:spcPct val="90000"/>
              </a:lnSpc>
              <a:spcBef>
                <a:spcPct val="0"/>
              </a:spcBef>
            </a:pPr>
            <a:r>
              <a:rPr lang="en-US" sz="1600">
                <a:solidFill>
                  <a:srgbClr val="FF0000"/>
                </a:solidFill>
              </a:rPr>
              <a:t>One of the areas of preparation for college is in adult Education.  Dr. Flores will now provide you with information on some proposed changes to adult education.</a:t>
            </a:r>
            <a:endParaRPr lang="en-US" sz="1600"/>
          </a:p>
          <a:p>
            <a:pPr eaLnBrk="1" hangingPunct="1">
              <a:lnSpc>
                <a:spcPct val="90000"/>
              </a:lnSpc>
              <a:spcBef>
                <a:spcPct val="0"/>
              </a:spcBef>
              <a:buFontTx/>
              <a:buChar char="•"/>
            </a:pPr>
            <a:endParaRPr lang="en-US" sz="1600"/>
          </a:p>
        </p:txBody>
      </p:sp>
      <p:sp>
        <p:nvSpPr>
          <p:cNvPr id="40964" name="Slide Number Placeholder 3"/>
          <p:cNvSpPr>
            <a:spLocks noGrp="1"/>
          </p:cNvSpPr>
          <p:nvPr>
            <p:ph type="sldNum" sz="quarter" idx="5"/>
          </p:nvPr>
        </p:nvSpPr>
        <p:spPr bwMode="auto">
          <a:noFill/>
          <a:ln>
            <a:miter lim="800000"/>
            <a:headEnd/>
            <a:tailEnd/>
          </a:ln>
        </p:spPr>
        <p:txBody>
          <a:bodyPr/>
          <a:lstStyle/>
          <a:p>
            <a:fld id="{5316F60B-5DAE-DF40-976F-AA5CC6C74FB6}" type="slidenum">
              <a:rPr lang="en-US"/>
              <a:pPr/>
              <a:t>46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20BA688-D0E6-41D4-BCD0-E026BB0C9477}" type="datetimeFigureOut">
              <a:rPr lang="en-US" smtClean="0"/>
              <a:pPr/>
              <a:t>10/11/13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3E16F4-A577-476D-B589-19F9EA7EC0B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0BA688-D0E6-41D4-BCD0-E026BB0C9477}" type="datetimeFigureOut">
              <a:rPr lang="en-US" smtClean="0"/>
              <a:pPr/>
              <a:t>10/11/13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3E16F4-A577-476D-B589-19F9EA7EC0B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0BA688-D0E6-41D4-BCD0-E026BB0C9477}" type="datetimeFigureOut">
              <a:rPr lang="en-US" smtClean="0"/>
              <a:pPr/>
              <a:t>10/11/13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3E16F4-A577-476D-B589-19F9EA7EC0B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0BA688-D0E6-41D4-BCD0-E026BB0C9477}" type="datetimeFigureOut">
              <a:rPr lang="en-US" smtClean="0"/>
              <a:pPr/>
              <a:t>10/11/13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3E16F4-A577-476D-B589-19F9EA7EC0B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20BA688-D0E6-41D4-BCD0-E026BB0C9477}" type="datetimeFigureOut">
              <a:rPr lang="en-US" smtClean="0"/>
              <a:pPr/>
              <a:t>10/11/13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3E16F4-A577-476D-B589-19F9EA7EC0B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20BA688-D0E6-41D4-BCD0-E026BB0C9477}" type="datetimeFigureOut">
              <a:rPr lang="en-US" smtClean="0"/>
              <a:pPr/>
              <a:t>10/11/13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3E16F4-A577-476D-B589-19F9EA7EC0B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20BA688-D0E6-41D4-BCD0-E026BB0C9477}" type="datetimeFigureOut">
              <a:rPr lang="en-US" smtClean="0"/>
              <a:pPr/>
              <a:t>10/11/13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43E16F4-A577-476D-B589-19F9EA7EC0B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20BA688-D0E6-41D4-BCD0-E026BB0C9477}" type="datetimeFigureOut">
              <a:rPr lang="en-US" smtClean="0"/>
              <a:pPr/>
              <a:t>10/11/13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43E16F4-A577-476D-B589-19F9EA7EC0B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0BA688-D0E6-41D4-BCD0-E026BB0C9477}" type="datetimeFigureOut">
              <a:rPr lang="en-US" smtClean="0"/>
              <a:pPr/>
              <a:t>10/11/13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43E16F4-A577-476D-B589-19F9EA7EC0B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20BA688-D0E6-41D4-BCD0-E026BB0C9477}" type="datetimeFigureOut">
              <a:rPr lang="en-US" smtClean="0"/>
              <a:pPr/>
              <a:t>10/11/13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3E16F4-A577-476D-B589-19F9EA7EC0B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20BA688-D0E6-41D4-BCD0-E026BB0C9477}" type="datetimeFigureOut">
              <a:rPr lang="en-US" smtClean="0"/>
              <a:pPr/>
              <a:t>10/11/13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3E16F4-A577-476D-B589-19F9EA7EC0B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0BA688-D0E6-41D4-BCD0-E026BB0C9477}" type="datetimeFigureOut">
              <a:rPr lang="en-US" smtClean="0"/>
              <a:pPr/>
              <a:t>10/11/13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3E16F4-A577-476D-B589-19F9EA7EC0B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chart" Target="../charts/char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chart" Target="../charts/chart2.xml"/></Relationships>
</file>

<file path=ppt/slides/_rels/slide4.xml.rels><?xml version="1.0" encoding="UTF-8" standalone="yes"?>
<Relationships xmlns="http://schemas.openxmlformats.org/package/2006/relationships"><Relationship Id="rId1" Type="http://schemas.openxmlformats.org/officeDocument/2006/relationships/video" Target="file://localhost/Users/jayne/Desktop/WORK_EXPERIENCE_TESTIMONIALS_201.m4v" TargetMode="External"/><Relationship Id="rId2" Type="http://schemas.openxmlformats.org/officeDocument/2006/relationships/slideLayout" Target="../slideLayouts/slideLayout7.xml"/><Relationship Id="rId3" Type="http://schemas.openxmlformats.org/officeDocument/2006/relationships/image" Target="../media/image2.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6.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7.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8.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chart" Target="../charts/char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9.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0.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jpe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chart" Target="../charts/chart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chart" Target="../charts/chart5.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6.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8.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chart" Target="../charts/chart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9.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0.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jpe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rot="21287186">
            <a:off x="2627435" y="173690"/>
            <a:ext cx="4115545" cy="6427993"/>
          </a:xfrm>
          <a:prstGeom prst="rect">
            <a:avLst/>
          </a:prstGeom>
          <a:noFill/>
          <a:ln w="9525">
            <a:noFill/>
            <a:miter lim="800000"/>
            <a:headEnd/>
            <a:tailEnd/>
          </a:ln>
          <a:effectLst>
            <a:outerShdw blurRad="76200" dir="13500000" sy="23000" kx="1200000" algn="br" rotWithShape="0">
              <a:prstClr val="black">
                <a:alpha val="30000"/>
              </a:prstClr>
            </a:outerShdw>
          </a:effectLst>
        </p:spPr>
      </p:pic>
      <p:sp>
        <p:nvSpPr>
          <p:cNvPr id="4" name="Rectangle 3"/>
          <p:cNvSpPr/>
          <p:nvPr/>
        </p:nvSpPr>
        <p:spPr>
          <a:xfrm>
            <a:off x="0" y="1752600"/>
            <a:ext cx="9144000" cy="1708160"/>
          </a:xfrm>
          <a:prstGeom prst="rect">
            <a:avLst/>
          </a:prstGeom>
          <a:solidFill>
            <a:schemeClr val="accent1">
              <a:lumMod val="20000"/>
              <a:lumOff val="80000"/>
              <a:alpha val="40000"/>
            </a:schemeClr>
          </a:solidFill>
        </p:spPr>
        <p:txBody>
          <a:bodyPr wrap="square">
            <a:prstTxWarp prst="textPlain">
              <a:avLst/>
            </a:prstTxWarp>
            <a:spAutoFit/>
          </a:bodyPr>
          <a:lstStyle/>
          <a:p>
            <a:pPr algn="ctr">
              <a:spcAft>
                <a:spcPts val="1000"/>
              </a:spcAft>
            </a:pPr>
            <a:r>
              <a:rPr lang="en-US" sz="10500" b="1" dirty="0" smtClean="0">
                <a:solidFill>
                  <a:schemeClr val="accent1">
                    <a:lumMod val="75000"/>
                  </a:schemeClr>
                </a:solidFill>
                <a:latin typeface="Elephant" pitchFamily="18" charset="0"/>
                <a:ea typeface="Calibri"/>
                <a:cs typeface="Times New Roman"/>
              </a:rPr>
              <a:t>WELCOME</a:t>
            </a:r>
          </a:p>
        </p:txBody>
      </p:sp>
      <p:sp>
        <p:nvSpPr>
          <p:cNvPr id="5" name="Rectangle 4"/>
          <p:cNvSpPr/>
          <p:nvPr/>
        </p:nvSpPr>
        <p:spPr>
          <a:xfrm>
            <a:off x="0" y="3482796"/>
            <a:ext cx="9144000" cy="2841804"/>
          </a:xfrm>
          <a:prstGeom prst="rect">
            <a:avLst/>
          </a:prstGeom>
          <a:solidFill>
            <a:schemeClr val="accent1">
              <a:lumMod val="20000"/>
              <a:lumOff val="80000"/>
              <a:alpha val="40000"/>
            </a:schemeClr>
          </a:solidFill>
        </p:spPr>
        <p:txBody>
          <a:bodyPr wrap="square">
            <a:spAutoFit/>
          </a:bodyPr>
          <a:lstStyle/>
          <a:p>
            <a:pPr algn="ctr">
              <a:spcAft>
                <a:spcPts val="600"/>
              </a:spcAft>
            </a:pPr>
            <a:r>
              <a:rPr lang="en-US" sz="5400" b="1" dirty="0" smtClean="0">
                <a:solidFill>
                  <a:schemeClr val="accent1">
                    <a:lumMod val="75000"/>
                  </a:schemeClr>
                </a:solidFill>
                <a:latin typeface="Elephant" pitchFamily="18" charset="0"/>
                <a:ea typeface="Calibri"/>
                <a:cs typeface="Times New Roman"/>
              </a:rPr>
              <a:t>to the </a:t>
            </a:r>
          </a:p>
          <a:p>
            <a:pPr algn="ctr">
              <a:spcAft>
                <a:spcPts val="600"/>
              </a:spcAft>
            </a:pPr>
            <a:r>
              <a:rPr lang="en-US" sz="5400" b="1" dirty="0" smtClean="0">
                <a:solidFill>
                  <a:schemeClr val="accent1">
                    <a:lumMod val="75000"/>
                  </a:schemeClr>
                </a:solidFill>
                <a:latin typeface="Elephant" pitchFamily="18" charset="0"/>
                <a:ea typeface="Calibri"/>
                <a:cs typeface="Times New Roman"/>
              </a:rPr>
              <a:t>Fall 2013</a:t>
            </a:r>
          </a:p>
          <a:p>
            <a:pPr algn="ctr">
              <a:spcAft>
                <a:spcPts val="600"/>
              </a:spcAft>
            </a:pPr>
            <a:r>
              <a:rPr lang="en-US" sz="5400" b="1" dirty="0" smtClean="0">
                <a:solidFill>
                  <a:schemeClr val="accent1">
                    <a:lumMod val="75000"/>
                  </a:schemeClr>
                </a:solidFill>
                <a:latin typeface="Elephant" pitchFamily="18" charset="0"/>
                <a:ea typeface="Calibri"/>
                <a:cs typeface="Times New Roman"/>
              </a:rPr>
              <a:t>College Assembly</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Rectangle 1"/>
          <p:cNvSpPr/>
          <p:nvPr/>
        </p:nvSpPr>
        <p:spPr>
          <a:xfrm>
            <a:off x="0" y="0"/>
            <a:ext cx="9144000" cy="6986528"/>
          </a:xfrm>
          <a:prstGeom prst="rect">
            <a:avLst/>
          </a:prstGeom>
        </p:spPr>
        <p:txBody>
          <a:bodyPr wrap="square">
            <a:spAutoFit/>
          </a:bodyPr>
          <a:lstStyle/>
          <a:p>
            <a:r>
              <a:rPr lang="en-US" sz="2800" dirty="0" smtClean="0">
                <a:latin typeface="Calibri Light" pitchFamily="34" charset="0"/>
              </a:rPr>
              <a:t>The President of the University of Guam, the President of the </a:t>
            </a:r>
            <a:r>
              <a:rPr lang="en-US" sz="2800" b="1" u="sng" dirty="0" smtClean="0">
                <a:latin typeface="Calibri Light" pitchFamily="34" charset="0"/>
              </a:rPr>
              <a:t>Guam Community College</a:t>
            </a:r>
            <a:r>
              <a:rPr lang="en-US" sz="2800" dirty="0" smtClean="0">
                <a:latin typeface="Calibri Light" pitchFamily="34" charset="0"/>
              </a:rPr>
              <a:t>, and the Director of the Guam Department of Labor shall transmit a report to I </a:t>
            </a:r>
            <a:r>
              <a:rPr lang="en-US" sz="2800" dirty="0" err="1" smtClean="0">
                <a:latin typeface="Calibri Light" pitchFamily="34" charset="0"/>
              </a:rPr>
              <a:t>Maga’låhen</a:t>
            </a:r>
            <a:r>
              <a:rPr lang="en-US" sz="2800" dirty="0" smtClean="0">
                <a:latin typeface="Calibri Light" pitchFamily="34" charset="0"/>
              </a:rPr>
              <a:t> </a:t>
            </a:r>
            <a:r>
              <a:rPr lang="en-US" sz="2800" dirty="0" err="1" smtClean="0">
                <a:latin typeface="Calibri Light" pitchFamily="34" charset="0"/>
              </a:rPr>
              <a:t>Guåhan</a:t>
            </a:r>
            <a:r>
              <a:rPr lang="en-US" sz="2800" dirty="0" smtClean="0">
                <a:latin typeface="Calibri Light" pitchFamily="34" charset="0"/>
              </a:rPr>
              <a:t> and to the Speaker of I </a:t>
            </a:r>
            <a:r>
              <a:rPr lang="en-US" sz="2800" dirty="0" err="1" smtClean="0">
                <a:latin typeface="Calibri Light" pitchFamily="34" charset="0"/>
              </a:rPr>
              <a:t>Liheslaturan</a:t>
            </a:r>
            <a:r>
              <a:rPr lang="en-US" sz="2800" dirty="0" smtClean="0">
                <a:latin typeface="Calibri Light" pitchFamily="34" charset="0"/>
              </a:rPr>
              <a:t> </a:t>
            </a:r>
            <a:r>
              <a:rPr lang="en-US" sz="2800" dirty="0" err="1" smtClean="0">
                <a:latin typeface="Calibri Light" pitchFamily="34" charset="0"/>
              </a:rPr>
              <a:t>Guåhan</a:t>
            </a:r>
            <a:r>
              <a:rPr lang="en-US" sz="2800" dirty="0" smtClean="0">
                <a:latin typeface="Calibri Light" pitchFamily="34" charset="0"/>
              </a:rPr>
              <a:t>, </a:t>
            </a:r>
            <a:r>
              <a:rPr lang="en-US" sz="2800" b="1" u="sng" dirty="0" smtClean="0">
                <a:latin typeface="Calibri Light" pitchFamily="34" charset="0"/>
              </a:rPr>
              <a:t>no later than June 30 of each year, of the actual number of program completers and/or certificates issued for each program, and employment data for said program completer for the two (2) years following completion of their respective programs, to include salary levels, job location, or whether the job is in the same field as the program</a:t>
            </a:r>
            <a:r>
              <a:rPr lang="en-US" sz="2800" dirty="0" smtClean="0">
                <a:latin typeface="Calibri Light" pitchFamily="34" charset="0"/>
              </a:rPr>
              <a:t>.</a:t>
            </a:r>
          </a:p>
          <a:p>
            <a:endParaRPr lang="en-US" sz="2800" dirty="0" smtClean="0">
              <a:latin typeface="Calibri Light" pitchFamily="34" charset="0"/>
            </a:endParaRPr>
          </a:p>
          <a:p>
            <a:endParaRPr lang="en-US" sz="2800" dirty="0" smtClean="0">
              <a:latin typeface="Calibri Light" pitchFamily="34" charset="0"/>
            </a:endParaRPr>
          </a:p>
          <a:p>
            <a:r>
              <a:rPr lang="en-US" sz="2400" dirty="0" smtClean="0">
                <a:latin typeface="Calibri Light" pitchFamily="34" charset="0"/>
              </a:rPr>
              <a:t>Source: P.L. No. 32-068, Bill No. 1 (4-S), Chapter XII, Section 15, Subsection (a)</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Rectangle 1"/>
          <p:cNvSpPr/>
          <p:nvPr/>
        </p:nvSpPr>
        <p:spPr>
          <a:xfrm>
            <a:off x="0" y="82927"/>
            <a:ext cx="9144000" cy="6740307"/>
          </a:xfrm>
          <a:prstGeom prst="rect">
            <a:avLst/>
          </a:prstGeom>
        </p:spPr>
        <p:txBody>
          <a:bodyPr wrap="square">
            <a:spAutoFit/>
          </a:bodyPr>
          <a:lstStyle/>
          <a:p>
            <a:r>
              <a:rPr lang="en-US" sz="4800" b="1" dirty="0" smtClean="0">
                <a:latin typeface="Calibri Light" pitchFamily="34" charset="0"/>
              </a:rPr>
              <a:t>The report mandated in Subsection (a) shall also be posted on each agency’s respective website.</a:t>
            </a:r>
          </a:p>
          <a:p>
            <a:endParaRPr lang="en-US" sz="4800" b="1" dirty="0" smtClean="0">
              <a:latin typeface="Calibri Light" pitchFamily="34" charset="0"/>
            </a:endParaRPr>
          </a:p>
          <a:p>
            <a:endParaRPr lang="en-US" sz="4800" b="1" dirty="0" smtClean="0">
              <a:latin typeface="Calibri Light" pitchFamily="34" charset="0"/>
            </a:endParaRPr>
          </a:p>
          <a:p>
            <a:endParaRPr lang="en-US" sz="4800" b="1" dirty="0" smtClean="0">
              <a:latin typeface="Calibri Light" pitchFamily="34" charset="0"/>
            </a:endParaRPr>
          </a:p>
          <a:p>
            <a:endParaRPr lang="en-US" sz="3200" b="1" dirty="0" smtClean="0">
              <a:latin typeface="Calibri Light" pitchFamily="34" charset="0"/>
            </a:endParaRPr>
          </a:p>
          <a:p>
            <a:r>
              <a:rPr lang="en-US" sz="3200" b="1" dirty="0" smtClean="0">
                <a:latin typeface="Calibri Light" pitchFamily="34" charset="0"/>
              </a:rPr>
              <a:t>Source: P.L. No. 32-068, Bill No. 1 (4-S), Chapter </a:t>
            </a:r>
            <a:r>
              <a:rPr lang="en-US" sz="3200" dirty="0" smtClean="0"/>
              <a:t>XII, Section 15, Subsection (b)</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Rectangle 1"/>
          <p:cNvSpPr/>
          <p:nvPr/>
        </p:nvSpPr>
        <p:spPr>
          <a:xfrm>
            <a:off x="0" y="0"/>
            <a:ext cx="9144000" cy="6017032"/>
          </a:xfrm>
          <a:prstGeom prst="rect">
            <a:avLst/>
          </a:prstGeom>
        </p:spPr>
        <p:txBody>
          <a:bodyPr wrap="square">
            <a:spAutoFit/>
          </a:bodyPr>
          <a:lstStyle/>
          <a:p>
            <a:pPr algn="ctr">
              <a:spcAft>
                <a:spcPts val="600"/>
              </a:spcAft>
            </a:pPr>
            <a:r>
              <a:rPr lang="en-US" sz="7700" b="1" dirty="0" smtClean="0">
                <a:latin typeface="Calibri Light" pitchFamily="34" charset="0"/>
                <a:ea typeface="Calibri"/>
                <a:cs typeface="Times New Roman"/>
              </a:rPr>
              <a:t>College Readiness &amp; Adult Education:  Ensuring Student Success and Completion</a:t>
            </a: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Rectangle 1"/>
          <p:cNvSpPr/>
          <p:nvPr/>
        </p:nvSpPr>
        <p:spPr>
          <a:xfrm>
            <a:off x="0" y="0"/>
            <a:ext cx="9144000" cy="2929007"/>
          </a:xfrm>
          <a:prstGeom prst="rect">
            <a:avLst/>
          </a:prstGeom>
        </p:spPr>
        <p:txBody>
          <a:bodyPr wrap="square">
            <a:spAutoFit/>
          </a:bodyPr>
          <a:lstStyle/>
          <a:p>
            <a:pPr algn="ctr">
              <a:spcAft>
                <a:spcPts val="1000"/>
              </a:spcAft>
            </a:pPr>
            <a:r>
              <a:rPr lang="en-US" sz="8800" b="1" dirty="0" smtClean="0">
                <a:latin typeface="Calibri Light" pitchFamily="34" charset="0"/>
                <a:ea typeface="Calibri"/>
                <a:cs typeface="Times New Roman"/>
              </a:rPr>
              <a:t>Accreditation</a:t>
            </a:r>
          </a:p>
          <a:p>
            <a:pPr algn="ctr">
              <a:spcAft>
                <a:spcPts val="1000"/>
              </a:spcAft>
            </a:pPr>
            <a:r>
              <a:rPr lang="en-US" sz="8800" b="1" dirty="0" smtClean="0">
                <a:latin typeface="Calibri Light" pitchFamily="34" charset="0"/>
                <a:ea typeface="Calibri"/>
                <a:cs typeface="Times New Roman"/>
              </a:rPr>
              <a:t>Updates</a:t>
            </a: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3"/>
          <p:cNvSpPr/>
          <p:nvPr/>
        </p:nvSpPr>
        <p:spPr>
          <a:xfrm>
            <a:off x="0" y="-76200"/>
            <a:ext cx="9220200" cy="7048083"/>
          </a:xfrm>
          <a:prstGeom prst="rect">
            <a:avLst/>
          </a:prstGeom>
        </p:spPr>
        <p:txBody>
          <a:bodyPr wrap="square" numCol="1" spcCol="1188720">
            <a:spAutoFit/>
          </a:bodyPr>
          <a:lstStyle/>
          <a:p>
            <a:r>
              <a:rPr lang="en-US" sz="3200" b="1" dirty="0" smtClean="0">
                <a:latin typeface="Calibri Light" pitchFamily="34" charset="0"/>
              </a:rPr>
              <a:t>Standard 1: Mission, Academic Quality, Institutional Effectiveness and Integrity (26)</a:t>
            </a:r>
          </a:p>
          <a:p>
            <a:pPr lvl="2"/>
            <a:r>
              <a:rPr lang="en-US" sz="2000" b="1" dirty="0" smtClean="0">
                <a:latin typeface="Calibri Light" pitchFamily="34" charset="0"/>
              </a:rPr>
              <a:t>A. (1)</a:t>
            </a:r>
          </a:p>
          <a:p>
            <a:pPr lvl="2"/>
            <a:r>
              <a:rPr lang="en-US" sz="2000" b="1" dirty="0" smtClean="0">
                <a:latin typeface="Calibri Light" pitchFamily="34" charset="0"/>
              </a:rPr>
              <a:t>B. (2)</a:t>
            </a:r>
          </a:p>
          <a:p>
            <a:pPr lvl="2"/>
            <a:r>
              <a:rPr lang="en-US" sz="2000" b="1" dirty="0" smtClean="0">
                <a:latin typeface="Calibri Light" pitchFamily="34" charset="0"/>
              </a:rPr>
              <a:t>C. (3)</a:t>
            </a:r>
          </a:p>
          <a:p>
            <a:r>
              <a:rPr lang="en-US" sz="3200" b="1" dirty="0" smtClean="0">
                <a:latin typeface="Calibri Light" pitchFamily="34" charset="0"/>
              </a:rPr>
              <a:t>Standard 2: Student Learning Programs and Support Services (34)</a:t>
            </a:r>
          </a:p>
          <a:p>
            <a:pPr lvl="2"/>
            <a:r>
              <a:rPr lang="en-US" sz="2000" b="1" dirty="0" smtClean="0">
                <a:latin typeface="Calibri Light" pitchFamily="34" charset="0"/>
              </a:rPr>
              <a:t>A. (8)</a:t>
            </a:r>
          </a:p>
          <a:p>
            <a:pPr lvl="2"/>
            <a:r>
              <a:rPr lang="en-US" sz="2000" b="1" dirty="0" smtClean="0">
                <a:latin typeface="Calibri Light" pitchFamily="34" charset="0"/>
              </a:rPr>
              <a:t>B. (3)</a:t>
            </a:r>
          </a:p>
          <a:p>
            <a:r>
              <a:rPr lang="en-US" sz="3200" b="1" dirty="0" smtClean="0">
                <a:latin typeface="Calibri Light" pitchFamily="34" charset="0"/>
              </a:rPr>
              <a:t>Standard 3: Resources (40)</a:t>
            </a:r>
          </a:p>
          <a:p>
            <a:pPr lvl="2"/>
            <a:r>
              <a:rPr lang="en-US" sz="2000" b="1" dirty="0" smtClean="0">
                <a:latin typeface="Calibri Light" pitchFamily="34" charset="0"/>
              </a:rPr>
              <a:t>A. (4) </a:t>
            </a:r>
          </a:p>
          <a:p>
            <a:pPr lvl="2"/>
            <a:r>
              <a:rPr lang="en-US" sz="2000" b="1" dirty="0" smtClean="0">
                <a:latin typeface="Calibri Light" pitchFamily="34" charset="0"/>
              </a:rPr>
              <a:t>B. (0) </a:t>
            </a:r>
          </a:p>
          <a:p>
            <a:pPr lvl="2"/>
            <a:r>
              <a:rPr lang="en-US" sz="2000" b="1" dirty="0" smtClean="0">
                <a:latin typeface="Calibri Light" pitchFamily="34" charset="0"/>
              </a:rPr>
              <a:t>C. (2) </a:t>
            </a:r>
          </a:p>
          <a:p>
            <a:pPr lvl="2"/>
            <a:r>
              <a:rPr lang="en-US" sz="2000" b="1" dirty="0" smtClean="0">
                <a:latin typeface="Calibri Light" pitchFamily="34" charset="0"/>
              </a:rPr>
              <a:t>D. (2)</a:t>
            </a:r>
          </a:p>
          <a:p>
            <a:r>
              <a:rPr lang="en-US" sz="3200" b="1" dirty="0" smtClean="0">
                <a:latin typeface="Calibri Light" pitchFamily="34" charset="0"/>
              </a:rPr>
              <a:t>Standard 4: Leadership and Governance (33)</a:t>
            </a:r>
          </a:p>
          <a:p>
            <a:pPr lvl="2"/>
            <a:r>
              <a:rPr lang="en-US" sz="2000" b="1" dirty="0" smtClean="0">
                <a:latin typeface="Calibri Light" pitchFamily="34" charset="0"/>
              </a:rPr>
              <a:t>A. (2)</a:t>
            </a:r>
          </a:p>
          <a:p>
            <a:pPr lvl="2"/>
            <a:r>
              <a:rPr lang="en-US" sz="2000" b="1" dirty="0" smtClean="0">
                <a:latin typeface="Calibri Light" pitchFamily="34" charset="0"/>
              </a:rPr>
              <a:t>B. (1)</a:t>
            </a:r>
          </a:p>
          <a:p>
            <a:pPr lvl="2"/>
            <a:r>
              <a:rPr lang="en-US" sz="2000" b="1" dirty="0" smtClean="0">
                <a:latin typeface="Calibri Light" pitchFamily="34" charset="0"/>
              </a:rPr>
              <a:t>C. (3)</a:t>
            </a:r>
            <a:endParaRPr lang="en-US" sz="2800" b="1" dirty="0" smtClean="0">
              <a:latin typeface="Calibri Light" pitchFamily="34" charset="0"/>
            </a:endParaRPr>
          </a:p>
          <a:p>
            <a:pPr lvl="2"/>
            <a:r>
              <a:rPr lang="en-US" sz="2000" b="1" dirty="0" smtClean="0">
                <a:latin typeface="Calibri Light" pitchFamily="34" charset="0"/>
              </a:rPr>
              <a:t>D. (2)</a:t>
            </a:r>
            <a:endParaRPr lang="en-US" sz="2800" b="1" dirty="0" smtClean="0">
              <a:latin typeface="Calibri Light" pitchFamily="34" charset="0"/>
            </a:endParaRPr>
          </a:p>
        </p:txBody>
      </p:sp>
      <p:sp>
        <p:nvSpPr>
          <p:cNvPr id="7" name="TextBox 6"/>
          <p:cNvSpPr txBox="1"/>
          <p:nvPr/>
        </p:nvSpPr>
        <p:spPr>
          <a:xfrm>
            <a:off x="5791200" y="6334780"/>
            <a:ext cx="3352800" cy="523220"/>
          </a:xfrm>
          <a:prstGeom prst="rect">
            <a:avLst/>
          </a:prstGeom>
          <a:noFill/>
        </p:spPr>
        <p:txBody>
          <a:bodyPr wrap="square" rtlCol="0">
            <a:spAutoFit/>
          </a:bodyPr>
          <a:lstStyle/>
          <a:p>
            <a:pPr algn="r"/>
            <a:r>
              <a:rPr lang="en-US" sz="2800" b="1" dirty="0" smtClean="0">
                <a:latin typeface="Calibri Light" pitchFamily="34" charset="0"/>
              </a:rPr>
              <a:t>TOTAL = 133</a:t>
            </a:r>
            <a:endParaRPr lang="en-US" sz="2800" b="1" dirty="0">
              <a:latin typeface="Calibri Light" pitchFamily="34" charset="0"/>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05938501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3"/>
          <p:cNvSpPr/>
          <p:nvPr/>
        </p:nvSpPr>
        <p:spPr>
          <a:xfrm>
            <a:off x="0" y="-152400"/>
            <a:ext cx="9144000" cy="6255495"/>
          </a:xfrm>
          <a:prstGeom prst="rect">
            <a:avLst/>
          </a:prstGeom>
        </p:spPr>
        <p:txBody>
          <a:bodyPr wrap="square">
            <a:spAutoFit/>
          </a:bodyPr>
          <a:lstStyle/>
          <a:p>
            <a:pPr algn="ctr">
              <a:lnSpc>
                <a:spcPct val="115000"/>
              </a:lnSpc>
              <a:spcAft>
                <a:spcPts val="1000"/>
              </a:spcAft>
            </a:pPr>
            <a:r>
              <a:rPr lang="en-US" sz="4400" b="1" dirty="0" smtClean="0">
                <a:latin typeface="Calibri Light" pitchFamily="34" charset="0"/>
                <a:ea typeface="Calibri"/>
                <a:cs typeface="Times New Roman"/>
              </a:rPr>
              <a:t>The institution uses documented assessment of student learning and achievement to communicate matters of academic quality to appropriate constituencies, including current and prospective students and the public. (1.C.3)</a:t>
            </a:r>
            <a:endParaRPr lang="en-US" sz="4400" b="1" dirty="0">
              <a:latin typeface="Calibri Light" pitchFamily="34" charset="0"/>
              <a:ea typeface="Calibri"/>
              <a:cs typeface="Times New Roman"/>
            </a:endParaRPr>
          </a:p>
        </p:txBody>
      </p:sp>
      <p:sp>
        <p:nvSpPr>
          <p:cNvPr id="5" name="TextBox 4"/>
          <p:cNvSpPr txBox="1"/>
          <p:nvPr/>
        </p:nvSpPr>
        <p:spPr>
          <a:xfrm>
            <a:off x="-76200" y="6010870"/>
            <a:ext cx="9144000" cy="923330"/>
          </a:xfrm>
          <a:prstGeom prst="rect">
            <a:avLst/>
          </a:prstGeom>
          <a:noFill/>
        </p:spPr>
        <p:txBody>
          <a:bodyPr wrap="square" rtlCol="0">
            <a:spAutoFit/>
          </a:bodyPr>
          <a:lstStyle/>
          <a:p>
            <a:pPr algn="r"/>
            <a:r>
              <a:rPr lang="en-US" b="1" dirty="0" smtClean="0">
                <a:latin typeface="Calibri Light" pitchFamily="34" charset="0"/>
              </a:rPr>
              <a:t>SOURCE:  Accrediting Commission for Community and Junior Colleges, </a:t>
            </a:r>
          </a:p>
          <a:p>
            <a:pPr algn="r"/>
            <a:r>
              <a:rPr lang="en-US" b="1" dirty="0" smtClean="0">
                <a:latin typeface="Calibri Light" pitchFamily="34" charset="0"/>
              </a:rPr>
              <a:t>Western Association of Schools and Colleges, Working </a:t>
            </a:r>
            <a:r>
              <a:rPr lang="en-US" b="1" dirty="0">
                <a:latin typeface="Calibri Light" pitchFamily="34" charset="0"/>
              </a:rPr>
              <a:t>Draft: Proposed </a:t>
            </a:r>
            <a:r>
              <a:rPr lang="en-US" b="1" dirty="0" smtClean="0">
                <a:latin typeface="Calibri Light" pitchFamily="34" charset="0"/>
              </a:rPr>
              <a:t>Revisions To Standards, Fall 2013.</a:t>
            </a:r>
            <a:endParaRPr lang="en-US" b="1" dirty="0">
              <a:latin typeface="Calibri Light" pitchFamily="34" charset="0"/>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028229505"/>
      </p:ext>
    </p:extLst>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3"/>
          <p:cNvSpPr/>
          <p:nvPr/>
        </p:nvSpPr>
        <p:spPr>
          <a:xfrm>
            <a:off x="0" y="-56656"/>
            <a:ext cx="9144000" cy="6321731"/>
          </a:xfrm>
          <a:prstGeom prst="rect">
            <a:avLst/>
          </a:prstGeom>
        </p:spPr>
        <p:txBody>
          <a:bodyPr wrap="square">
            <a:spAutoFit/>
          </a:bodyPr>
          <a:lstStyle/>
          <a:p>
            <a:pPr algn="ctr">
              <a:lnSpc>
                <a:spcPct val="115000"/>
              </a:lnSpc>
              <a:spcAft>
                <a:spcPts val="1000"/>
              </a:spcAft>
            </a:pPr>
            <a:r>
              <a:rPr lang="en-US" sz="4400" b="1" dirty="0" smtClean="0">
                <a:latin typeface="Calibri Light" pitchFamily="34" charset="0"/>
                <a:ea typeface="Calibri"/>
                <a:cs typeface="Times New Roman"/>
              </a:rPr>
              <a:t>The institution schedules courses in a manner that allows students to complete certificate and degree programs within a period of time consistent with established expectations for completion at two-year institutions. (2.A.10)</a:t>
            </a:r>
            <a:endParaRPr lang="en-US" sz="4400" b="1" dirty="0">
              <a:latin typeface="Calibri Light" pitchFamily="34" charset="0"/>
              <a:ea typeface="Calibri"/>
              <a:cs typeface="Times New Roman"/>
            </a:endParaRPr>
          </a:p>
        </p:txBody>
      </p:sp>
      <p:sp>
        <p:nvSpPr>
          <p:cNvPr id="5" name="TextBox 4"/>
          <p:cNvSpPr txBox="1"/>
          <p:nvPr/>
        </p:nvSpPr>
        <p:spPr>
          <a:xfrm>
            <a:off x="-76200" y="6103203"/>
            <a:ext cx="9144000" cy="830997"/>
          </a:xfrm>
          <a:prstGeom prst="rect">
            <a:avLst/>
          </a:prstGeom>
          <a:noFill/>
        </p:spPr>
        <p:txBody>
          <a:bodyPr wrap="square" rtlCol="0">
            <a:spAutoFit/>
          </a:bodyPr>
          <a:lstStyle/>
          <a:p>
            <a:pPr algn="r"/>
            <a:r>
              <a:rPr lang="en-US" sz="1600" b="1" dirty="0" smtClean="0">
                <a:latin typeface="Calibri Light" pitchFamily="34" charset="0"/>
              </a:rPr>
              <a:t>SOURCE:  Accrediting Commission for Community and Junior Colleges, </a:t>
            </a:r>
          </a:p>
          <a:p>
            <a:pPr algn="r"/>
            <a:r>
              <a:rPr lang="en-US" sz="1600" b="1" dirty="0" smtClean="0">
                <a:latin typeface="Calibri Light" pitchFamily="34" charset="0"/>
              </a:rPr>
              <a:t>Western Association of Schools and Colleges, Working </a:t>
            </a:r>
            <a:r>
              <a:rPr lang="en-US" sz="1600" b="1" dirty="0">
                <a:latin typeface="Calibri Light" pitchFamily="34" charset="0"/>
              </a:rPr>
              <a:t>Draft: Proposed </a:t>
            </a:r>
            <a:r>
              <a:rPr lang="en-US" sz="1600" b="1" dirty="0" smtClean="0">
                <a:latin typeface="Calibri Light" pitchFamily="34" charset="0"/>
              </a:rPr>
              <a:t>Revisions To Standards, Fall 2013.</a:t>
            </a:r>
            <a:endParaRPr lang="en-US" sz="1600" b="1" dirty="0">
              <a:latin typeface="Calibri Light" pitchFamily="34" charset="0"/>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952750400"/>
      </p:ext>
    </p:extLst>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3"/>
          <p:cNvSpPr/>
          <p:nvPr/>
        </p:nvSpPr>
        <p:spPr>
          <a:xfrm>
            <a:off x="0" y="0"/>
            <a:ext cx="9144000" cy="4870564"/>
          </a:xfrm>
          <a:prstGeom prst="rect">
            <a:avLst/>
          </a:prstGeom>
        </p:spPr>
        <p:txBody>
          <a:bodyPr wrap="square">
            <a:spAutoFit/>
          </a:bodyPr>
          <a:lstStyle/>
          <a:p>
            <a:pPr algn="ctr">
              <a:lnSpc>
                <a:spcPct val="115000"/>
              </a:lnSpc>
              <a:spcAft>
                <a:spcPts val="1000"/>
              </a:spcAft>
            </a:pPr>
            <a:r>
              <a:rPr lang="en-US" sz="5400" b="1" dirty="0" smtClean="0">
                <a:latin typeface="Calibri Light" pitchFamily="34" charset="0"/>
                <a:ea typeface="Calibri"/>
                <a:cs typeface="Times New Roman"/>
              </a:rPr>
              <a:t>The institution defines and advises students on clear pathways to complete degrees, certificates and transfer goals. (2.B.6)</a:t>
            </a:r>
            <a:endParaRPr lang="en-US" sz="5400" b="1" dirty="0">
              <a:latin typeface="Calibri Light" pitchFamily="34" charset="0"/>
              <a:ea typeface="Calibri"/>
              <a:cs typeface="Times New Roman"/>
            </a:endParaRPr>
          </a:p>
        </p:txBody>
      </p:sp>
      <p:sp>
        <p:nvSpPr>
          <p:cNvPr id="5" name="TextBox 4"/>
          <p:cNvSpPr txBox="1"/>
          <p:nvPr/>
        </p:nvSpPr>
        <p:spPr>
          <a:xfrm>
            <a:off x="-76200" y="6010870"/>
            <a:ext cx="9144000" cy="923330"/>
          </a:xfrm>
          <a:prstGeom prst="rect">
            <a:avLst/>
          </a:prstGeom>
          <a:noFill/>
        </p:spPr>
        <p:txBody>
          <a:bodyPr wrap="square" rtlCol="0">
            <a:spAutoFit/>
          </a:bodyPr>
          <a:lstStyle/>
          <a:p>
            <a:pPr algn="r"/>
            <a:r>
              <a:rPr lang="en-US" b="1" dirty="0" smtClean="0">
                <a:latin typeface="Calibri Light" pitchFamily="34" charset="0"/>
              </a:rPr>
              <a:t>SOURCE:  Accrediting Commission for Community and Junior Colleges, </a:t>
            </a:r>
          </a:p>
          <a:p>
            <a:pPr algn="r"/>
            <a:r>
              <a:rPr lang="en-US" b="1" dirty="0" smtClean="0">
                <a:latin typeface="Calibri Light" pitchFamily="34" charset="0"/>
              </a:rPr>
              <a:t>Western Association of Schools and Colleges, Working </a:t>
            </a:r>
            <a:r>
              <a:rPr lang="en-US" b="1" dirty="0">
                <a:latin typeface="Calibri Light" pitchFamily="34" charset="0"/>
              </a:rPr>
              <a:t>Draft: Proposed </a:t>
            </a:r>
            <a:r>
              <a:rPr lang="en-US" b="1" dirty="0" smtClean="0">
                <a:latin typeface="Calibri Light" pitchFamily="34" charset="0"/>
              </a:rPr>
              <a:t>Revisions To Standards, Fall 2013.</a:t>
            </a:r>
            <a:endParaRPr lang="en-US" b="1" dirty="0">
              <a:latin typeface="Calibri Light" pitchFamily="34" charset="0"/>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602118159"/>
      </p:ext>
    </p:extLst>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0"/>
            <a:ext cx="9448800" cy="6858000"/>
          </a:xfrm>
        </p:spPr>
        <p:txBody>
          <a:bodyPr>
            <a:noAutofit/>
          </a:bodyPr>
          <a:lstStyle/>
          <a:p>
            <a:r>
              <a:rPr lang="en-US" sz="6000" b="1" dirty="0" smtClean="0">
                <a:latin typeface="Calibri Light" pitchFamily="34" charset="0"/>
              </a:rPr>
              <a:t>Guam Community College</a:t>
            </a:r>
            <a:br>
              <a:rPr lang="en-US" sz="6000" b="1" dirty="0" smtClean="0">
                <a:latin typeface="Calibri Light" pitchFamily="34" charset="0"/>
              </a:rPr>
            </a:br>
            <a:r>
              <a:rPr lang="en-US" sz="6000" b="1" dirty="0" smtClean="0">
                <a:latin typeface="Calibri Light" pitchFamily="34" charset="0"/>
              </a:rPr>
              <a:t/>
            </a:r>
            <a:br>
              <a:rPr lang="en-US" sz="6000" b="1" dirty="0" smtClean="0">
                <a:latin typeface="Calibri Light" pitchFamily="34" charset="0"/>
              </a:rPr>
            </a:br>
            <a:r>
              <a:rPr lang="en-US" sz="6000" b="1" dirty="0" smtClean="0">
                <a:latin typeface="Calibri Light" pitchFamily="34" charset="0"/>
              </a:rPr>
              <a:t>Institutional Strategic Master Plan (ISMP)</a:t>
            </a:r>
            <a:br>
              <a:rPr lang="en-US" sz="6000" b="1" dirty="0" smtClean="0">
                <a:latin typeface="Calibri Light" pitchFamily="34" charset="0"/>
              </a:rPr>
            </a:br>
            <a:r>
              <a:rPr lang="en-US" sz="6000" b="1" dirty="0" smtClean="0">
                <a:latin typeface="Calibri Light" pitchFamily="34" charset="0"/>
              </a:rPr>
              <a:t>2014-2020</a:t>
            </a:r>
            <a:endParaRPr lang="en-US" sz="6000" b="1" dirty="0">
              <a:latin typeface="Calibri Light"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Autofit/>
          </a:bodyPr>
          <a:lstStyle/>
          <a:p>
            <a:r>
              <a:rPr lang="en-US" sz="9600" b="1" dirty="0" smtClean="0">
                <a:latin typeface="Calibri Light" pitchFamily="34" charset="0"/>
              </a:rPr>
              <a:t>VISION</a:t>
            </a:r>
            <a:endParaRPr lang="en-US" sz="9600" b="1" dirty="0">
              <a:latin typeface="Calibri Light" pitchFamily="34" charset="0"/>
            </a:endParaRPr>
          </a:p>
        </p:txBody>
      </p:sp>
      <p:sp>
        <p:nvSpPr>
          <p:cNvPr id="3" name="Content Placeholder 2"/>
          <p:cNvSpPr>
            <a:spLocks noGrp="1"/>
          </p:cNvSpPr>
          <p:nvPr>
            <p:ph idx="1"/>
          </p:nvPr>
        </p:nvSpPr>
        <p:spPr>
          <a:xfrm>
            <a:off x="0" y="1066800"/>
            <a:ext cx="9144000" cy="5791200"/>
          </a:xfrm>
        </p:spPr>
        <p:txBody>
          <a:bodyPr>
            <a:noAutofit/>
          </a:bodyPr>
          <a:lstStyle/>
          <a:p>
            <a:pPr marL="91440" indent="-4763" algn="ctr">
              <a:spcBef>
                <a:spcPts val="0"/>
              </a:spcBef>
              <a:buNone/>
            </a:pPr>
            <a:r>
              <a:rPr lang="en-US" sz="5400" b="1" dirty="0" smtClean="0">
                <a:latin typeface="Calibri Light" pitchFamily="34" charset="0"/>
              </a:rPr>
              <a:t>Guam Community College will be the premier educational institution for providing globally recognized educational and workforce development programs.</a:t>
            </a:r>
            <a:endParaRPr lang="en-US" sz="5400" b="1" dirty="0">
              <a:latin typeface="Calibri Light"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Rectangle 1"/>
          <p:cNvSpPr/>
          <p:nvPr/>
        </p:nvSpPr>
        <p:spPr>
          <a:xfrm>
            <a:off x="0" y="838200"/>
            <a:ext cx="9144000" cy="5170646"/>
          </a:xfrm>
          <a:prstGeom prst="rect">
            <a:avLst/>
          </a:prstGeom>
        </p:spPr>
        <p:txBody>
          <a:bodyPr wrap="square">
            <a:spAutoFit/>
          </a:bodyPr>
          <a:lstStyle/>
          <a:p>
            <a:pPr algn="ctr">
              <a:spcAft>
                <a:spcPts val="1000"/>
              </a:spcAft>
            </a:pPr>
            <a:r>
              <a:rPr lang="en-US" sz="4000" b="1" dirty="0" smtClean="0">
                <a:latin typeface="Calibri Light" pitchFamily="34" charset="0"/>
                <a:ea typeface="Calibri"/>
                <a:cs typeface="Times New Roman"/>
              </a:rPr>
              <a:t>The mission of </a:t>
            </a:r>
          </a:p>
          <a:p>
            <a:pPr algn="ctr">
              <a:spcAft>
                <a:spcPts val="1000"/>
              </a:spcAft>
            </a:pPr>
            <a:r>
              <a:rPr lang="en-US" sz="4000" b="1" dirty="0" smtClean="0">
                <a:latin typeface="Calibri Light" pitchFamily="34" charset="0"/>
                <a:ea typeface="Calibri"/>
                <a:cs typeface="Times New Roman"/>
              </a:rPr>
              <a:t>Guam Community College </a:t>
            </a:r>
          </a:p>
          <a:p>
            <a:pPr algn="ctr">
              <a:spcAft>
                <a:spcPts val="1000"/>
              </a:spcAft>
            </a:pPr>
            <a:r>
              <a:rPr lang="en-US" sz="4000" b="1" dirty="0" smtClean="0">
                <a:latin typeface="Calibri Light" pitchFamily="34" charset="0"/>
                <a:ea typeface="Calibri"/>
                <a:cs typeface="Times New Roman"/>
              </a:rPr>
              <a:t>is to be a leader in career and</a:t>
            </a:r>
          </a:p>
          <a:p>
            <a:pPr algn="ctr">
              <a:spcAft>
                <a:spcPts val="1000"/>
              </a:spcAft>
            </a:pPr>
            <a:r>
              <a:rPr lang="en-US" sz="4000" b="1" dirty="0" smtClean="0">
                <a:latin typeface="Calibri Light" pitchFamily="34" charset="0"/>
                <a:ea typeface="Calibri"/>
                <a:cs typeface="Times New Roman"/>
              </a:rPr>
              <a:t> technical workforce development </a:t>
            </a:r>
          </a:p>
          <a:p>
            <a:pPr algn="ctr">
              <a:spcAft>
                <a:spcPts val="1000"/>
              </a:spcAft>
            </a:pPr>
            <a:r>
              <a:rPr lang="en-US" sz="4000" b="1" dirty="0" smtClean="0">
                <a:latin typeface="Calibri Light" pitchFamily="34" charset="0"/>
                <a:ea typeface="Calibri"/>
                <a:cs typeface="Times New Roman"/>
              </a:rPr>
              <a:t>by providing the highest quality</a:t>
            </a:r>
          </a:p>
          <a:p>
            <a:pPr algn="ctr">
              <a:spcAft>
                <a:spcPts val="1000"/>
              </a:spcAft>
            </a:pPr>
            <a:r>
              <a:rPr lang="en-US" sz="4000" b="1" dirty="0" smtClean="0">
                <a:latin typeface="Calibri Light" pitchFamily="34" charset="0"/>
                <a:ea typeface="Calibri"/>
                <a:cs typeface="Times New Roman"/>
              </a:rPr>
              <a:t> education and job training </a:t>
            </a:r>
          </a:p>
          <a:p>
            <a:pPr algn="ctr">
              <a:spcAft>
                <a:spcPts val="1000"/>
              </a:spcAft>
            </a:pPr>
            <a:r>
              <a:rPr lang="en-US" sz="4000" b="1" dirty="0" smtClean="0">
                <a:latin typeface="Calibri Light" pitchFamily="34" charset="0"/>
                <a:ea typeface="Calibri"/>
                <a:cs typeface="Times New Roman"/>
              </a:rPr>
              <a:t>in Micronesia.</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Autofit/>
          </a:bodyPr>
          <a:lstStyle/>
          <a:p>
            <a:r>
              <a:rPr lang="en-US" sz="9600" b="1" dirty="0" smtClean="0">
                <a:latin typeface="Calibri Light" pitchFamily="34" charset="0"/>
              </a:rPr>
              <a:t>Mission</a:t>
            </a:r>
            <a:endParaRPr lang="en-US" sz="9600" b="1" dirty="0">
              <a:latin typeface="Calibri Light" pitchFamily="34" charset="0"/>
            </a:endParaRPr>
          </a:p>
        </p:txBody>
      </p:sp>
      <p:sp>
        <p:nvSpPr>
          <p:cNvPr id="3" name="Content Placeholder 2"/>
          <p:cNvSpPr>
            <a:spLocks noGrp="1"/>
          </p:cNvSpPr>
          <p:nvPr>
            <p:ph idx="1"/>
          </p:nvPr>
        </p:nvSpPr>
        <p:spPr>
          <a:xfrm>
            <a:off x="0" y="1219200"/>
            <a:ext cx="9144000" cy="5638800"/>
          </a:xfrm>
        </p:spPr>
        <p:txBody>
          <a:bodyPr>
            <a:noAutofit/>
          </a:bodyPr>
          <a:lstStyle/>
          <a:p>
            <a:pPr marL="274320" indent="-4763" algn="ctr">
              <a:spcBef>
                <a:spcPts val="0"/>
              </a:spcBef>
              <a:spcAft>
                <a:spcPts val="600"/>
              </a:spcAft>
              <a:buNone/>
            </a:pPr>
            <a:r>
              <a:rPr lang="en-US" sz="4800" b="1" dirty="0" smtClean="0">
                <a:latin typeface="Calibri Light" pitchFamily="34" charset="0"/>
              </a:rPr>
              <a:t>Guam Community College is a leader in career and technical workforce development by providing the highest quality student-centered education and job training for Micronesia.</a:t>
            </a:r>
            <a:endParaRPr lang="en-US" sz="4800" b="1" dirty="0">
              <a:latin typeface="Calibri Light" pitchFamily="3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0"/>
            <a:ext cx="9144000" cy="1143000"/>
          </a:xfrm>
        </p:spPr>
        <p:txBody>
          <a:bodyPr>
            <a:normAutofit/>
          </a:bodyPr>
          <a:lstStyle/>
          <a:p>
            <a:r>
              <a:rPr lang="en-US" sz="6000" b="1" dirty="0" smtClean="0">
                <a:latin typeface="Calibri Light" pitchFamily="34" charset="0"/>
              </a:rPr>
              <a:t>Core Values</a:t>
            </a:r>
            <a:endParaRPr lang="en-US" sz="6000" b="1" dirty="0">
              <a:latin typeface="Calibri Light" pitchFamily="34" charset="0"/>
            </a:endParaRPr>
          </a:p>
        </p:txBody>
      </p:sp>
      <p:sp>
        <p:nvSpPr>
          <p:cNvPr id="3" name="Content Placeholder 2"/>
          <p:cNvSpPr>
            <a:spLocks noGrp="1"/>
          </p:cNvSpPr>
          <p:nvPr>
            <p:ph idx="1"/>
          </p:nvPr>
        </p:nvSpPr>
        <p:spPr>
          <a:xfrm>
            <a:off x="152400" y="838200"/>
            <a:ext cx="8991600" cy="6019800"/>
          </a:xfrm>
        </p:spPr>
        <p:txBody>
          <a:bodyPr>
            <a:normAutofit/>
          </a:bodyPr>
          <a:lstStyle/>
          <a:p>
            <a:r>
              <a:rPr lang="en-US" sz="5400" b="1" dirty="0" smtClean="0">
                <a:latin typeface="Calibri Light" pitchFamily="34" charset="0"/>
              </a:rPr>
              <a:t>Diversity</a:t>
            </a:r>
          </a:p>
          <a:p>
            <a:r>
              <a:rPr lang="en-US" sz="5400" b="1" dirty="0">
                <a:latin typeface="Calibri Light" pitchFamily="34" charset="0"/>
              </a:rPr>
              <a:t>A</a:t>
            </a:r>
            <a:r>
              <a:rPr lang="en-US" sz="5400" b="1" dirty="0" smtClean="0">
                <a:latin typeface="Calibri Light" pitchFamily="34" charset="0"/>
              </a:rPr>
              <a:t>ccountability</a:t>
            </a:r>
          </a:p>
          <a:p>
            <a:r>
              <a:rPr lang="en-US" sz="5400" b="1" dirty="0">
                <a:latin typeface="Calibri Light" pitchFamily="34" charset="0"/>
              </a:rPr>
              <a:t>S</a:t>
            </a:r>
            <a:r>
              <a:rPr lang="en-US" sz="5400" b="1" dirty="0" smtClean="0">
                <a:latin typeface="Calibri Light" pitchFamily="34" charset="0"/>
              </a:rPr>
              <a:t>ervice</a:t>
            </a:r>
          </a:p>
          <a:p>
            <a:r>
              <a:rPr lang="en-US" sz="5400" b="1" dirty="0">
                <a:latin typeface="Calibri Light" pitchFamily="34" charset="0"/>
              </a:rPr>
              <a:t>I</a:t>
            </a:r>
            <a:r>
              <a:rPr lang="en-US" sz="5400" b="1" dirty="0" smtClean="0">
                <a:latin typeface="Calibri Light" pitchFamily="34" charset="0"/>
              </a:rPr>
              <a:t>ntegrity</a:t>
            </a:r>
          </a:p>
          <a:p>
            <a:r>
              <a:rPr lang="en-US" sz="5400" b="1" dirty="0" smtClean="0">
                <a:latin typeface="Calibri Light" pitchFamily="34" charset="0"/>
              </a:rPr>
              <a:t>Learning-Centered</a:t>
            </a:r>
          </a:p>
          <a:p>
            <a:r>
              <a:rPr lang="en-US" sz="5400" b="1" dirty="0" smtClean="0">
                <a:latin typeface="Calibri Light" pitchFamily="34" charset="0"/>
              </a:rPr>
              <a:t>Student-Focused</a:t>
            </a:r>
            <a:endParaRPr lang="en-US" sz="5400" b="1" dirty="0">
              <a:latin typeface="Calibri Light"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0"/>
            <a:ext cx="9144000" cy="6400800"/>
          </a:xfrm>
        </p:spPr>
        <p:txBody>
          <a:bodyPr>
            <a:normAutofit/>
          </a:bodyPr>
          <a:lstStyle/>
          <a:p>
            <a:r>
              <a:rPr lang="en-US" sz="12500" b="1" dirty="0" smtClean="0">
                <a:latin typeface="Calibri Light" pitchFamily="34" charset="0"/>
              </a:rPr>
              <a:t>GOALS</a:t>
            </a:r>
            <a:endParaRPr lang="en-US" sz="12500" b="1" dirty="0">
              <a:latin typeface="Calibri Light" pitchFamily="34"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Autofit/>
          </a:bodyPr>
          <a:lstStyle/>
          <a:p>
            <a:pPr>
              <a:buNone/>
            </a:pPr>
            <a:r>
              <a:rPr lang="en-US" sz="4800" b="1" dirty="0" smtClean="0">
                <a:latin typeface="Calibri Light" pitchFamily="34" charset="0"/>
              </a:rPr>
              <a:t>Goal 1: </a:t>
            </a:r>
            <a:r>
              <a:rPr lang="en-US" sz="6600" b="1" dirty="0" smtClean="0">
                <a:latin typeface="Calibri Light" pitchFamily="34" charset="0"/>
              </a:rPr>
              <a:t>S</a:t>
            </a:r>
            <a:r>
              <a:rPr lang="en-US" sz="4800" b="1" dirty="0" smtClean="0">
                <a:latin typeface="Calibri Light" pitchFamily="34" charset="0"/>
              </a:rPr>
              <a:t>trengthen and improve curriculum and educational delivery to provide a student-centered educational experience that fosters retention and completion to prepare our students for engagement in a global workforce.</a:t>
            </a: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296400" cy="6858000"/>
          </a:xfrm>
        </p:spPr>
        <p:txBody>
          <a:bodyPr>
            <a:normAutofit/>
          </a:bodyPr>
          <a:lstStyle/>
          <a:p>
            <a:pPr>
              <a:buNone/>
            </a:pPr>
            <a:r>
              <a:rPr lang="en-US" sz="4800" b="1" dirty="0" smtClean="0">
                <a:latin typeface="Calibri Light" pitchFamily="34" charset="0"/>
              </a:rPr>
              <a:t>Goal 2: </a:t>
            </a:r>
            <a:r>
              <a:rPr lang="en-US" sz="6600" b="1" dirty="0" smtClean="0">
                <a:latin typeface="Calibri Light" pitchFamily="34" charset="0"/>
              </a:rPr>
              <a:t>T</a:t>
            </a:r>
            <a:r>
              <a:rPr lang="en-US" sz="4800" b="1" dirty="0" smtClean="0">
                <a:latin typeface="Calibri Light" pitchFamily="34" charset="0"/>
              </a:rPr>
              <a:t>ransform the campus into a conducive facility for learning and teaching with a genuine sense of family spirit and dialogue among employees who are committed to student access and student success.</a:t>
            </a: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lnSpcReduction="10000"/>
          </a:bodyPr>
          <a:lstStyle/>
          <a:p>
            <a:pPr>
              <a:buNone/>
            </a:pPr>
            <a:r>
              <a:rPr lang="en-US" sz="4800" b="1" dirty="0" smtClean="0">
                <a:latin typeface="Calibri Light" pitchFamily="34" charset="0"/>
              </a:rPr>
              <a:t>Goal 3: </a:t>
            </a:r>
            <a:r>
              <a:rPr lang="en-US" sz="6600" b="1" dirty="0" smtClean="0">
                <a:latin typeface="Calibri Light" pitchFamily="34" charset="0"/>
              </a:rPr>
              <a:t>E</a:t>
            </a:r>
            <a:r>
              <a:rPr lang="en-US" sz="4800" b="1" dirty="0" smtClean="0">
                <a:latin typeface="Calibri Light" pitchFamily="34" charset="0"/>
              </a:rPr>
              <a:t>nhance the existing integrated planning, review, and evaluation process that provides for the allocation of resources based on assessment results and college-wide priorities that boost improvement and accountability.</a:t>
            </a: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a:buNone/>
            </a:pPr>
            <a:r>
              <a:rPr lang="en-US" sz="4800" b="1" dirty="0" smtClean="0">
                <a:latin typeface="Calibri Light" pitchFamily="34" charset="0"/>
              </a:rPr>
              <a:t>Goal 4: </a:t>
            </a:r>
            <a:r>
              <a:rPr lang="en-US" sz="6600" b="1" dirty="0" smtClean="0">
                <a:latin typeface="Calibri Light" pitchFamily="34" charset="0"/>
              </a:rPr>
              <a:t>P</a:t>
            </a:r>
            <a:r>
              <a:rPr lang="en-US" sz="4800" b="1" dirty="0" smtClean="0">
                <a:latin typeface="Calibri Light" pitchFamily="34" charset="0"/>
              </a:rPr>
              <a:t>romote the Guam Community College brand to reach regional, national, and international recognition.</a:t>
            </a: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a:buNone/>
            </a:pPr>
            <a:r>
              <a:rPr lang="en-US" sz="4800" b="1" dirty="0" smtClean="0">
                <a:latin typeface="Calibri Light" pitchFamily="34" charset="0"/>
              </a:rPr>
              <a:t>Goal 4:  </a:t>
            </a:r>
            <a:r>
              <a:rPr lang="en-US" sz="6600" b="1" dirty="0" smtClean="0">
                <a:latin typeface="Calibri Light" pitchFamily="34" charset="0"/>
              </a:rPr>
              <a:t>P</a:t>
            </a:r>
            <a:r>
              <a:rPr lang="en-US" sz="4800" b="1" dirty="0" smtClean="0">
                <a:latin typeface="Calibri Light" pitchFamily="34" charset="0"/>
              </a:rPr>
              <a:t>romote the Guam Community College brand to reach regional, national, and international recognition.</a:t>
            </a: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030752254"/>
      </p:ext>
    </p:extLst>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628900"/>
            <a:ext cx="9144000" cy="1600200"/>
          </a:xfrm>
        </p:spPr>
        <p:txBody>
          <a:bodyPr>
            <a:normAutofit/>
          </a:bodyPr>
          <a:lstStyle/>
          <a:p>
            <a:pPr algn="ctr">
              <a:buNone/>
            </a:pPr>
            <a:r>
              <a:rPr lang="en-US" sz="7200" b="1" dirty="0" smtClean="0">
                <a:latin typeface="Calibri Light" pitchFamily="34" charset="0"/>
              </a:rPr>
              <a:t>Strategic Initiatives</a:t>
            </a: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526082962"/>
      </p:ext>
    </p:extLst>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lnSpcReduction="10000"/>
          </a:bodyPr>
          <a:lstStyle/>
          <a:p>
            <a:pPr marL="0" indent="0">
              <a:buNone/>
            </a:pPr>
            <a:r>
              <a:rPr lang="en-US" sz="4400" b="1" dirty="0">
                <a:latin typeface="Calibri Light" pitchFamily="34" charset="0"/>
              </a:rPr>
              <a:t>Goal 1</a:t>
            </a:r>
          </a:p>
          <a:p>
            <a:r>
              <a:rPr lang="en-US" sz="4400" b="1" dirty="0" smtClean="0">
                <a:latin typeface="Calibri Light" pitchFamily="34" charset="0"/>
              </a:rPr>
              <a:t>Incorporate the student-centered learning model into the curriculum and the classroom.</a:t>
            </a:r>
          </a:p>
          <a:p>
            <a:r>
              <a:rPr lang="en-US" sz="4400" b="1" dirty="0" smtClean="0">
                <a:latin typeface="Calibri Light" pitchFamily="34" charset="0"/>
              </a:rPr>
              <a:t>Strengthen the professional development support for faculty to effectively implement the student-centered teaching method.</a:t>
            </a:r>
            <a:endParaRPr lang="en-US" sz="4400" b="1" dirty="0">
              <a:latin typeface="Calibri Light"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3"/>
          <p:cNvSpPr/>
          <p:nvPr/>
        </p:nvSpPr>
        <p:spPr>
          <a:xfrm>
            <a:off x="0" y="381000"/>
            <a:ext cx="9144000" cy="5601533"/>
          </a:xfrm>
          <a:prstGeom prst="rect">
            <a:avLst/>
          </a:prstGeom>
        </p:spPr>
        <p:txBody>
          <a:bodyPr wrap="square">
            <a:spAutoFit/>
          </a:bodyPr>
          <a:lstStyle/>
          <a:p>
            <a:pPr algn="ctr">
              <a:spcAft>
                <a:spcPts val="1000"/>
              </a:spcAft>
            </a:pPr>
            <a:r>
              <a:rPr lang="en-US" sz="5400" b="1" dirty="0" smtClean="0">
                <a:latin typeface="Calibri Light" pitchFamily="34" charset="0"/>
                <a:ea typeface="Calibri"/>
                <a:cs typeface="Times New Roman"/>
              </a:rPr>
              <a:t>Completion matters. </a:t>
            </a:r>
          </a:p>
          <a:p>
            <a:pPr algn="ctr">
              <a:spcAft>
                <a:spcPts val="1000"/>
              </a:spcAft>
            </a:pPr>
            <a:r>
              <a:rPr lang="en-US" sz="5400" b="1" dirty="0" smtClean="0">
                <a:latin typeface="Calibri Light" pitchFamily="34" charset="0"/>
                <a:ea typeface="Calibri"/>
                <a:cs typeface="Times New Roman"/>
              </a:rPr>
              <a:t>Every </a:t>
            </a:r>
            <a:r>
              <a:rPr lang="en-US" sz="5400" b="1" dirty="0">
                <a:latin typeface="Calibri Light" pitchFamily="34" charset="0"/>
                <a:ea typeface="Calibri"/>
                <a:cs typeface="Times New Roman"/>
              </a:rPr>
              <a:t>student counts</a:t>
            </a:r>
            <a:r>
              <a:rPr lang="en-US" sz="5400" b="1" dirty="0" smtClean="0">
                <a:latin typeface="Calibri Light" pitchFamily="34" charset="0"/>
                <a:ea typeface="Calibri"/>
                <a:cs typeface="Times New Roman"/>
              </a:rPr>
              <a:t>.</a:t>
            </a:r>
          </a:p>
          <a:p>
            <a:pPr algn="ctr">
              <a:spcAft>
                <a:spcPts val="1000"/>
              </a:spcAft>
            </a:pPr>
            <a:endParaRPr lang="en-US" sz="500" b="1" dirty="0" smtClean="0">
              <a:latin typeface="Calibri Light" pitchFamily="34" charset="0"/>
              <a:ea typeface="Calibri"/>
              <a:cs typeface="Times New Roman"/>
            </a:endParaRPr>
          </a:p>
          <a:p>
            <a:pPr algn="ctr">
              <a:spcAft>
                <a:spcPts val="1000"/>
              </a:spcAft>
            </a:pPr>
            <a:r>
              <a:rPr lang="en-US" sz="4400" b="1" dirty="0" smtClean="0">
                <a:latin typeface="Calibri Light" pitchFamily="34" charset="0"/>
                <a:ea typeface="Calibri"/>
                <a:cs typeface="Times New Roman"/>
              </a:rPr>
              <a:t>We </a:t>
            </a:r>
            <a:r>
              <a:rPr lang="en-US" sz="4400" b="1" dirty="0">
                <a:latin typeface="Calibri Light" pitchFamily="34" charset="0"/>
                <a:ea typeface="Calibri"/>
                <a:cs typeface="Times New Roman"/>
              </a:rPr>
              <a:t>believe in every student’s potential and responsibility to </a:t>
            </a:r>
            <a:r>
              <a:rPr lang="en-US" sz="4400" b="1" dirty="0" smtClean="0">
                <a:latin typeface="Calibri Light" pitchFamily="34" charset="0"/>
                <a:ea typeface="Calibri"/>
                <a:cs typeface="Times New Roman"/>
              </a:rPr>
              <a:t>succeed, and </a:t>
            </a:r>
            <a:r>
              <a:rPr lang="en-US" sz="4400" b="1" dirty="0">
                <a:latin typeface="Calibri Light" pitchFamily="34" charset="0"/>
                <a:ea typeface="Calibri"/>
                <a:cs typeface="Times New Roman"/>
              </a:rPr>
              <a:t>that an engaged student is more likely to persist in college</a:t>
            </a:r>
            <a:r>
              <a:rPr lang="en-US" sz="4400" b="1" dirty="0" smtClean="0">
                <a:latin typeface="Calibri Light" pitchFamily="34" charset="0"/>
                <a:ea typeface="Calibri"/>
                <a:cs typeface="Times New Roman"/>
              </a:rPr>
              <a:t>.</a:t>
            </a:r>
          </a:p>
        </p:txBody>
      </p:sp>
      <p:sp>
        <p:nvSpPr>
          <p:cNvPr id="2" name="TextBox 1"/>
          <p:cNvSpPr txBox="1"/>
          <p:nvPr/>
        </p:nvSpPr>
        <p:spPr>
          <a:xfrm>
            <a:off x="-76200" y="6172200"/>
            <a:ext cx="9144000" cy="707886"/>
          </a:xfrm>
          <a:prstGeom prst="rect">
            <a:avLst/>
          </a:prstGeom>
          <a:noFill/>
        </p:spPr>
        <p:txBody>
          <a:bodyPr wrap="square" rtlCol="0">
            <a:spAutoFit/>
          </a:bodyPr>
          <a:lstStyle/>
          <a:p>
            <a:pPr algn="r"/>
            <a:r>
              <a:rPr lang="en-US" sz="2000" b="1" dirty="0" smtClean="0">
                <a:latin typeface="Calibri Light" pitchFamily="34" charset="0"/>
              </a:rPr>
              <a:t>SOURCE:  </a:t>
            </a:r>
            <a:r>
              <a:rPr lang="en-US" sz="2000" b="1" dirty="0">
                <a:latin typeface="Calibri Light" pitchFamily="34" charset="0"/>
              </a:rPr>
              <a:t>Accepting the College Completion Challenge-A Call to </a:t>
            </a:r>
            <a:r>
              <a:rPr lang="en-US" sz="2000" b="1" dirty="0" smtClean="0">
                <a:latin typeface="Calibri Light" pitchFamily="34" charset="0"/>
              </a:rPr>
              <a:t>Action </a:t>
            </a:r>
          </a:p>
          <a:p>
            <a:pPr algn="r"/>
            <a:r>
              <a:rPr lang="en-US" sz="2000" b="1" dirty="0" smtClean="0">
                <a:latin typeface="Calibri Light" pitchFamily="34" charset="0"/>
              </a:rPr>
              <a:t>Signed </a:t>
            </a:r>
            <a:r>
              <a:rPr lang="en-US" sz="2000" b="1" dirty="0">
                <a:latin typeface="Calibri Light" pitchFamily="34" charset="0"/>
              </a:rPr>
              <a:t>12/20/12 by BOT Chairperson and President</a:t>
            </a: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97622148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Autofit/>
          </a:bodyPr>
          <a:lstStyle/>
          <a:p>
            <a:pPr marL="0" indent="0">
              <a:buNone/>
            </a:pPr>
            <a:r>
              <a:rPr lang="en-US" sz="4000" b="1" dirty="0" smtClean="0">
                <a:latin typeface="Calibri Light" pitchFamily="34" charset="0"/>
              </a:rPr>
              <a:t>Goal 2</a:t>
            </a:r>
          </a:p>
          <a:p>
            <a:r>
              <a:rPr lang="en-US" sz="4000" b="1" dirty="0" smtClean="0">
                <a:latin typeface="Calibri Light" pitchFamily="34" charset="0"/>
              </a:rPr>
              <a:t>Enhance, and monitor the College’s facilities master plan to keep pace with institutional growth and educational projections and priorities.</a:t>
            </a:r>
          </a:p>
          <a:p>
            <a:r>
              <a:rPr lang="en-US" sz="4000" b="1" dirty="0" smtClean="0">
                <a:latin typeface="Calibri Light" pitchFamily="34" charset="0"/>
              </a:rPr>
              <a:t>Strengthen the participatory governance process to ensure that all stakeholders understand their role in collaborative governance.</a:t>
            </a:r>
            <a:endParaRPr lang="en-US" sz="4000" b="1" dirty="0">
              <a:latin typeface="Calibri Light" pitchFamily="34"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Autofit/>
          </a:bodyPr>
          <a:lstStyle/>
          <a:p>
            <a:pPr marL="0" indent="0">
              <a:buNone/>
            </a:pPr>
            <a:r>
              <a:rPr lang="en-US" sz="3800" b="1" dirty="0" smtClean="0">
                <a:latin typeface="Calibri Light" pitchFamily="34" charset="0"/>
              </a:rPr>
              <a:t>Goal 3</a:t>
            </a:r>
          </a:p>
          <a:p>
            <a:r>
              <a:rPr lang="en-US" sz="3800" b="1" dirty="0" smtClean="0">
                <a:latin typeface="Calibri Light" pitchFamily="34" charset="0"/>
              </a:rPr>
              <a:t>Update the College’s existing institutional financial/resource allocation master plan to align with the College’s new ISMP’s vision, mission, and goals.</a:t>
            </a:r>
          </a:p>
          <a:p>
            <a:r>
              <a:rPr lang="en-US" sz="3800" b="1" dirty="0" smtClean="0">
                <a:latin typeface="Calibri Light" pitchFamily="34" charset="0"/>
              </a:rPr>
              <a:t>Utilize the institution’s assessment system and program review to evaluate the effectiveness of the College’s resource allocation process.</a:t>
            </a:r>
            <a:endParaRPr lang="en-US" sz="3800" b="1" dirty="0">
              <a:latin typeface="Calibri Light" pitchFamily="34"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marL="0" indent="0">
              <a:buNone/>
            </a:pPr>
            <a:r>
              <a:rPr lang="en-US" sz="4800" b="1" dirty="0" smtClean="0">
                <a:latin typeface="Calibri Light" pitchFamily="34" charset="0"/>
              </a:rPr>
              <a:t>Goal 4</a:t>
            </a:r>
          </a:p>
          <a:p>
            <a:r>
              <a:rPr lang="en-US" sz="4800" b="1" dirty="0" smtClean="0">
                <a:latin typeface="Calibri Light" pitchFamily="34" charset="0"/>
              </a:rPr>
              <a:t>Promote and highlight the GCC brand.</a:t>
            </a:r>
          </a:p>
          <a:p>
            <a:r>
              <a:rPr lang="en-US" sz="4800" b="1" dirty="0" smtClean="0">
                <a:latin typeface="Calibri Light" pitchFamily="34" charset="0"/>
              </a:rPr>
              <a:t>Internationalizing our campus</a:t>
            </a:r>
            <a:endParaRPr lang="en-US" sz="4800" b="1" dirty="0">
              <a:latin typeface="Calibri Light" pitchFamily="34"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a:buNone/>
            </a:pPr>
            <a:r>
              <a:rPr lang="en-US" b="1" dirty="0">
                <a:latin typeface="Calibri Light" pitchFamily="34" charset="0"/>
              </a:rPr>
              <a:t>Internationalizing Our Campus</a:t>
            </a:r>
            <a:endParaRPr lang="en-US" b="1" dirty="0" smtClean="0">
              <a:latin typeface="Calibri Light" pitchFamily="34" charset="0"/>
            </a:endParaRPr>
          </a:p>
          <a:p>
            <a:pPr marL="514350" indent="-514350">
              <a:buFont typeface="+mj-lt"/>
              <a:buAutoNum type="arabicPeriod"/>
            </a:pPr>
            <a:r>
              <a:rPr lang="en-US" b="1" dirty="0" smtClean="0">
                <a:latin typeface="Calibri Light" pitchFamily="34" charset="0"/>
              </a:rPr>
              <a:t>Learn, support, and build on the existing languages, cultures, and histories of Guam’s diverse peoples;</a:t>
            </a:r>
          </a:p>
          <a:p>
            <a:pPr marL="514350" indent="-514350">
              <a:buFont typeface="+mj-lt"/>
              <a:buAutoNum type="arabicPeriod"/>
            </a:pPr>
            <a:r>
              <a:rPr lang="en-US" b="1" dirty="0" smtClean="0">
                <a:latin typeface="Calibri Light" pitchFamily="34" charset="0"/>
              </a:rPr>
              <a:t>Develop, inspire, and instill respect and honor for various cultures among our students, faculty and other constituents;</a:t>
            </a:r>
          </a:p>
          <a:p>
            <a:pPr marL="514350" indent="-514350">
              <a:buFont typeface="+mj-lt"/>
              <a:buAutoNum type="arabicPeriod"/>
            </a:pPr>
            <a:r>
              <a:rPr lang="en-US" b="1" dirty="0" smtClean="0">
                <a:latin typeface="Calibri Light" pitchFamily="34" charset="0"/>
              </a:rPr>
              <a:t>Construct viable and robust educational and economic regional and international partnerships; and,</a:t>
            </a:r>
          </a:p>
          <a:p>
            <a:pPr marL="514350" indent="-514350">
              <a:buFont typeface="+mj-lt"/>
              <a:buAutoNum type="arabicPeriod"/>
            </a:pPr>
            <a:r>
              <a:rPr lang="en-US" b="1" dirty="0" smtClean="0">
                <a:latin typeface="Calibri Light" pitchFamily="34" charset="0"/>
              </a:rPr>
              <a:t>Fortify the college’s role as a gateway to and bridge between Asia, the Pacific, the Americas, and the world.</a:t>
            </a: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Rectangle 5"/>
          <p:cNvSpPr/>
          <p:nvPr/>
        </p:nvSpPr>
        <p:spPr>
          <a:xfrm>
            <a:off x="0" y="0"/>
            <a:ext cx="9144000" cy="5772029"/>
          </a:xfrm>
          <a:prstGeom prst="rect">
            <a:avLst/>
          </a:prstGeom>
        </p:spPr>
        <p:txBody>
          <a:bodyPr wrap="square">
            <a:spAutoFit/>
          </a:bodyPr>
          <a:lstStyle/>
          <a:p>
            <a:pPr algn="ctr">
              <a:lnSpc>
                <a:spcPct val="115000"/>
              </a:lnSpc>
              <a:buFont typeface="Arial" pitchFamily="34" charset="0"/>
              <a:buChar char="•"/>
            </a:pPr>
            <a:r>
              <a:rPr lang="en-US" sz="3600" b="1" dirty="0" smtClean="0">
                <a:latin typeface="Calibri Light" pitchFamily="34" charset="0"/>
                <a:ea typeface="Calibri"/>
                <a:cs typeface="Times New Roman"/>
              </a:rPr>
              <a:t>We </a:t>
            </a:r>
            <a:r>
              <a:rPr lang="en-US" sz="3600" b="1" dirty="0">
                <a:latin typeface="Calibri Light" pitchFamily="34" charset="0"/>
                <a:ea typeface="Calibri"/>
                <a:cs typeface="Times New Roman"/>
              </a:rPr>
              <a:t>commit, while increasing success rates for all students, to eliminating the attainment gaps that separate student groups on the basis of race, ethnicity and family income</a:t>
            </a:r>
            <a:r>
              <a:rPr lang="en-US" sz="3600" b="1" dirty="0" smtClean="0">
                <a:latin typeface="Calibri Light" pitchFamily="34" charset="0"/>
                <a:ea typeface="Calibri"/>
                <a:cs typeface="Times New Roman"/>
              </a:rPr>
              <a:t>.</a:t>
            </a:r>
          </a:p>
          <a:p>
            <a:pPr algn="ctr">
              <a:lnSpc>
                <a:spcPct val="115000"/>
              </a:lnSpc>
            </a:pPr>
            <a:endParaRPr lang="en-US" sz="3600" b="1" dirty="0">
              <a:latin typeface="Calibri Light" pitchFamily="34" charset="0"/>
              <a:ea typeface="Calibri"/>
              <a:cs typeface="Times New Roman"/>
            </a:endParaRPr>
          </a:p>
          <a:p>
            <a:pPr algn="ctr">
              <a:lnSpc>
                <a:spcPct val="115000"/>
              </a:lnSpc>
              <a:buFont typeface="Arial" pitchFamily="34" charset="0"/>
              <a:buChar char="•"/>
            </a:pPr>
            <a:r>
              <a:rPr lang="en-US" sz="3600" b="1" dirty="0" smtClean="0">
                <a:latin typeface="Calibri Light" pitchFamily="34" charset="0"/>
                <a:ea typeface="Calibri"/>
                <a:cs typeface="Times New Roman"/>
              </a:rPr>
              <a:t>We </a:t>
            </a:r>
            <a:r>
              <a:rPr lang="en-US" sz="3600" b="1" dirty="0">
                <a:latin typeface="Calibri Light" pitchFamily="34" charset="0"/>
                <a:ea typeface="Calibri"/>
                <a:cs typeface="Times New Roman"/>
              </a:rPr>
              <a:t>commit to acting on facts to make positive changes in the interest of student success and college completion.</a:t>
            </a:r>
          </a:p>
        </p:txBody>
      </p:sp>
      <p:sp>
        <p:nvSpPr>
          <p:cNvPr id="4" name="TextBox 3"/>
          <p:cNvSpPr txBox="1"/>
          <p:nvPr/>
        </p:nvSpPr>
        <p:spPr>
          <a:xfrm>
            <a:off x="-76200" y="6096000"/>
            <a:ext cx="9144000" cy="707886"/>
          </a:xfrm>
          <a:prstGeom prst="rect">
            <a:avLst/>
          </a:prstGeom>
          <a:noFill/>
        </p:spPr>
        <p:txBody>
          <a:bodyPr wrap="square" rtlCol="0">
            <a:spAutoFit/>
          </a:bodyPr>
          <a:lstStyle/>
          <a:p>
            <a:pPr algn="r"/>
            <a:r>
              <a:rPr lang="en-US" sz="2000" b="1" dirty="0" smtClean="0">
                <a:latin typeface="Calibri Light" pitchFamily="34" charset="0"/>
              </a:rPr>
              <a:t>SOURCE:  </a:t>
            </a:r>
            <a:r>
              <a:rPr lang="en-US" sz="2000" b="1" dirty="0">
                <a:latin typeface="Calibri Light" pitchFamily="34" charset="0"/>
              </a:rPr>
              <a:t>Accepting the College Completion Challenge-A Call to </a:t>
            </a:r>
            <a:r>
              <a:rPr lang="en-US" sz="2000" b="1" dirty="0" smtClean="0">
                <a:latin typeface="Calibri Light" pitchFamily="34" charset="0"/>
              </a:rPr>
              <a:t>Action </a:t>
            </a:r>
          </a:p>
          <a:p>
            <a:pPr algn="r"/>
            <a:r>
              <a:rPr lang="en-US" sz="2000" b="1" dirty="0" smtClean="0">
                <a:latin typeface="Calibri Light" pitchFamily="34" charset="0"/>
              </a:rPr>
              <a:t>Signed </a:t>
            </a:r>
            <a:r>
              <a:rPr lang="en-US" sz="2000" b="1" dirty="0">
                <a:latin typeface="Calibri Light" pitchFamily="34" charset="0"/>
              </a:rPr>
              <a:t>12/20/12 by BOT Chairperson and President</a:t>
            </a: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040962850"/>
      </p:ext>
    </p:extLst>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1473200" y="5053013"/>
            <a:ext cx="5637213" cy="881062"/>
          </a:xfrm>
        </p:spPr>
        <p:txBody>
          <a:bodyPr>
            <a:normAutofit fontScale="85000" lnSpcReduction="20000"/>
          </a:bodyPr>
          <a:lstStyle/>
          <a:p>
            <a:pPr algn="ctr" eaLnBrk="1" hangingPunct="1"/>
            <a:r>
              <a:rPr lang="en-US" b="1">
                <a:solidFill>
                  <a:srgbClr val="002060"/>
                </a:solidFill>
                <a:effectLst>
                  <a:outerShdw blurRad="38100" dist="38100" dir="2700000" algn="tl">
                    <a:srgbClr val="000000"/>
                  </a:outerShdw>
                </a:effectLst>
              </a:rPr>
              <a:t>Guam Community College</a:t>
            </a:r>
          </a:p>
          <a:p>
            <a:pPr algn="ctr" eaLnBrk="1" hangingPunct="1"/>
            <a:r>
              <a:rPr lang="en-US" b="1">
                <a:solidFill>
                  <a:srgbClr val="002060"/>
                </a:solidFill>
                <a:effectLst>
                  <a:outerShdw blurRad="38100" dist="38100" dir="2700000" algn="tl">
                    <a:srgbClr val="000000"/>
                  </a:outerShdw>
                </a:effectLst>
              </a:rPr>
              <a:t>2013</a:t>
            </a:r>
          </a:p>
        </p:txBody>
      </p:sp>
      <p:sp>
        <p:nvSpPr>
          <p:cNvPr id="3" name="Title 2"/>
          <p:cNvSpPr>
            <a:spLocks noGrp="1"/>
          </p:cNvSpPr>
          <p:nvPr>
            <p:ph type="ctrTitle"/>
          </p:nvPr>
        </p:nvSpPr>
        <p:spPr/>
        <p:txBody>
          <a:bodyPr/>
          <a:lstStyle/>
          <a:p>
            <a:pPr marL="182880" indent="0" algn="ctr" eaLnBrk="1" fontAlgn="auto" hangingPunct="1">
              <a:spcAft>
                <a:spcPts val="0"/>
              </a:spcAft>
              <a:buClr>
                <a:schemeClr val="accent6">
                  <a:lumMod val="75000"/>
                </a:schemeClr>
              </a:buClr>
              <a:buFont typeface="Georgia" pitchFamily="18" charset="0"/>
              <a:buNone/>
              <a:defRPr/>
            </a:pPr>
            <a:r>
              <a:rPr lang="en-US" dirty="0" smtClean="0">
                <a:solidFill>
                  <a:schemeClr val="tx1"/>
                </a:solidFill>
              </a:rPr>
              <a:t>Completion Agenda</a:t>
            </a:r>
            <a:endParaRPr lang="en-US" dirty="0">
              <a:solidFill>
                <a:schemeClr val="tx1"/>
              </a:solidFill>
            </a:endParaRPr>
          </a:p>
        </p:txBody>
      </p:sp>
    </p:spTree>
  </p:cSld>
  <p:clrMapOvr>
    <a:masterClrMapping/>
  </p:clrMapOvr>
  <p:transition>
    <p:checker dir="vert"/>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Title 6"/>
          <p:cNvSpPr>
            <a:spLocks noGrp="1"/>
          </p:cNvSpPr>
          <p:nvPr>
            <p:ph type="title"/>
          </p:nvPr>
        </p:nvSpPr>
        <p:spPr>
          <a:xfrm>
            <a:off x="533400" y="990600"/>
            <a:ext cx="8229600" cy="1143000"/>
          </a:xfrm>
        </p:spPr>
        <p:txBody>
          <a:bodyPr>
            <a:normAutofit fontScale="90000"/>
          </a:bodyPr>
          <a:lstStyle/>
          <a:p>
            <a:pPr marL="0" indent="0" algn="ctr" eaLnBrk="1" fontAlgn="auto" hangingPunct="1">
              <a:spcAft>
                <a:spcPts val="0"/>
              </a:spcAft>
              <a:buClr>
                <a:schemeClr val="accent6">
                  <a:lumMod val="75000"/>
                </a:schemeClr>
              </a:buClr>
              <a:buFont typeface="Georgia" pitchFamily="18" charset="0"/>
              <a:buNone/>
              <a:defRPr/>
            </a:pPr>
            <a:r>
              <a:rPr lang="en-US" sz="2800" dirty="0">
                <a:solidFill>
                  <a:schemeClr val="tx1"/>
                </a:solidFill>
                <a:effectLst>
                  <a:outerShdw blurRad="38100" dist="38100" dir="2700000" algn="tl">
                    <a:srgbClr val="000000">
                      <a:alpha val="43137"/>
                    </a:srgbClr>
                  </a:outerShdw>
                </a:effectLst>
              </a:rPr>
              <a:t>As part of his effort to build a stronger foundation that will allow the U.S. to lead in the global economy, President Obama announced the American Graduation Initiative, which calls for 5 million additional community college graduates by 2020</a:t>
            </a:r>
            <a:r>
              <a:rPr lang="en-US" sz="1200" dirty="0">
                <a:solidFill>
                  <a:schemeClr val="tx1"/>
                </a:solidFill>
                <a:effectLst>
                  <a:outerShdw blurRad="38100" dist="38100" dir="2700000" algn="tl">
                    <a:srgbClr val="000000">
                      <a:alpha val="43137"/>
                    </a:srgbClr>
                  </a:outerShdw>
                </a:effectLst>
              </a:rPr>
              <a:t>.</a:t>
            </a:r>
            <a:br>
              <a:rPr lang="en-US" sz="1200" dirty="0">
                <a:solidFill>
                  <a:schemeClr val="tx1"/>
                </a:solidFill>
                <a:effectLst>
                  <a:outerShdw blurRad="38100" dist="38100" dir="2700000" algn="tl">
                    <a:srgbClr val="000000">
                      <a:alpha val="43137"/>
                    </a:srgbClr>
                  </a:outerShdw>
                </a:effectLst>
              </a:rPr>
            </a:br>
            <a:endParaRPr lang="en-US" sz="1200" dirty="0">
              <a:solidFill>
                <a:schemeClr val="tx1"/>
              </a:solidFill>
              <a:effectLst>
                <a:outerShdw blurRad="38100" dist="38100" dir="2700000" algn="tl">
                  <a:srgbClr val="000000">
                    <a:alpha val="43137"/>
                  </a:srgbClr>
                </a:outerShdw>
              </a:effectLst>
            </a:endParaRPr>
          </a:p>
        </p:txBody>
      </p:sp>
      <p:pic>
        <p:nvPicPr>
          <p:cNvPr id="14339" name="Picture 2" descr="C:\Users\User\Desktop\article-obama-0719.jpg"/>
          <p:cNvPicPr>
            <a:picLocks noChangeAspect="1" noChangeArrowheads="1"/>
          </p:cNvPicPr>
          <p:nvPr/>
        </p:nvPicPr>
        <p:blipFill>
          <a:blip r:embed="rId2"/>
          <a:srcRect/>
          <a:stretch>
            <a:fillRect/>
          </a:stretch>
        </p:blipFill>
        <p:spPr bwMode="auto">
          <a:xfrm>
            <a:off x="2438400" y="3733800"/>
            <a:ext cx="4019550" cy="2841625"/>
          </a:xfrm>
          <a:prstGeom prst="rect">
            <a:avLst/>
          </a:prstGeom>
          <a:noFill/>
          <a:ln w="9525">
            <a:noFill/>
            <a:miter lim="800000"/>
            <a:headEnd/>
            <a:tailEnd/>
          </a:ln>
        </p:spPr>
      </p:pic>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914401" y="304801"/>
            <a:ext cx="7391400" cy="762000"/>
          </a:xfrm>
        </p:spPr>
        <p:txBody>
          <a:bodyPr/>
          <a:lstStyle/>
          <a:p>
            <a:pPr algn="ctr">
              <a:buFont typeface="Georgia" pitchFamily="18" charset="0"/>
              <a:buNone/>
              <a:defRPr/>
            </a:pPr>
            <a:r>
              <a:rPr lang="en-US" sz="3200" dirty="0" smtClean="0"/>
              <a:t>Unique Enrolled/Unique Completed</a:t>
            </a:r>
            <a:endParaRPr lang="en-US" sz="3200" dirty="0"/>
          </a:p>
        </p:txBody>
      </p:sp>
      <p:graphicFrame>
        <p:nvGraphicFramePr>
          <p:cNvPr id="4" name="Content Placeholder 3"/>
          <p:cNvGraphicFramePr>
            <a:graphicFrameLocks noGrp="1"/>
          </p:cNvGraphicFramePr>
          <p:nvPr>
            <p:ph sz="quarter" idx="4294967295"/>
          </p:nvPr>
        </p:nvGraphicFramePr>
        <p:xfrm>
          <a:off x="762000" y="1143000"/>
          <a:ext cx="7391400" cy="50292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spd="slow">
    <p:fade thruBlk="1"/>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le 2"/>
          <p:cNvSpPr>
            <a:spLocks noGrp="1"/>
          </p:cNvSpPr>
          <p:nvPr>
            <p:ph type="ctrTitle"/>
          </p:nvPr>
        </p:nvSpPr>
        <p:spPr>
          <a:xfrm>
            <a:off x="838200" y="228600"/>
            <a:ext cx="7175351" cy="1793167"/>
          </a:xfrm>
        </p:spPr>
        <p:txBody>
          <a:bodyPr/>
          <a:lstStyle/>
          <a:p>
            <a:pPr algn="ctr">
              <a:buFont typeface="Georgia" pitchFamily="18" charset="0"/>
              <a:buNone/>
              <a:defRPr/>
            </a:pPr>
            <a:r>
              <a:rPr lang="en-US" sz="3600" dirty="0" smtClean="0"/>
              <a:t>Program Completion Rate</a:t>
            </a:r>
            <a:endParaRPr lang="en-US" sz="3600" dirty="0"/>
          </a:p>
        </p:txBody>
      </p:sp>
      <p:graphicFrame>
        <p:nvGraphicFramePr>
          <p:cNvPr id="4" name="Table 3"/>
          <p:cNvGraphicFramePr>
            <a:graphicFrameLocks noGrp="1"/>
          </p:cNvGraphicFramePr>
          <p:nvPr/>
        </p:nvGraphicFramePr>
        <p:xfrm>
          <a:off x="990600" y="1219200"/>
          <a:ext cx="7391400" cy="4194176"/>
        </p:xfrm>
        <a:graphic>
          <a:graphicData uri="http://schemas.openxmlformats.org/drawingml/2006/table">
            <a:tbl>
              <a:tblPr/>
              <a:tblGrid>
                <a:gridCol w="1847850"/>
                <a:gridCol w="1847850"/>
                <a:gridCol w="1847850"/>
                <a:gridCol w="1847850"/>
              </a:tblGrid>
              <a:tr h="823913">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800" b="1" i="0" u="none" strike="noStrike" cap="none" normalizeH="0" baseline="0">
                          <a:ln>
                            <a:noFill/>
                          </a:ln>
                          <a:solidFill>
                            <a:srgbClr val="000000"/>
                          </a:solidFill>
                          <a:effectLst/>
                          <a:latin typeface="Arial" charset="0"/>
                          <a:ea typeface="Times New Roman" charset="0"/>
                          <a:cs typeface="Times New Roman" charset="0"/>
                        </a:rPr>
                        <a:t>YEAR</a:t>
                      </a:r>
                      <a:endParaRPr kumimoji="0" lang="en-US" sz="1800" b="0" i="0" u="none" strike="noStrike" cap="none" normalizeH="0" baseline="0">
                        <a:ln>
                          <a:noFill/>
                        </a:ln>
                        <a:solidFill>
                          <a:schemeClr val="tx1"/>
                        </a:solidFill>
                        <a:effectLst/>
                        <a:latin typeface="Calibri" charset="0"/>
                        <a:ea typeface="Times New Roman" charset="0"/>
                        <a:cs typeface="Times New Roman"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800" b="1" i="0" u="none" strike="noStrike" cap="none" normalizeH="0" baseline="0">
                          <a:ln>
                            <a:noFill/>
                          </a:ln>
                          <a:solidFill>
                            <a:srgbClr val="000000"/>
                          </a:solidFill>
                          <a:effectLst/>
                          <a:latin typeface="Arial" charset="0"/>
                          <a:ea typeface="Times New Roman" charset="0"/>
                          <a:cs typeface="Times New Roman" charset="0"/>
                        </a:rPr>
                        <a:t>UNIQUE ENROLLED</a:t>
                      </a:r>
                      <a:endParaRPr kumimoji="0" lang="en-US" sz="1800" b="0" i="0" u="none" strike="noStrike" cap="none" normalizeH="0" baseline="0">
                        <a:ln>
                          <a:noFill/>
                        </a:ln>
                        <a:solidFill>
                          <a:schemeClr val="tx1"/>
                        </a:solidFill>
                        <a:effectLst/>
                        <a:latin typeface="Calibri" charset="0"/>
                        <a:ea typeface="Times New Roman" charset="0"/>
                        <a:cs typeface="Times New Roman"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800" b="1" i="0" u="none" strike="noStrike" cap="none" normalizeH="0" baseline="0">
                          <a:ln>
                            <a:noFill/>
                          </a:ln>
                          <a:solidFill>
                            <a:srgbClr val="000000"/>
                          </a:solidFill>
                          <a:effectLst/>
                          <a:latin typeface="Arial" charset="0"/>
                          <a:ea typeface="Times New Roman" charset="0"/>
                          <a:cs typeface="Times New Roman" charset="0"/>
                        </a:rPr>
                        <a:t>UNIQUE COMPLETED</a:t>
                      </a:r>
                      <a:endParaRPr kumimoji="0" lang="en-US" sz="1800" b="0" i="0" u="none" strike="noStrike" cap="none" normalizeH="0" baseline="0">
                        <a:ln>
                          <a:noFill/>
                        </a:ln>
                        <a:solidFill>
                          <a:schemeClr val="tx1"/>
                        </a:solidFill>
                        <a:effectLst/>
                        <a:latin typeface="Calibri" charset="0"/>
                        <a:ea typeface="Times New Roman" charset="0"/>
                        <a:cs typeface="Times New Roman"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800" b="1" i="0" u="none" strike="noStrike" cap="none" normalizeH="0" baseline="0">
                          <a:ln>
                            <a:noFill/>
                          </a:ln>
                          <a:solidFill>
                            <a:srgbClr val="000000"/>
                          </a:solidFill>
                          <a:effectLst/>
                          <a:latin typeface="Arial" charset="0"/>
                          <a:ea typeface="Times New Roman" charset="0"/>
                          <a:cs typeface="Times New Roman" charset="0"/>
                        </a:rPr>
                        <a:t>%</a:t>
                      </a:r>
                      <a:endParaRPr kumimoji="0" lang="en-US" sz="1800" b="0" i="0" u="none" strike="noStrike" cap="none" normalizeH="0" baseline="0">
                        <a:ln>
                          <a:noFill/>
                        </a:ln>
                        <a:solidFill>
                          <a:schemeClr val="tx1"/>
                        </a:solidFill>
                        <a:effectLst/>
                        <a:latin typeface="Calibri" charset="0"/>
                        <a:ea typeface="Times New Roman" charset="0"/>
                        <a:cs typeface="Times New Roman"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pattFill prst="pct10">
                      <a:fgClr>
                        <a:srgbClr val="FFFFFF"/>
                      </a:fgClr>
                      <a:bgClr>
                        <a:srgbClr val="E5E5E5"/>
                      </a:bgClr>
                    </a:pattFill>
                  </a:tcPr>
                </a:tc>
              </a:tr>
              <a:tr h="412750">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ea typeface="Times New Roman" charset="0"/>
                          <a:cs typeface="Times New Roman" charset="0"/>
                        </a:rPr>
                        <a:t>2006</a:t>
                      </a:r>
                      <a:endParaRPr kumimoji="0" lang="en-US" sz="1800" b="0" i="0" u="none" strike="noStrike" cap="none" normalizeH="0" baseline="0">
                        <a:ln>
                          <a:noFill/>
                        </a:ln>
                        <a:solidFill>
                          <a:schemeClr val="tx1"/>
                        </a:solidFill>
                        <a:effectLst/>
                        <a:latin typeface="Calibri" charset="0"/>
                        <a:ea typeface="Times New Roman" charset="0"/>
                        <a:cs typeface="Times New Roman"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ea typeface="Times New Roman" charset="0"/>
                          <a:cs typeface="Times New Roman" charset="0"/>
                        </a:rPr>
                        <a:t>1084</a:t>
                      </a:r>
                      <a:endParaRPr kumimoji="0" lang="en-US" sz="1800" b="0" i="0" u="none" strike="noStrike" cap="none" normalizeH="0" baseline="0">
                        <a:ln>
                          <a:noFill/>
                        </a:ln>
                        <a:solidFill>
                          <a:schemeClr val="tx1"/>
                        </a:solidFill>
                        <a:effectLst/>
                        <a:latin typeface="Calibri" charset="0"/>
                        <a:ea typeface="Times New Roman" charset="0"/>
                        <a:cs typeface="Times New Roman"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ea typeface="Times New Roman" charset="0"/>
                          <a:cs typeface="Times New Roman" charset="0"/>
                        </a:rPr>
                        <a:t>136</a:t>
                      </a:r>
                      <a:endParaRPr kumimoji="0" lang="en-US" sz="1800" b="0" i="0" u="none" strike="noStrike" cap="none" normalizeH="0" baseline="0">
                        <a:ln>
                          <a:noFill/>
                        </a:ln>
                        <a:solidFill>
                          <a:schemeClr val="tx1"/>
                        </a:solidFill>
                        <a:effectLst/>
                        <a:latin typeface="Calibri" charset="0"/>
                        <a:ea typeface="Times New Roman" charset="0"/>
                        <a:cs typeface="Times New Roman"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ea typeface="Times New Roman" charset="0"/>
                          <a:cs typeface="Times New Roman" charset="0"/>
                        </a:rPr>
                        <a:t>12.5</a:t>
                      </a:r>
                      <a:endParaRPr kumimoji="0" lang="en-US" sz="1800" b="0" i="0" u="none" strike="noStrike" cap="none" normalizeH="0" baseline="0">
                        <a:ln>
                          <a:noFill/>
                        </a:ln>
                        <a:solidFill>
                          <a:schemeClr val="tx1"/>
                        </a:solidFill>
                        <a:effectLst/>
                        <a:latin typeface="Calibri" charset="0"/>
                        <a:ea typeface="Times New Roman" charset="0"/>
                        <a:cs typeface="Times New Roman"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pattFill prst="pct10">
                      <a:fgClr>
                        <a:srgbClr val="FFFFFF"/>
                      </a:fgClr>
                      <a:bgClr>
                        <a:srgbClr val="E5E5E5"/>
                      </a:bgClr>
                    </a:pattFill>
                  </a:tcPr>
                </a:tc>
              </a:tr>
              <a:tr h="412750">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ea typeface="Times New Roman" charset="0"/>
                          <a:cs typeface="Times New Roman" charset="0"/>
                        </a:rPr>
                        <a:t>2007</a:t>
                      </a:r>
                      <a:endParaRPr kumimoji="0" lang="en-US" sz="1800" b="0" i="0" u="none" strike="noStrike" cap="none" normalizeH="0" baseline="0">
                        <a:ln>
                          <a:noFill/>
                        </a:ln>
                        <a:solidFill>
                          <a:schemeClr val="tx1"/>
                        </a:solidFill>
                        <a:effectLst/>
                        <a:latin typeface="Calibri" charset="0"/>
                        <a:ea typeface="Times New Roman" charset="0"/>
                        <a:cs typeface="Times New Roman"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ea typeface="Times New Roman" charset="0"/>
                          <a:cs typeface="Times New Roman" charset="0"/>
                        </a:rPr>
                        <a:t>1089</a:t>
                      </a:r>
                      <a:endParaRPr kumimoji="0" lang="en-US" sz="1800" b="0" i="0" u="none" strike="noStrike" cap="none" normalizeH="0" baseline="0">
                        <a:ln>
                          <a:noFill/>
                        </a:ln>
                        <a:solidFill>
                          <a:schemeClr val="tx1"/>
                        </a:solidFill>
                        <a:effectLst/>
                        <a:latin typeface="Calibri" charset="0"/>
                        <a:ea typeface="Times New Roman" charset="0"/>
                        <a:cs typeface="Times New Roman"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ea typeface="Times New Roman" charset="0"/>
                          <a:cs typeface="Times New Roman" charset="0"/>
                        </a:rPr>
                        <a:t>66</a:t>
                      </a:r>
                      <a:endParaRPr kumimoji="0" lang="en-US" sz="1800" b="0" i="0" u="none" strike="noStrike" cap="none" normalizeH="0" baseline="0">
                        <a:ln>
                          <a:noFill/>
                        </a:ln>
                        <a:solidFill>
                          <a:schemeClr val="tx1"/>
                        </a:solidFill>
                        <a:effectLst/>
                        <a:latin typeface="Calibri" charset="0"/>
                        <a:ea typeface="Times New Roman" charset="0"/>
                        <a:cs typeface="Times New Roman"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ea typeface="Times New Roman" charset="0"/>
                          <a:cs typeface="Times New Roman" charset="0"/>
                        </a:rPr>
                        <a:t>6.1</a:t>
                      </a:r>
                      <a:endParaRPr kumimoji="0" lang="en-US" sz="1800" b="0" i="0" u="none" strike="noStrike" cap="none" normalizeH="0" baseline="0">
                        <a:ln>
                          <a:noFill/>
                        </a:ln>
                        <a:solidFill>
                          <a:schemeClr val="tx1"/>
                        </a:solidFill>
                        <a:effectLst/>
                        <a:latin typeface="Calibri" charset="0"/>
                        <a:ea typeface="Times New Roman" charset="0"/>
                        <a:cs typeface="Times New Roman"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pattFill prst="pct10">
                      <a:fgClr>
                        <a:srgbClr val="FFFFFF"/>
                      </a:fgClr>
                      <a:bgClr>
                        <a:srgbClr val="E5E5E5"/>
                      </a:bgClr>
                    </a:pattFill>
                  </a:tcPr>
                </a:tc>
              </a:tr>
              <a:tr h="412750">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ea typeface="Times New Roman" charset="0"/>
                          <a:cs typeface="Times New Roman" charset="0"/>
                        </a:rPr>
                        <a:t>2008</a:t>
                      </a:r>
                      <a:endParaRPr kumimoji="0" lang="en-US" sz="1800" b="0" i="0" u="none" strike="noStrike" cap="none" normalizeH="0" baseline="0">
                        <a:ln>
                          <a:noFill/>
                        </a:ln>
                        <a:solidFill>
                          <a:schemeClr val="tx1"/>
                        </a:solidFill>
                        <a:effectLst/>
                        <a:latin typeface="Calibri" charset="0"/>
                        <a:ea typeface="Times New Roman" charset="0"/>
                        <a:cs typeface="Times New Roman"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ea typeface="Times New Roman" charset="0"/>
                          <a:cs typeface="Times New Roman" charset="0"/>
                        </a:rPr>
                        <a:t>887</a:t>
                      </a:r>
                      <a:endParaRPr kumimoji="0" lang="en-US" sz="1800" b="0" i="0" u="none" strike="noStrike" cap="none" normalizeH="0" baseline="0">
                        <a:ln>
                          <a:noFill/>
                        </a:ln>
                        <a:solidFill>
                          <a:schemeClr val="tx1"/>
                        </a:solidFill>
                        <a:effectLst/>
                        <a:latin typeface="Calibri" charset="0"/>
                        <a:ea typeface="Times New Roman" charset="0"/>
                        <a:cs typeface="Times New Roman"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ea typeface="Times New Roman" charset="0"/>
                          <a:cs typeface="Times New Roman" charset="0"/>
                        </a:rPr>
                        <a:t>95</a:t>
                      </a:r>
                      <a:endParaRPr kumimoji="0" lang="en-US" sz="1800" b="0" i="0" u="none" strike="noStrike" cap="none" normalizeH="0" baseline="0">
                        <a:ln>
                          <a:noFill/>
                        </a:ln>
                        <a:solidFill>
                          <a:schemeClr val="tx1"/>
                        </a:solidFill>
                        <a:effectLst/>
                        <a:latin typeface="Calibri" charset="0"/>
                        <a:ea typeface="Times New Roman" charset="0"/>
                        <a:cs typeface="Times New Roman"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ea typeface="Times New Roman" charset="0"/>
                          <a:cs typeface="Times New Roman" charset="0"/>
                        </a:rPr>
                        <a:t>10.7</a:t>
                      </a:r>
                      <a:endParaRPr kumimoji="0" lang="en-US" sz="1800" b="0" i="0" u="none" strike="noStrike" cap="none" normalizeH="0" baseline="0">
                        <a:ln>
                          <a:noFill/>
                        </a:ln>
                        <a:solidFill>
                          <a:schemeClr val="tx1"/>
                        </a:solidFill>
                        <a:effectLst/>
                        <a:latin typeface="Calibri" charset="0"/>
                        <a:ea typeface="Times New Roman" charset="0"/>
                        <a:cs typeface="Times New Roman"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pattFill prst="pct10">
                      <a:fgClr>
                        <a:srgbClr val="FFFFFF"/>
                      </a:fgClr>
                      <a:bgClr>
                        <a:srgbClr val="E5E5E5"/>
                      </a:bgClr>
                    </a:pattFill>
                  </a:tcPr>
                </a:tc>
              </a:tr>
              <a:tr h="412750">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ea typeface="Times New Roman" charset="0"/>
                          <a:cs typeface="Times New Roman" charset="0"/>
                        </a:rPr>
                        <a:t>2009</a:t>
                      </a:r>
                      <a:endParaRPr kumimoji="0" lang="en-US" sz="1800" b="0" i="0" u="none" strike="noStrike" cap="none" normalizeH="0" baseline="0">
                        <a:ln>
                          <a:noFill/>
                        </a:ln>
                        <a:solidFill>
                          <a:schemeClr val="tx1"/>
                        </a:solidFill>
                        <a:effectLst/>
                        <a:latin typeface="Calibri" charset="0"/>
                        <a:ea typeface="Times New Roman" charset="0"/>
                        <a:cs typeface="Times New Roman"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ea typeface="Times New Roman" charset="0"/>
                          <a:cs typeface="Times New Roman" charset="0"/>
                        </a:rPr>
                        <a:t>1274</a:t>
                      </a:r>
                      <a:endParaRPr kumimoji="0" lang="en-US" sz="1800" b="0" i="0" u="none" strike="noStrike" cap="none" normalizeH="0" baseline="0">
                        <a:ln>
                          <a:noFill/>
                        </a:ln>
                        <a:solidFill>
                          <a:schemeClr val="tx1"/>
                        </a:solidFill>
                        <a:effectLst/>
                        <a:latin typeface="Calibri" charset="0"/>
                        <a:ea typeface="Times New Roman" charset="0"/>
                        <a:cs typeface="Times New Roman"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ea typeface="Times New Roman" charset="0"/>
                          <a:cs typeface="Times New Roman" charset="0"/>
                        </a:rPr>
                        <a:t>160</a:t>
                      </a:r>
                      <a:endParaRPr kumimoji="0" lang="en-US" sz="1800" b="0" i="0" u="none" strike="noStrike" cap="none" normalizeH="0" baseline="0">
                        <a:ln>
                          <a:noFill/>
                        </a:ln>
                        <a:solidFill>
                          <a:schemeClr val="tx1"/>
                        </a:solidFill>
                        <a:effectLst/>
                        <a:latin typeface="Calibri" charset="0"/>
                        <a:ea typeface="Times New Roman" charset="0"/>
                        <a:cs typeface="Times New Roman"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ea typeface="Times New Roman" charset="0"/>
                          <a:cs typeface="Times New Roman" charset="0"/>
                        </a:rPr>
                        <a:t>12.6</a:t>
                      </a:r>
                      <a:endParaRPr kumimoji="0" lang="en-US" sz="1800" b="0" i="0" u="none" strike="noStrike" cap="none" normalizeH="0" baseline="0">
                        <a:ln>
                          <a:noFill/>
                        </a:ln>
                        <a:solidFill>
                          <a:schemeClr val="tx1"/>
                        </a:solidFill>
                        <a:effectLst/>
                        <a:latin typeface="Calibri" charset="0"/>
                        <a:ea typeface="Times New Roman" charset="0"/>
                        <a:cs typeface="Times New Roman"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pattFill prst="pct10">
                      <a:fgClr>
                        <a:srgbClr val="FFFFFF"/>
                      </a:fgClr>
                      <a:bgClr>
                        <a:srgbClr val="E5E5E5"/>
                      </a:bgClr>
                    </a:pattFill>
                  </a:tcPr>
                </a:tc>
              </a:tr>
              <a:tr h="412750">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ea typeface="Times New Roman" charset="0"/>
                          <a:cs typeface="Times New Roman" charset="0"/>
                        </a:rPr>
                        <a:t>2010</a:t>
                      </a:r>
                      <a:endParaRPr kumimoji="0" lang="en-US" sz="1800" b="0" i="0" u="none" strike="noStrike" cap="none" normalizeH="0" baseline="0">
                        <a:ln>
                          <a:noFill/>
                        </a:ln>
                        <a:solidFill>
                          <a:schemeClr val="tx1"/>
                        </a:solidFill>
                        <a:effectLst/>
                        <a:latin typeface="Calibri" charset="0"/>
                        <a:ea typeface="Times New Roman" charset="0"/>
                        <a:cs typeface="Times New Roman"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ea typeface="Times New Roman" charset="0"/>
                          <a:cs typeface="Times New Roman" charset="0"/>
                        </a:rPr>
                        <a:t>1312</a:t>
                      </a:r>
                      <a:endParaRPr kumimoji="0" lang="en-US" sz="1800" b="0" i="0" u="none" strike="noStrike" cap="none" normalizeH="0" baseline="0">
                        <a:ln>
                          <a:noFill/>
                        </a:ln>
                        <a:solidFill>
                          <a:schemeClr val="tx1"/>
                        </a:solidFill>
                        <a:effectLst/>
                        <a:latin typeface="Calibri" charset="0"/>
                        <a:ea typeface="Times New Roman" charset="0"/>
                        <a:cs typeface="Times New Roman"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ea typeface="Times New Roman" charset="0"/>
                          <a:cs typeface="Times New Roman" charset="0"/>
                        </a:rPr>
                        <a:t>168</a:t>
                      </a:r>
                      <a:endParaRPr kumimoji="0" lang="en-US" sz="1800" b="0" i="0" u="none" strike="noStrike" cap="none" normalizeH="0" baseline="0">
                        <a:ln>
                          <a:noFill/>
                        </a:ln>
                        <a:solidFill>
                          <a:schemeClr val="tx1"/>
                        </a:solidFill>
                        <a:effectLst/>
                        <a:latin typeface="Calibri" charset="0"/>
                        <a:ea typeface="Times New Roman" charset="0"/>
                        <a:cs typeface="Times New Roman"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ea typeface="Times New Roman" charset="0"/>
                          <a:cs typeface="Times New Roman" charset="0"/>
                        </a:rPr>
                        <a:t>12.8</a:t>
                      </a:r>
                      <a:endParaRPr kumimoji="0" lang="en-US" sz="1800" b="0" i="0" u="none" strike="noStrike" cap="none" normalizeH="0" baseline="0">
                        <a:ln>
                          <a:noFill/>
                        </a:ln>
                        <a:solidFill>
                          <a:schemeClr val="tx1"/>
                        </a:solidFill>
                        <a:effectLst/>
                        <a:latin typeface="Calibri" charset="0"/>
                        <a:ea typeface="Times New Roman" charset="0"/>
                        <a:cs typeface="Times New Roman"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pattFill prst="pct10">
                      <a:fgClr>
                        <a:srgbClr val="FFFFFF"/>
                      </a:fgClr>
                      <a:bgClr>
                        <a:srgbClr val="E5E5E5"/>
                      </a:bgClr>
                    </a:pattFill>
                  </a:tcPr>
                </a:tc>
              </a:tr>
              <a:tr h="412750">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ea typeface="Times New Roman" charset="0"/>
                          <a:cs typeface="Times New Roman" charset="0"/>
                        </a:rPr>
                        <a:t>2011</a:t>
                      </a:r>
                      <a:endParaRPr kumimoji="0" lang="en-US" sz="1800" b="0" i="0" u="none" strike="noStrike" cap="none" normalizeH="0" baseline="0">
                        <a:ln>
                          <a:noFill/>
                        </a:ln>
                        <a:solidFill>
                          <a:schemeClr val="tx1"/>
                        </a:solidFill>
                        <a:effectLst/>
                        <a:latin typeface="Calibri" charset="0"/>
                        <a:ea typeface="Times New Roman" charset="0"/>
                        <a:cs typeface="Times New Roman"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ea typeface="Times New Roman" charset="0"/>
                          <a:cs typeface="Times New Roman" charset="0"/>
                        </a:rPr>
                        <a:t>1260</a:t>
                      </a:r>
                      <a:endParaRPr kumimoji="0" lang="en-US" sz="1800" b="0" i="0" u="none" strike="noStrike" cap="none" normalizeH="0" baseline="0">
                        <a:ln>
                          <a:noFill/>
                        </a:ln>
                        <a:solidFill>
                          <a:schemeClr val="tx1"/>
                        </a:solidFill>
                        <a:effectLst/>
                        <a:latin typeface="Calibri" charset="0"/>
                        <a:ea typeface="Times New Roman" charset="0"/>
                        <a:cs typeface="Times New Roman"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ea typeface="Times New Roman" charset="0"/>
                          <a:cs typeface="Times New Roman" charset="0"/>
                        </a:rPr>
                        <a:t>205</a:t>
                      </a:r>
                      <a:endParaRPr kumimoji="0" lang="en-US" sz="1800" b="0" i="0" u="none" strike="noStrike" cap="none" normalizeH="0" baseline="0">
                        <a:ln>
                          <a:noFill/>
                        </a:ln>
                        <a:solidFill>
                          <a:schemeClr val="tx1"/>
                        </a:solidFill>
                        <a:effectLst/>
                        <a:latin typeface="Calibri" charset="0"/>
                        <a:ea typeface="Times New Roman" charset="0"/>
                        <a:cs typeface="Times New Roman"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ea typeface="Times New Roman" charset="0"/>
                          <a:cs typeface="Times New Roman" charset="0"/>
                        </a:rPr>
                        <a:t>16.3</a:t>
                      </a:r>
                      <a:endParaRPr kumimoji="0" lang="en-US" sz="1800" b="0" i="0" u="none" strike="noStrike" cap="none" normalizeH="0" baseline="0">
                        <a:ln>
                          <a:noFill/>
                        </a:ln>
                        <a:solidFill>
                          <a:schemeClr val="tx1"/>
                        </a:solidFill>
                        <a:effectLst/>
                        <a:latin typeface="Calibri" charset="0"/>
                        <a:ea typeface="Times New Roman" charset="0"/>
                        <a:cs typeface="Times New Roman"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pattFill prst="pct10">
                      <a:fgClr>
                        <a:srgbClr val="FFFFFF"/>
                      </a:fgClr>
                      <a:bgClr>
                        <a:srgbClr val="E5E5E5"/>
                      </a:bgClr>
                    </a:pattFill>
                  </a:tcPr>
                </a:tc>
              </a:tr>
              <a:tr h="412750">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ea typeface="Times New Roman" charset="0"/>
                          <a:cs typeface="Times New Roman" charset="0"/>
                        </a:rPr>
                        <a:t>2012</a:t>
                      </a:r>
                      <a:endParaRPr kumimoji="0" lang="en-US" sz="1800" b="0" i="0" u="none" strike="noStrike" cap="none" normalizeH="0" baseline="0">
                        <a:ln>
                          <a:noFill/>
                        </a:ln>
                        <a:solidFill>
                          <a:schemeClr val="tx1"/>
                        </a:solidFill>
                        <a:effectLst/>
                        <a:latin typeface="Calibri" charset="0"/>
                        <a:ea typeface="Times New Roman" charset="0"/>
                        <a:cs typeface="Times New Roman"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ea typeface="Times New Roman" charset="0"/>
                          <a:cs typeface="Times New Roman" charset="0"/>
                        </a:rPr>
                        <a:t>1206</a:t>
                      </a:r>
                      <a:endParaRPr kumimoji="0" lang="en-US" sz="1800" b="0" i="0" u="none" strike="noStrike" cap="none" normalizeH="0" baseline="0">
                        <a:ln>
                          <a:noFill/>
                        </a:ln>
                        <a:solidFill>
                          <a:schemeClr val="tx1"/>
                        </a:solidFill>
                        <a:effectLst/>
                        <a:latin typeface="Calibri" charset="0"/>
                        <a:ea typeface="Times New Roman" charset="0"/>
                        <a:cs typeface="Times New Roman"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ea typeface="Times New Roman" charset="0"/>
                          <a:cs typeface="Times New Roman" charset="0"/>
                        </a:rPr>
                        <a:t>172</a:t>
                      </a:r>
                      <a:endParaRPr kumimoji="0" lang="en-US" sz="1800" b="0" i="0" u="none" strike="noStrike" cap="none" normalizeH="0" baseline="0">
                        <a:ln>
                          <a:noFill/>
                        </a:ln>
                        <a:solidFill>
                          <a:schemeClr val="tx1"/>
                        </a:solidFill>
                        <a:effectLst/>
                        <a:latin typeface="Calibri" charset="0"/>
                        <a:ea typeface="Times New Roman" charset="0"/>
                        <a:cs typeface="Times New Roman"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ea typeface="Times New Roman" charset="0"/>
                          <a:cs typeface="Times New Roman" charset="0"/>
                        </a:rPr>
                        <a:t>14.3</a:t>
                      </a:r>
                      <a:endParaRPr kumimoji="0" lang="en-US" sz="1800" b="0" i="0" u="none" strike="noStrike" cap="none" normalizeH="0" baseline="0">
                        <a:ln>
                          <a:noFill/>
                        </a:ln>
                        <a:solidFill>
                          <a:schemeClr val="tx1"/>
                        </a:solidFill>
                        <a:effectLst/>
                        <a:latin typeface="Calibri" charset="0"/>
                        <a:ea typeface="Times New Roman" charset="0"/>
                        <a:cs typeface="Times New Roman"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pattFill prst="pct10">
                      <a:fgClr>
                        <a:srgbClr val="FFFFFF"/>
                      </a:fgClr>
                      <a:bgClr>
                        <a:srgbClr val="E5E5E5"/>
                      </a:bgClr>
                    </a:pattFill>
                  </a:tcPr>
                </a:tc>
              </a:tr>
              <a:tr h="481013">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ea typeface="Times New Roman" charset="0"/>
                          <a:cs typeface="Times New Roman" charset="0"/>
                        </a:rPr>
                        <a:t>TOTAL</a:t>
                      </a:r>
                      <a:endParaRPr kumimoji="0" lang="en-US" sz="1800" b="0" i="0" u="none" strike="noStrike" cap="none" normalizeH="0" baseline="0">
                        <a:ln>
                          <a:noFill/>
                        </a:ln>
                        <a:solidFill>
                          <a:schemeClr val="tx1"/>
                        </a:solidFill>
                        <a:effectLst/>
                        <a:latin typeface="Calibri" charset="0"/>
                        <a:ea typeface="Times New Roman" charset="0"/>
                        <a:cs typeface="Times New Roman"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800" b="1" i="0" u="none" strike="noStrike" cap="none" normalizeH="0" baseline="0">
                          <a:ln>
                            <a:noFill/>
                          </a:ln>
                          <a:solidFill>
                            <a:srgbClr val="000000"/>
                          </a:solidFill>
                          <a:effectLst/>
                          <a:latin typeface="Arial" charset="0"/>
                          <a:ea typeface="Times New Roman" charset="0"/>
                          <a:cs typeface="Times New Roman" charset="0"/>
                        </a:rPr>
                        <a:t>8112</a:t>
                      </a:r>
                      <a:endParaRPr kumimoji="0" lang="en-US" sz="1800" b="0" i="0" u="none" strike="noStrike" cap="none" normalizeH="0" baseline="0">
                        <a:ln>
                          <a:noFill/>
                        </a:ln>
                        <a:solidFill>
                          <a:schemeClr val="tx1"/>
                        </a:solidFill>
                        <a:effectLst/>
                        <a:latin typeface="Calibri" charset="0"/>
                        <a:ea typeface="Times New Roman" charset="0"/>
                        <a:cs typeface="Times New Roman"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800" b="1" i="0" u="none" strike="noStrike" cap="none" normalizeH="0" baseline="0">
                          <a:ln>
                            <a:noFill/>
                          </a:ln>
                          <a:solidFill>
                            <a:srgbClr val="000000"/>
                          </a:solidFill>
                          <a:effectLst/>
                          <a:latin typeface="Arial" charset="0"/>
                          <a:ea typeface="Times New Roman" charset="0"/>
                          <a:cs typeface="Times New Roman" charset="0"/>
                        </a:rPr>
                        <a:t>1002</a:t>
                      </a:r>
                      <a:endParaRPr kumimoji="0" lang="en-US" sz="1800" b="0" i="0" u="none" strike="noStrike" cap="none" normalizeH="0" baseline="0">
                        <a:ln>
                          <a:noFill/>
                        </a:ln>
                        <a:solidFill>
                          <a:schemeClr val="tx1"/>
                        </a:solidFill>
                        <a:effectLst/>
                        <a:latin typeface="Calibri" charset="0"/>
                        <a:ea typeface="Times New Roman" charset="0"/>
                        <a:cs typeface="Times New Roman"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ea typeface="Times New Roman" charset="0"/>
                          <a:cs typeface="Times New Roman" charset="0"/>
                        </a:rPr>
                        <a:t>12.4</a:t>
                      </a:r>
                      <a:endParaRPr kumimoji="0" lang="en-US" sz="1800" b="0" i="0" u="none" strike="noStrike" cap="none" normalizeH="0" baseline="0">
                        <a:ln>
                          <a:noFill/>
                        </a:ln>
                        <a:solidFill>
                          <a:schemeClr val="tx1"/>
                        </a:solidFill>
                        <a:effectLst/>
                        <a:latin typeface="Calibri" charset="0"/>
                        <a:ea typeface="Times New Roman" charset="0"/>
                        <a:cs typeface="Times New Roman"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pattFill prst="pct10">
                      <a:fgClr>
                        <a:srgbClr val="FFFFFF"/>
                      </a:fgClr>
                      <a:bgClr>
                        <a:srgbClr val="E5E5E5"/>
                      </a:bgClr>
                    </a:pattFill>
                  </a:tcPr>
                </a:tc>
              </a:tr>
            </a:tbl>
          </a:graphicData>
        </a:graphic>
      </p:graphicFrame>
    </p:spTree>
  </p:cSld>
  <p:clrMapOvr>
    <a:masterClrMapping/>
  </p:clrMapOvr>
  <p:transition spd="slow">
    <p:push dir="u"/>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381000"/>
            <a:ext cx="6511925" cy="1143000"/>
          </a:xfrm>
        </p:spPr>
        <p:txBody>
          <a:bodyPr/>
          <a:lstStyle/>
          <a:p>
            <a:pPr algn="ctr">
              <a:buFont typeface="Georgia" pitchFamily="18" charset="0"/>
              <a:buNone/>
              <a:defRPr/>
            </a:pPr>
            <a:r>
              <a:rPr lang="en-US" sz="2800" dirty="0" smtClean="0"/>
              <a:t>English Placement Test Results:  AY2006 to AY2013</a:t>
            </a:r>
            <a:endParaRPr lang="en-US" sz="2800" dirty="0"/>
          </a:p>
        </p:txBody>
      </p:sp>
      <p:graphicFrame>
        <p:nvGraphicFramePr>
          <p:cNvPr id="4" name="Chart 3"/>
          <p:cNvGraphicFramePr/>
          <p:nvPr/>
        </p:nvGraphicFramePr>
        <p:xfrm>
          <a:off x="0" y="1371600"/>
          <a:ext cx="9144000" cy="5181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spd="slow">
    <p:strips dir="l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 name="WORK_EXPERIENCE_TESTIMONIALS_201.m4v">
            <a:hlinkClick r:id="" action="ppaction://media"/>
          </p:cNvPr>
          <p:cNvPicPr/>
          <p:nvPr>
            <a:videoFile r:link="rId1"/>
          </p:nvPr>
        </p:nvPicPr>
        <p:blipFill>
          <a:blip r:embed="rId3"/>
          <a:stretch>
            <a:fillRect/>
          </a:stretch>
        </p:blipFill>
        <p:spPr>
          <a:xfrm>
            <a:off x="0" y="856245"/>
            <a:ext cx="9144000" cy="514551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78466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304800"/>
            <a:ext cx="6511925" cy="1143000"/>
          </a:xfrm>
        </p:spPr>
        <p:txBody>
          <a:bodyPr>
            <a:normAutofit fontScale="90000"/>
          </a:bodyPr>
          <a:lstStyle/>
          <a:p>
            <a:pPr algn="ctr">
              <a:buFont typeface="Georgia" pitchFamily="18" charset="0"/>
              <a:buNone/>
              <a:defRPr/>
            </a:pPr>
            <a:r>
              <a:rPr lang="en-US" sz="3200" dirty="0" smtClean="0"/>
              <a:t>EN100B Completion Rates </a:t>
            </a:r>
            <a:br>
              <a:rPr lang="en-US" sz="3200" dirty="0" smtClean="0"/>
            </a:br>
            <a:r>
              <a:rPr lang="en-US" sz="3200" dirty="0" smtClean="0"/>
              <a:t>(AY03-04 to AY12-13)</a:t>
            </a:r>
            <a:br>
              <a:rPr lang="en-US" sz="3200" dirty="0" smtClean="0"/>
            </a:br>
            <a:endParaRPr lang="en-US" sz="3200" dirty="0"/>
          </a:p>
        </p:txBody>
      </p:sp>
      <p:pic>
        <p:nvPicPr>
          <p:cNvPr id="18435" name="Chart 8"/>
          <p:cNvPicPr>
            <a:picLocks noChangeArrowheads="1"/>
          </p:cNvPicPr>
          <p:nvPr/>
        </p:nvPicPr>
        <p:blipFill>
          <a:blip r:embed="rId3"/>
          <a:srcRect l="-3687" t="-3886" r="-2470" b="-4587"/>
          <a:stretch>
            <a:fillRect/>
          </a:stretch>
        </p:blipFill>
        <p:spPr bwMode="auto">
          <a:xfrm>
            <a:off x="762000" y="1371600"/>
            <a:ext cx="7696200" cy="5257800"/>
          </a:xfrm>
          <a:prstGeom prst="rect">
            <a:avLst/>
          </a:prstGeom>
          <a:noFill/>
          <a:ln w="9525">
            <a:noFill/>
            <a:miter lim="800000"/>
            <a:headEnd/>
            <a:tailEnd/>
          </a:ln>
        </p:spPr>
      </p:pic>
    </p:spTree>
  </p:cSld>
  <p:clrMapOvr>
    <a:masterClrMapping/>
  </p:clrMapOvr>
  <p:transition spd="slow">
    <p:randomBa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533400"/>
            <a:ext cx="6511925" cy="1143000"/>
          </a:xfrm>
        </p:spPr>
        <p:txBody>
          <a:bodyPr/>
          <a:lstStyle/>
          <a:p>
            <a:pPr algn="ctr">
              <a:buFont typeface="Georgia" pitchFamily="18" charset="0"/>
              <a:buNone/>
              <a:defRPr/>
            </a:pPr>
            <a:r>
              <a:rPr lang="en-US" sz="3200" dirty="0" smtClean="0"/>
              <a:t>EN100R Completion Rates </a:t>
            </a:r>
            <a:br>
              <a:rPr lang="en-US" sz="3200" dirty="0" smtClean="0"/>
            </a:br>
            <a:r>
              <a:rPr lang="en-US" sz="3200" dirty="0" smtClean="0"/>
              <a:t>(AY03-04 to AY12-13)</a:t>
            </a:r>
            <a:r>
              <a:rPr lang="en-US" dirty="0" smtClean="0"/>
              <a:t/>
            </a:r>
            <a:br>
              <a:rPr lang="en-US" dirty="0" smtClean="0"/>
            </a:br>
            <a:endParaRPr lang="en-US" dirty="0"/>
          </a:p>
        </p:txBody>
      </p:sp>
      <p:pic>
        <p:nvPicPr>
          <p:cNvPr id="19459" name="Chart 9"/>
          <p:cNvPicPr>
            <a:picLocks noChangeArrowheads="1"/>
          </p:cNvPicPr>
          <p:nvPr/>
        </p:nvPicPr>
        <p:blipFill>
          <a:blip r:embed="rId3"/>
          <a:srcRect l="-1692" t="-3297" r="-2692" b="-3847"/>
          <a:stretch>
            <a:fillRect/>
          </a:stretch>
        </p:blipFill>
        <p:spPr bwMode="auto">
          <a:xfrm>
            <a:off x="914400" y="1828800"/>
            <a:ext cx="7772400" cy="4648200"/>
          </a:xfrm>
          <a:prstGeom prst="rect">
            <a:avLst/>
          </a:prstGeom>
          <a:noFill/>
          <a:ln w="9525">
            <a:noFill/>
            <a:miter lim="800000"/>
            <a:headEnd/>
            <a:tailEnd/>
          </a:ln>
        </p:spPr>
      </p:pic>
    </p:spTree>
  </p:cSld>
  <p:clrMapOvr>
    <a:masterClrMapping/>
  </p:clrMapOvr>
  <p:transition spd="slow">
    <p:pull/>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381000"/>
            <a:ext cx="6511925" cy="1143000"/>
          </a:xfrm>
        </p:spPr>
        <p:txBody>
          <a:bodyPr/>
          <a:lstStyle/>
          <a:p>
            <a:pPr algn="ctr">
              <a:buFont typeface="Georgia" pitchFamily="18" charset="0"/>
              <a:buNone/>
              <a:defRPr/>
            </a:pPr>
            <a:r>
              <a:rPr lang="en-US" sz="3600" dirty="0" smtClean="0"/>
              <a:t>EN100W Completion Rates (AY03-04 to AY12-13)</a:t>
            </a:r>
            <a:r>
              <a:rPr lang="en-US" dirty="0" smtClean="0"/>
              <a:t/>
            </a:r>
            <a:br>
              <a:rPr lang="en-US" dirty="0" smtClean="0"/>
            </a:br>
            <a:endParaRPr lang="en-US" dirty="0"/>
          </a:p>
        </p:txBody>
      </p:sp>
      <p:pic>
        <p:nvPicPr>
          <p:cNvPr id="20483" name="Chart 10"/>
          <p:cNvPicPr>
            <a:picLocks noChangeArrowheads="1"/>
          </p:cNvPicPr>
          <p:nvPr/>
        </p:nvPicPr>
        <p:blipFill>
          <a:blip r:embed="rId3"/>
          <a:srcRect l="-1167" t="-3481" r="-2213" b="-4181"/>
          <a:stretch>
            <a:fillRect/>
          </a:stretch>
        </p:blipFill>
        <p:spPr bwMode="auto">
          <a:xfrm>
            <a:off x="1295400" y="1447800"/>
            <a:ext cx="6705600" cy="5105400"/>
          </a:xfrm>
          <a:prstGeom prst="rect">
            <a:avLst/>
          </a:prstGeom>
          <a:noFill/>
          <a:ln w="9525">
            <a:noFill/>
            <a:miter lim="800000"/>
            <a:headEnd/>
            <a:tailEnd/>
          </a:ln>
        </p:spPr>
      </p:pic>
    </p:spTree>
  </p:cSld>
  <p:clrMapOvr>
    <a:masterClrMapping/>
  </p:clrMapOvr>
  <p:transition spd="slow">
    <p:cover dir="ru"/>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381000"/>
            <a:ext cx="6511925" cy="1143000"/>
          </a:xfrm>
        </p:spPr>
        <p:txBody>
          <a:bodyPr/>
          <a:lstStyle/>
          <a:p>
            <a:pPr algn="ctr">
              <a:buFont typeface="Georgia" pitchFamily="18" charset="0"/>
              <a:buNone/>
              <a:defRPr/>
            </a:pPr>
            <a:r>
              <a:rPr lang="en-US" sz="2800" dirty="0" smtClean="0"/>
              <a:t>Figure 13.  Math Placement Test Results:  AY2006 to AY2013</a:t>
            </a:r>
            <a:br>
              <a:rPr lang="en-US" sz="2800" dirty="0" smtClean="0"/>
            </a:br>
            <a:endParaRPr lang="en-US" sz="2800" dirty="0"/>
          </a:p>
        </p:txBody>
      </p:sp>
      <p:graphicFrame>
        <p:nvGraphicFramePr>
          <p:cNvPr id="4" name="Chart 3"/>
          <p:cNvGraphicFramePr/>
          <p:nvPr/>
        </p:nvGraphicFramePr>
        <p:xfrm>
          <a:off x="1143000" y="1676400"/>
          <a:ext cx="6781800" cy="45720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spd="slow">
    <p:dissolv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381000"/>
            <a:ext cx="6511925" cy="1143000"/>
          </a:xfrm>
        </p:spPr>
        <p:txBody>
          <a:bodyPr/>
          <a:lstStyle/>
          <a:p>
            <a:pPr algn="ctr">
              <a:buFont typeface="Georgia" pitchFamily="18" charset="0"/>
              <a:buNone/>
              <a:defRPr/>
            </a:pPr>
            <a:r>
              <a:rPr lang="en-US" sz="3600" dirty="0" smtClean="0"/>
              <a:t>MA085 Completion Rates (AY03-04 to AY12-13)</a:t>
            </a:r>
            <a:br>
              <a:rPr lang="en-US" sz="3600" dirty="0" smtClean="0"/>
            </a:br>
            <a:endParaRPr lang="en-US" sz="3600" dirty="0"/>
          </a:p>
        </p:txBody>
      </p:sp>
      <p:pic>
        <p:nvPicPr>
          <p:cNvPr id="22531" name="Chart 13"/>
          <p:cNvPicPr>
            <a:picLocks noChangeArrowheads="1"/>
          </p:cNvPicPr>
          <p:nvPr/>
        </p:nvPicPr>
        <p:blipFill>
          <a:blip r:embed="rId3"/>
          <a:srcRect l="-1308" t="-4373" r="-3667" b="-4950"/>
          <a:stretch>
            <a:fillRect/>
          </a:stretch>
        </p:blipFill>
        <p:spPr bwMode="auto">
          <a:xfrm>
            <a:off x="762000" y="1676400"/>
            <a:ext cx="7696200" cy="4724400"/>
          </a:xfrm>
          <a:prstGeom prst="rect">
            <a:avLst/>
          </a:prstGeom>
          <a:noFill/>
          <a:ln w="9525">
            <a:noFill/>
            <a:miter lim="800000"/>
            <a:headEnd/>
            <a:tailEnd/>
          </a:ln>
        </p:spPr>
      </p:pic>
    </p:spTree>
  </p:cSld>
  <p:clrMapOvr>
    <a:masterClrMapping/>
  </p:clrMapOvr>
  <p:transition spd="slow">
    <p:checke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304800"/>
            <a:ext cx="6511925" cy="1143000"/>
          </a:xfrm>
        </p:spPr>
        <p:txBody>
          <a:bodyPr>
            <a:normAutofit fontScale="90000"/>
          </a:bodyPr>
          <a:lstStyle/>
          <a:p>
            <a:pPr algn="ctr">
              <a:buFont typeface="Georgia" pitchFamily="18" charset="0"/>
              <a:buNone/>
              <a:defRPr/>
            </a:pPr>
            <a:r>
              <a:rPr lang="en-US" sz="3200" dirty="0" smtClean="0"/>
              <a:t>MA095 Completion Rates (AY03-04 to AY12-13)</a:t>
            </a:r>
            <a:br>
              <a:rPr lang="en-US" sz="3200" dirty="0" smtClean="0"/>
            </a:br>
            <a:endParaRPr lang="en-US" sz="3200" dirty="0"/>
          </a:p>
        </p:txBody>
      </p:sp>
      <p:pic>
        <p:nvPicPr>
          <p:cNvPr id="23555" name="Chart 17"/>
          <p:cNvPicPr>
            <a:picLocks noChangeArrowheads="1"/>
          </p:cNvPicPr>
          <p:nvPr/>
        </p:nvPicPr>
        <p:blipFill>
          <a:blip r:embed="rId3"/>
          <a:srcRect l="-1387" t="-3596" r="-2629" b="-4321"/>
          <a:stretch>
            <a:fillRect/>
          </a:stretch>
        </p:blipFill>
        <p:spPr bwMode="auto">
          <a:xfrm>
            <a:off x="838200" y="1600200"/>
            <a:ext cx="7315200" cy="4953000"/>
          </a:xfrm>
          <a:prstGeom prst="rect">
            <a:avLst/>
          </a:prstGeom>
          <a:noFill/>
          <a:ln w="9525">
            <a:noFill/>
            <a:miter lim="800000"/>
            <a:headEnd/>
            <a:tailEnd/>
          </a:ln>
        </p:spPr>
      </p:pic>
    </p:spTree>
  </p:cSld>
  <p:clrMapOvr>
    <a:masterClrMapping/>
  </p:clrMapOvr>
  <p:transition spd="slow">
    <p:blinds dir="vert"/>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228601" y="1066800"/>
            <a:ext cx="8610600" cy="5486400"/>
          </a:xfrm>
        </p:spPr>
        <p:txBody>
          <a:bodyPr>
            <a:normAutofit fontScale="90000"/>
          </a:bodyPr>
          <a:lstStyle/>
          <a:p>
            <a:pPr algn="l">
              <a:buFont typeface="Georgia" pitchFamily="18" charset="0"/>
              <a:buNone/>
              <a:defRPr/>
            </a:pPr>
            <a:r>
              <a:rPr lang="en-US" sz="2400" dirty="0" smtClean="0"/>
              <a:t>	</a:t>
            </a:r>
            <a:r>
              <a:rPr lang="en-US" sz="3200" dirty="0" smtClean="0"/>
              <a:t>-Support programs </a:t>
            </a:r>
            <a:br>
              <a:rPr lang="en-US" sz="3200" dirty="0" smtClean="0"/>
            </a:br>
            <a:r>
              <a:rPr lang="en-US" sz="3200" dirty="0" smtClean="0"/>
              <a:t>-Early intervention programs</a:t>
            </a:r>
            <a:br>
              <a:rPr lang="en-US" sz="3200" dirty="0" smtClean="0"/>
            </a:br>
            <a:r>
              <a:rPr lang="en-US" sz="3200" dirty="0" smtClean="0"/>
              <a:t>-Compressed-format classes vs. regular-length courses </a:t>
            </a:r>
            <a:br>
              <a:rPr lang="en-US" sz="3200" dirty="0" smtClean="0"/>
            </a:br>
            <a:r>
              <a:rPr lang="en-US" sz="3200" dirty="0" smtClean="0"/>
              <a:t>-Revisit student placement into developmental courses</a:t>
            </a:r>
            <a:br>
              <a:rPr lang="en-US" sz="3200" dirty="0" smtClean="0"/>
            </a:br>
            <a:r>
              <a:rPr lang="en-US" sz="3200" dirty="0" smtClean="0"/>
              <a:t>-Require advising for all developmental students until they have completed all the required developmental courses</a:t>
            </a:r>
            <a:r>
              <a:rPr lang="en-US" sz="3600" dirty="0" smtClean="0"/>
              <a:t/>
            </a:r>
            <a:br>
              <a:rPr lang="en-US" sz="3600" dirty="0" smtClean="0"/>
            </a:br>
            <a:r>
              <a:rPr lang="en-US" sz="2400" dirty="0" smtClean="0"/>
              <a:t/>
            </a:r>
            <a:br>
              <a:rPr lang="en-US" sz="2400" dirty="0" smtClean="0"/>
            </a:br>
            <a:r>
              <a:rPr lang="en-US" sz="2400" dirty="0" smtClean="0"/>
              <a:t/>
            </a:r>
            <a:br>
              <a:rPr lang="en-US" sz="2400" dirty="0" smtClean="0"/>
            </a:br>
            <a:endParaRPr lang="en-US" sz="2400" dirty="0"/>
          </a:p>
        </p:txBody>
      </p:sp>
      <p:sp>
        <p:nvSpPr>
          <p:cNvPr id="3" name="Title 1"/>
          <p:cNvSpPr txBox="1">
            <a:spLocks/>
          </p:cNvSpPr>
          <p:nvPr/>
        </p:nvSpPr>
        <p:spPr>
          <a:xfrm>
            <a:off x="1219200" y="381000"/>
            <a:ext cx="6511925" cy="685800"/>
          </a:xfrm>
          <a:prstGeom prst="rect">
            <a:avLst/>
          </a:prstGeom>
          <a:effectLst/>
        </p:spPr>
        <p:txBody>
          <a:bodyPr/>
          <a:lstStyle/>
          <a:p>
            <a:pPr marL="319088" indent="-319088" algn="ctr" eaLnBrk="0" hangingPunct="0">
              <a:buClr>
                <a:srgbClr val="C3260C"/>
              </a:buClr>
              <a:buSzPct val="128000"/>
              <a:buFont typeface="Georgia" pitchFamily="18" charset="0"/>
              <a:buNone/>
              <a:defRPr/>
            </a:pPr>
            <a:r>
              <a:rPr lang="en-US" sz="4000" b="1" dirty="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rPr>
              <a:t>Best Practices</a:t>
            </a:r>
            <a:br>
              <a:rPr lang="en-US" sz="4000" b="1" dirty="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rPr>
            </a:br>
            <a:endParaRPr lang="en-US" sz="4000" b="1" dirty="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endParaRPr>
          </a:p>
        </p:txBody>
      </p:sp>
    </p:spTree>
  </p:cSld>
  <p:clrMapOvr>
    <a:masterClrMapping/>
  </p:clrMapOvr>
  <p:transition spd="slow">
    <p:wheel spokes="1"/>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602" name="Subtitle 1"/>
          <p:cNvSpPr>
            <a:spLocks noGrp="1"/>
          </p:cNvSpPr>
          <p:nvPr>
            <p:ph type="subTitle" idx="1"/>
          </p:nvPr>
        </p:nvSpPr>
        <p:spPr>
          <a:xfrm>
            <a:off x="685800" y="1371600"/>
            <a:ext cx="8153400" cy="4562475"/>
          </a:xfrm>
        </p:spPr>
        <p:txBody>
          <a:bodyPr/>
          <a:lstStyle/>
          <a:p>
            <a:r>
              <a:rPr lang="en-US" sz="3200"/>
              <a:t>-Short, intensive review/refresher course</a:t>
            </a:r>
          </a:p>
          <a:p>
            <a:r>
              <a:rPr lang="en-US" sz="3200"/>
              <a:t>-Professional development for faculty (instructional strategies, developmental education)</a:t>
            </a:r>
          </a:p>
          <a:p>
            <a:r>
              <a:rPr lang="en-US" sz="3200"/>
              <a:t>-“one-stop learning center” for advising and tutoring</a:t>
            </a:r>
          </a:p>
          <a:p>
            <a:endParaRPr lang="en-US"/>
          </a:p>
        </p:txBody>
      </p:sp>
      <p:sp>
        <p:nvSpPr>
          <p:cNvPr id="3" name="Title 2"/>
          <p:cNvSpPr>
            <a:spLocks noGrp="1"/>
          </p:cNvSpPr>
          <p:nvPr>
            <p:ph type="ctrTitle"/>
          </p:nvPr>
        </p:nvSpPr>
        <p:spPr>
          <a:xfrm>
            <a:off x="1143000" y="304801"/>
            <a:ext cx="7175351" cy="990600"/>
          </a:xfrm>
        </p:spPr>
        <p:txBody>
          <a:bodyPr/>
          <a:lstStyle/>
          <a:p>
            <a:pPr algn="ctr">
              <a:buFont typeface="Georgia" pitchFamily="18" charset="0"/>
              <a:buNone/>
              <a:defRPr/>
            </a:pPr>
            <a:r>
              <a:rPr lang="en-US" sz="4000" dirty="0" smtClean="0"/>
              <a:t>Best Practices</a:t>
            </a:r>
            <a:endParaRPr lang="en-US" sz="4000" dirty="0"/>
          </a:p>
        </p:txBody>
      </p:sp>
    </p:spTree>
  </p:cSld>
  <p:clrMapOvr>
    <a:masterClrMapping/>
  </p:clrMapOvr>
  <p:transition spd="slow">
    <p:fade thruBlk="1"/>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626" name="Subtitle 1"/>
          <p:cNvSpPr>
            <a:spLocks noGrp="1"/>
          </p:cNvSpPr>
          <p:nvPr>
            <p:ph type="subTitle" idx="1"/>
          </p:nvPr>
        </p:nvSpPr>
        <p:spPr>
          <a:xfrm>
            <a:off x="304800" y="1676400"/>
            <a:ext cx="8458200" cy="4257675"/>
          </a:xfrm>
        </p:spPr>
        <p:txBody>
          <a:bodyPr/>
          <a:lstStyle/>
          <a:p>
            <a:pPr>
              <a:lnSpc>
                <a:spcPct val="90000"/>
              </a:lnSpc>
            </a:pPr>
            <a:r>
              <a:rPr lang="en-US" sz="3300" b="1">
                <a:latin typeface="Arial" charset="0"/>
                <a:ea typeface="Arial" charset="0"/>
                <a:cs typeface="Arial" charset="0"/>
              </a:rPr>
              <a:t>What we have now. . . </a:t>
            </a:r>
          </a:p>
          <a:p>
            <a:pPr>
              <a:lnSpc>
                <a:spcPct val="90000"/>
              </a:lnSpc>
            </a:pPr>
            <a:endParaRPr lang="en-US" sz="3300" b="1">
              <a:latin typeface="Arial" charset="0"/>
              <a:ea typeface="Arial" charset="0"/>
              <a:cs typeface="Arial" charset="0"/>
            </a:endParaRPr>
          </a:p>
          <a:p>
            <a:pPr>
              <a:lnSpc>
                <a:spcPct val="90000"/>
              </a:lnSpc>
            </a:pPr>
            <a:r>
              <a:rPr lang="en-US" sz="3300" b="1">
                <a:latin typeface="Arial" charset="0"/>
                <a:ea typeface="Arial" charset="0"/>
                <a:cs typeface="Arial" charset="0"/>
              </a:rPr>
              <a:t>CASAS</a:t>
            </a:r>
          </a:p>
          <a:p>
            <a:pPr>
              <a:lnSpc>
                <a:spcPct val="90000"/>
              </a:lnSpc>
            </a:pPr>
            <a:r>
              <a:rPr lang="en-US" sz="3300" b="1">
                <a:latin typeface="Arial" charset="0"/>
                <a:ea typeface="Arial" charset="0"/>
                <a:cs typeface="Arial" charset="0"/>
              </a:rPr>
              <a:t>ESL</a:t>
            </a:r>
          </a:p>
          <a:p>
            <a:pPr>
              <a:lnSpc>
                <a:spcPct val="90000"/>
              </a:lnSpc>
            </a:pPr>
            <a:r>
              <a:rPr lang="en-US" sz="3300" b="1">
                <a:latin typeface="Arial" charset="0"/>
                <a:ea typeface="Arial" charset="0"/>
                <a:cs typeface="Arial" charset="0"/>
              </a:rPr>
              <a:t>Basic Education</a:t>
            </a:r>
          </a:p>
          <a:p>
            <a:pPr>
              <a:lnSpc>
                <a:spcPct val="90000"/>
              </a:lnSpc>
            </a:pPr>
            <a:r>
              <a:rPr lang="en-US" sz="3300" b="1">
                <a:latin typeface="Arial" charset="0"/>
                <a:ea typeface="Arial" charset="0"/>
                <a:cs typeface="Arial" charset="0"/>
              </a:rPr>
              <a:t>Adult High School</a:t>
            </a:r>
          </a:p>
          <a:p>
            <a:pPr>
              <a:lnSpc>
                <a:spcPct val="90000"/>
              </a:lnSpc>
            </a:pPr>
            <a:r>
              <a:rPr lang="en-US" sz="3300" b="1">
                <a:latin typeface="Arial" charset="0"/>
                <a:ea typeface="Arial" charset="0"/>
                <a:cs typeface="Arial" charset="0"/>
              </a:rPr>
              <a:t>HS Equivalency Test Prep</a:t>
            </a:r>
            <a:endParaRPr lang="en-US" sz="3300"/>
          </a:p>
        </p:txBody>
      </p:sp>
      <p:sp>
        <p:nvSpPr>
          <p:cNvPr id="3" name="Title 2"/>
          <p:cNvSpPr>
            <a:spLocks noGrp="1"/>
          </p:cNvSpPr>
          <p:nvPr>
            <p:ph type="ctrTitle"/>
          </p:nvPr>
        </p:nvSpPr>
        <p:spPr>
          <a:xfrm>
            <a:off x="1295400" y="304801"/>
            <a:ext cx="7175351" cy="838200"/>
          </a:xfrm>
        </p:spPr>
        <p:txBody>
          <a:bodyPr/>
          <a:lstStyle/>
          <a:p>
            <a:pPr algn="ctr">
              <a:buFont typeface="Georgia" pitchFamily="18" charset="0"/>
              <a:buNone/>
              <a:defRPr/>
            </a:pPr>
            <a:r>
              <a:rPr lang="en-US" sz="4000" dirty="0" smtClean="0"/>
              <a:t>ADULT EDUCATION</a:t>
            </a:r>
            <a:endParaRPr lang="en-US" sz="4000" dirty="0"/>
          </a:p>
        </p:txBody>
      </p:sp>
    </p:spTree>
  </p:cSld>
  <p:clrMapOvr>
    <a:masterClrMapping/>
  </p:clrMapOvr>
  <p:transition spd="slow">
    <p:push dir="d"/>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457200" y="1143000"/>
            <a:ext cx="8153400" cy="4791075"/>
          </a:xfrm>
        </p:spPr>
        <p:txBody>
          <a:bodyPr/>
          <a:lstStyle/>
          <a:p>
            <a:r>
              <a:rPr lang="en-US" sz="3200" b="1">
                <a:latin typeface="Arial" charset="0"/>
                <a:ea typeface="Arial" charset="0"/>
                <a:cs typeface="Arial" charset="0"/>
              </a:rPr>
              <a:t>Next Steps . . . </a:t>
            </a:r>
          </a:p>
          <a:p>
            <a:endParaRPr lang="en-US" sz="3200" b="1">
              <a:latin typeface="Arial" charset="0"/>
              <a:ea typeface="Arial" charset="0"/>
              <a:cs typeface="Arial" charset="0"/>
            </a:endParaRPr>
          </a:p>
          <a:p>
            <a:r>
              <a:rPr lang="en-US" sz="3200" b="1">
                <a:latin typeface="Arial" charset="0"/>
                <a:ea typeface="Arial" charset="0"/>
                <a:cs typeface="Arial" charset="0"/>
              </a:rPr>
              <a:t>What?	</a:t>
            </a:r>
          </a:p>
          <a:p>
            <a:pPr lvl="1" algn="l">
              <a:buFont typeface="Wingdings" charset="2"/>
              <a:buChar char="v"/>
            </a:pPr>
            <a:r>
              <a:rPr lang="en-US" sz="3200" b="1">
                <a:solidFill>
                  <a:srgbClr val="898989"/>
                </a:solidFill>
                <a:latin typeface="Arial" charset="0"/>
                <a:ea typeface="Arial" charset="0"/>
                <a:cs typeface="Arial" charset="0"/>
              </a:rPr>
              <a:t> Standards – Based</a:t>
            </a:r>
          </a:p>
          <a:p>
            <a:pPr lvl="1" algn="l">
              <a:buFont typeface="Wingdings" charset="2"/>
              <a:buChar char="v"/>
            </a:pPr>
            <a:r>
              <a:rPr lang="en-US" sz="3200" b="1">
                <a:solidFill>
                  <a:srgbClr val="898989"/>
                </a:solidFill>
                <a:latin typeface="Arial" charset="0"/>
                <a:ea typeface="Arial" charset="0"/>
                <a:cs typeface="Arial" charset="0"/>
              </a:rPr>
              <a:t> College and Career Readiness (Common  Core)</a:t>
            </a:r>
          </a:p>
          <a:p>
            <a:pPr lvl="1" algn="l">
              <a:buFont typeface="Wingdings" charset="2"/>
              <a:buChar char="v"/>
            </a:pPr>
            <a:r>
              <a:rPr lang="en-US" sz="3200" b="1">
                <a:solidFill>
                  <a:srgbClr val="898989"/>
                </a:solidFill>
                <a:latin typeface="Arial" charset="0"/>
                <a:ea typeface="Arial" charset="0"/>
                <a:cs typeface="Arial" charset="0"/>
              </a:rPr>
              <a:t> Respond more to participants’ learning styles and needs</a:t>
            </a:r>
          </a:p>
          <a:p>
            <a:endParaRPr lang="en-US"/>
          </a:p>
        </p:txBody>
      </p:sp>
      <p:sp>
        <p:nvSpPr>
          <p:cNvPr id="3" name="Title 2"/>
          <p:cNvSpPr>
            <a:spLocks noGrp="1"/>
          </p:cNvSpPr>
          <p:nvPr>
            <p:ph type="ctrTitle"/>
          </p:nvPr>
        </p:nvSpPr>
        <p:spPr>
          <a:xfrm>
            <a:off x="914400" y="304801"/>
            <a:ext cx="7175351" cy="762000"/>
          </a:xfrm>
        </p:spPr>
        <p:txBody>
          <a:bodyPr/>
          <a:lstStyle/>
          <a:p>
            <a:pPr algn="ctr">
              <a:buFont typeface="Georgia" pitchFamily="18" charset="0"/>
              <a:buNone/>
              <a:defRPr/>
            </a:pPr>
            <a:r>
              <a:rPr lang="en-US" sz="4000" dirty="0" smtClean="0"/>
              <a:t>ADULT EDUCATION</a:t>
            </a:r>
            <a:endParaRPr lang="en-US" sz="4000" dirty="0"/>
          </a:p>
        </p:txBody>
      </p:sp>
    </p:spTree>
  </p:cSld>
  <p:clrMapOvr>
    <a:masterClrMapping/>
  </p:clrMapOvr>
  <p:transition spd="slow">
    <p:randomBar dir="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 name="Picture 2" descr="IMG_8825.JPG"/>
          <p:cNvPicPr>
            <a:picLocks noChangeAspect="1"/>
          </p:cNvPicPr>
          <p:nvPr/>
        </p:nvPicPr>
        <p:blipFill>
          <a:blip r:embed="rId2"/>
          <a:stretch>
            <a:fillRect/>
          </a:stretch>
        </p:blipFill>
        <p:spPr>
          <a:xfrm>
            <a:off x="-838200" y="0"/>
            <a:ext cx="10968951" cy="7312634"/>
          </a:xfrm>
          <a:prstGeom prst="rect">
            <a:avLst/>
          </a:prstGeom>
        </p:spPr>
      </p:pic>
      <p:sp>
        <p:nvSpPr>
          <p:cNvPr id="2" name="Rectangle 1"/>
          <p:cNvSpPr/>
          <p:nvPr/>
        </p:nvSpPr>
        <p:spPr>
          <a:xfrm>
            <a:off x="0" y="5160099"/>
            <a:ext cx="9448800" cy="1697901"/>
          </a:xfrm>
          <a:prstGeom prst="rect">
            <a:avLst/>
          </a:prstGeom>
          <a:solidFill>
            <a:schemeClr val="bg1">
              <a:alpha val="69000"/>
            </a:schemeClr>
          </a:solidFill>
        </p:spPr>
        <p:txBody>
          <a:bodyPr wrap="square">
            <a:spAutoFit/>
          </a:bodyPr>
          <a:lstStyle/>
          <a:p>
            <a:pPr algn="ctr">
              <a:spcAft>
                <a:spcPts val="1000"/>
              </a:spcAft>
            </a:pPr>
            <a:r>
              <a:rPr lang="en-US" sz="4800" b="1" dirty="0" smtClean="0">
                <a:latin typeface="Calibri Light" pitchFamily="34" charset="0"/>
                <a:ea typeface="Calibri"/>
                <a:cs typeface="Times New Roman"/>
              </a:rPr>
              <a:t>Phi Theta Kappa </a:t>
            </a:r>
          </a:p>
          <a:p>
            <a:pPr algn="ctr">
              <a:spcAft>
                <a:spcPts val="1000"/>
              </a:spcAft>
            </a:pPr>
            <a:r>
              <a:rPr lang="en-US" sz="4800" b="1" dirty="0" smtClean="0">
                <a:latin typeface="Calibri Light" pitchFamily="34" charset="0"/>
                <a:ea typeface="Calibri"/>
                <a:cs typeface="Times New Roman"/>
              </a:rPr>
              <a:t>Completion Initiative</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304800" y="914400"/>
            <a:ext cx="8458200" cy="5019675"/>
          </a:xfrm>
        </p:spPr>
        <p:txBody>
          <a:bodyPr/>
          <a:lstStyle/>
          <a:p>
            <a:pPr>
              <a:lnSpc>
                <a:spcPct val="90000"/>
              </a:lnSpc>
            </a:pPr>
            <a:r>
              <a:rPr lang="en-US" sz="3200" b="1">
                <a:latin typeface="Arial" charset="0"/>
                <a:ea typeface="Arial" charset="0"/>
                <a:cs typeface="Arial" charset="0"/>
              </a:rPr>
              <a:t>Next Steps . . . </a:t>
            </a:r>
          </a:p>
          <a:p>
            <a:pPr>
              <a:lnSpc>
                <a:spcPct val="90000"/>
              </a:lnSpc>
            </a:pPr>
            <a:endParaRPr lang="en-US" sz="3200" b="1">
              <a:latin typeface="Arial" charset="0"/>
              <a:ea typeface="Arial" charset="0"/>
              <a:cs typeface="Arial" charset="0"/>
            </a:endParaRPr>
          </a:p>
          <a:p>
            <a:pPr>
              <a:lnSpc>
                <a:spcPct val="90000"/>
              </a:lnSpc>
            </a:pPr>
            <a:r>
              <a:rPr lang="en-US" sz="3200" b="1">
                <a:latin typeface="Arial" charset="0"/>
                <a:ea typeface="Arial" charset="0"/>
                <a:cs typeface="Arial" charset="0"/>
              </a:rPr>
              <a:t>Why?	</a:t>
            </a:r>
          </a:p>
          <a:p>
            <a:pPr lvl="1" algn="l">
              <a:lnSpc>
                <a:spcPct val="90000"/>
              </a:lnSpc>
              <a:buFont typeface="Wingdings" charset="2"/>
              <a:buChar char="v"/>
            </a:pPr>
            <a:r>
              <a:rPr lang="en-US" sz="3200" b="1">
                <a:solidFill>
                  <a:srgbClr val="898989"/>
                </a:solidFill>
                <a:latin typeface="Arial" charset="0"/>
                <a:ea typeface="Arial" charset="0"/>
                <a:cs typeface="Arial" charset="0"/>
              </a:rPr>
              <a:t> Alignment with College and Industry Expectations</a:t>
            </a:r>
          </a:p>
          <a:p>
            <a:pPr lvl="1" algn="l">
              <a:lnSpc>
                <a:spcPct val="90000"/>
              </a:lnSpc>
              <a:buFont typeface="Wingdings" charset="2"/>
              <a:buChar char="v"/>
            </a:pPr>
            <a:r>
              <a:rPr lang="en-US" sz="3200" b="1">
                <a:solidFill>
                  <a:srgbClr val="898989"/>
                </a:solidFill>
                <a:latin typeface="Arial" charset="0"/>
                <a:ea typeface="Arial" charset="0"/>
                <a:cs typeface="Arial" charset="0"/>
              </a:rPr>
              <a:t> High School Equivalency Test</a:t>
            </a:r>
          </a:p>
          <a:p>
            <a:pPr lvl="1" algn="l">
              <a:lnSpc>
                <a:spcPct val="90000"/>
              </a:lnSpc>
              <a:buFont typeface="Wingdings" charset="2"/>
              <a:buChar char="v"/>
            </a:pPr>
            <a:r>
              <a:rPr lang="en-US" sz="3200" b="1">
                <a:solidFill>
                  <a:srgbClr val="898989"/>
                </a:solidFill>
                <a:latin typeface="Arial" charset="0"/>
                <a:ea typeface="Arial" charset="0"/>
                <a:cs typeface="Arial" charset="0"/>
              </a:rPr>
              <a:t> Expectations of US Education Department Office of Vocational and Adult Education</a:t>
            </a:r>
          </a:p>
          <a:p>
            <a:pPr>
              <a:lnSpc>
                <a:spcPct val="90000"/>
              </a:lnSpc>
            </a:pPr>
            <a:endParaRPr lang="en-US" sz="2000"/>
          </a:p>
        </p:txBody>
      </p:sp>
      <p:sp>
        <p:nvSpPr>
          <p:cNvPr id="3" name="Title 2"/>
          <p:cNvSpPr>
            <a:spLocks noGrp="1"/>
          </p:cNvSpPr>
          <p:nvPr>
            <p:ph type="ctrTitle"/>
          </p:nvPr>
        </p:nvSpPr>
        <p:spPr>
          <a:xfrm>
            <a:off x="1143000" y="228600"/>
            <a:ext cx="7175351" cy="753910"/>
          </a:xfrm>
        </p:spPr>
        <p:txBody>
          <a:bodyPr/>
          <a:lstStyle/>
          <a:p>
            <a:pPr algn="ctr">
              <a:buFont typeface="Georgia" pitchFamily="18" charset="0"/>
              <a:buNone/>
              <a:defRPr/>
            </a:pPr>
            <a:r>
              <a:rPr lang="en-US" sz="4000" dirty="0" smtClean="0"/>
              <a:t>ADULT EDUCATION</a:t>
            </a:r>
            <a:endParaRPr lang="en-US" sz="4000" dirty="0"/>
          </a:p>
        </p:txBody>
      </p:sp>
    </p:spTree>
  </p:cSld>
  <p:clrMapOvr>
    <a:masterClrMapping/>
  </p:clrMapOvr>
  <p:transition spd="slow">
    <p:pull dir="u"/>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457200" y="1295400"/>
            <a:ext cx="8458200" cy="4638675"/>
          </a:xfrm>
        </p:spPr>
        <p:txBody>
          <a:bodyPr/>
          <a:lstStyle/>
          <a:p>
            <a:r>
              <a:rPr lang="en-US" sz="3600" b="1">
                <a:latin typeface="Arial" charset="0"/>
                <a:ea typeface="Arial" charset="0"/>
                <a:cs typeface="Arial" charset="0"/>
              </a:rPr>
              <a:t>How?	</a:t>
            </a:r>
          </a:p>
          <a:p>
            <a:pPr lvl="1" algn="l">
              <a:buFont typeface="Wingdings" charset="2"/>
              <a:buChar char="v"/>
            </a:pPr>
            <a:r>
              <a:rPr lang="en-US" sz="3600" b="1">
                <a:solidFill>
                  <a:srgbClr val="898989"/>
                </a:solidFill>
                <a:latin typeface="Arial" charset="0"/>
                <a:ea typeface="Arial" charset="0"/>
                <a:cs typeface="Arial" charset="0"/>
              </a:rPr>
              <a:t> Revamp Program and Course Guides</a:t>
            </a:r>
          </a:p>
          <a:p>
            <a:pPr lvl="1" algn="l">
              <a:buFont typeface="Wingdings" charset="2"/>
              <a:buChar char="v"/>
            </a:pPr>
            <a:r>
              <a:rPr lang="en-US" sz="3600" b="1">
                <a:solidFill>
                  <a:srgbClr val="898989"/>
                </a:solidFill>
                <a:latin typeface="Arial" charset="0"/>
                <a:ea typeface="Arial" charset="0"/>
                <a:cs typeface="Arial" charset="0"/>
              </a:rPr>
              <a:t> Focus on Standards-Based Proficiency</a:t>
            </a:r>
          </a:p>
          <a:p>
            <a:pPr lvl="1" algn="l">
              <a:buFont typeface="Wingdings" charset="2"/>
              <a:buChar char="v"/>
            </a:pPr>
            <a:r>
              <a:rPr lang="en-US" sz="3600" b="1">
                <a:solidFill>
                  <a:srgbClr val="898989"/>
                </a:solidFill>
                <a:latin typeface="Arial" charset="0"/>
                <a:ea typeface="Arial" charset="0"/>
                <a:cs typeface="Arial" charset="0"/>
              </a:rPr>
              <a:t> Professional Development for Instructors</a:t>
            </a:r>
          </a:p>
          <a:p>
            <a:endParaRPr lang="en-US" sz="3600"/>
          </a:p>
        </p:txBody>
      </p:sp>
      <p:sp>
        <p:nvSpPr>
          <p:cNvPr id="3" name="Title 2"/>
          <p:cNvSpPr>
            <a:spLocks noGrp="1"/>
          </p:cNvSpPr>
          <p:nvPr>
            <p:ph type="ctrTitle"/>
          </p:nvPr>
        </p:nvSpPr>
        <p:spPr>
          <a:xfrm>
            <a:off x="1066800" y="228600"/>
            <a:ext cx="7175351" cy="753910"/>
          </a:xfrm>
        </p:spPr>
        <p:txBody>
          <a:bodyPr/>
          <a:lstStyle/>
          <a:p>
            <a:pPr algn="ctr">
              <a:buFont typeface="Georgia" pitchFamily="18" charset="0"/>
              <a:buNone/>
              <a:defRPr/>
            </a:pPr>
            <a:r>
              <a:rPr lang="en-US" sz="4000" dirty="0" smtClean="0"/>
              <a:t>ADULT EDUCATION</a:t>
            </a:r>
            <a:endParaRPr lang="en-US" sz="4000" dirty="0"/>
          </a:p>
        </p:txBody>
      </p:sp>
    </p:spTree>
  </p:cSld>
  <p:clrMapOvr>
    <a:masterClrMapping/>
  </p:clrMapOvr>
  <p:transition spd="slow">
    <p:blinds/>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457200"/>
            <a:ext cx="6511925" cy="1143000"/>
          </a:xfrm>
        </p:spPr>
        <p:txBody>
          <a:bodyPr>
            <a:normAutofit fontScale="90000"/>
          </a:bodyPr>
          <a:lstStyle/>
          <a:p>
            <a:pPr algn="ctr">
              <a:buFont typeface="Georgia" pitchFamily="18" charset="0"/>
              <a:buChar char="*"/>
              <a:defRPr/>
            </a:pPr>
            <a:r>
              <a:rPr lang="en-US" sz="3600" dirty="0" smtClean="0">
                <a:solidFill>
                  <a:srgbClr val="0070C0"/>
                </a:solidFill>
              </a:rPr>
              <a:t>Guam Community College </a:t>
            </a:r>
            <a:r>
              <a:rPr lang="en-US" dirty="0" smtClean="0">
                <a:solidFill>
                  <a:srgbClr val="0070C0"/>
                </a:solidFill>
              </a:rPr>
              <a:t/>
            </a:r>
            <a:br>
              <a:rPr lang="en-US" dirty="0" smtClean="0">
                <a:solidFill>
                  <a:srgbClr val="0070C0"/>
                </a:solidFill>
              </a:rPr>
            </a:br>
            <a:r>
              <a:rPr lang="en-US" dirty="0" smtClean="0">
                <a:solidFill>
                  <a:srgbClr val="0070C0"/>
                </a:solidFill>
              </a:rPr>
              <a:t>2013</a:t>
            </a:r>
            <a:endParaRPr lang="en-US" dirty="0">
              <a:solidFill>
                <a:srgbClr val="0070C0"/>
              </a:solidFill>
            </a:endParaRPr>
          </a:p>
        </p:txBody>
      </p:sp>
      <p:pic>
        <p:nvPicPr>
          <p:cNvPr id="30723" name="Picture 2" descr="C:\Users\User\Desktop\Capture.JPG"/>
          <p:cNvPicPr>
            <a:picLocks noChangeAspect="1" noChangeArrowheads="1"/>
          </p:cNvPicPr>
          <p:nvPr/>
        </p:nvPicPr>
        <p:blipFill>
          <a:blip r:embed="rId2"/>
          <a:srcRect/>
          <a:stretch>
            <a:fillRect/>
          </a:stretch>
        </p:blipFill>
        <p:spPr bwMode="auto">
          <a:xfrm>
            <a:off x="381000" y="2057400"/>
            <a:ext cx="8458200" cy="4433888"/>
          </a:xfrm>
          <a:prstGeom prst="rect">
            <a:avLst/>
          </a:prstGeom>
          <a:noFill/>
          <a:ln w="9525">
            <a:noFill/>
            <a:miter lim="800000"/>
            <a:headEnd/>
            <a:tailEnd/>
          </a:ln>
        </p:spPr>
      </p:pic>
    </p:spTree>
  </p:cSld>
  <p:clrMapOvr>
    <a:masterClrMapping/>
  </p:clrMapOvr>
  <p:transition spd="slow">
    <p:split orient="vert"/>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2" name="Subtitle 1"/>
          <p:cNvSpPr>
            <a:spLocks noGrp="1"/>
          </p:cNvSpPr>
          <p:nvPr>
            <p:ph type="subTitle" idx="1"/>
          </p:nvPr>
        </p:nvSpPr>
        <p:spPr>
          <a:xfrm>
            <a:off x="1473200" y="5053013"/>
            <a:ext cx="5637213" cy="881062"/>
          </a:xfrm>
        </p:spPr>
        <p:txBody>
          <a:bodyPr>
            <a:normAutofit fontScale="85000" lnSpcReduction="20000"/>
          </a:bodyPr>
          <a:lstStyle/>
          <a:p>
            <a:pPr algn="ctr" eaLnBrk="1" hangingPunct="1"/>
            <a:r>
              <a:rPr lang="en-US" b="1">
                <a:solidFill>
                  <a:srgbClr val="002060"/>
                </a:solidFill>
                <a:effectLst>
                  <a:outerShdw blurRad="38100" dist="38100" dir="2700000" algn="tl">
                    <a:srgbClr val="000000"/>
                  </a:outerShdw>
                </a:effectLst>
              </a:rPr>
              <a:t>Guam Community College</a:t>
            </a:r>
          </a:p>
          <a:p>
            <a:pPr algn="ctr" eaLnBrk="1" hangingPunct="1"/>
            <a:r>
              <a:rPr lang="en-US" b="1">
                <a:solidFill>
                  <a:srgbClr val="002060"/>
                </a:solidFill>
                <a:effectLst>
                  <a:outerShdw blurRad="38100" dist="38100" dir="2700000" algn="tl">
                    <a:srgbClr val="000000"/>
                  </a:outerShdw>
                </a:effectLst>
              </a:rPr>
              <a:t>2013</a:t>
            </a:r>
          </a:p>
        </p:txBody>
      </p:sp>
      <p:sp>
        <p:nvSpPr>
          <p:cNvPr id="3" name="Title 2"/>
          <p:cNvSpPr>
            <a:spLocks noGrp="1"/>
          </p:cNvSpPr>
          <p:nvPr>
            <p:ph type="ctrTitle"/>
          </p:nvPr>
        </p:nvSpPr>
        <p:spPr/>
        <p:txBody>
          <a:bodyPr/>
          <a:lstStyle/>
          <a:p>
            <a:pPr marL="182880" indent="0" algn="ctr" eaLnBrk="1" fontAlgn="auto" hangingPunct="1">
              <a:spcAft>
                <a:spcPts val="0"/>
              </a:spcAft>
              <a:buClr>
                <a:schemeClr val="accent6">
                  <a:lumMod val="75000"/>
                </a:schemeClr>
              </a:buClr>
              <a:buFont typeface="Georgia" pitchFamily="18" charset="0"/>
              <a:buNone/>
              <a:defRPr/>
            </a:pPr>
            <a:r>
              <a:rPr lang="en-US" dirty="0" smtClean="0">
                <a:solidFill>
                  <a:schemeClr val="tx1"/>
                </a:solidFill>
              </a:rPr>
              <a:t>Completion Agenda</a:t>
            </a:r>
            <a:endParaRPr lang="en-US" dirty="0">
              <a:solidFill>
                <a:schemeClr val="tx1"/>
              </a:solidFill>
            </a:endParaRPr>
          </a:p>
        </p:txBody>
      </p:sp>
    </p:spTree>
  </p:cSld>
  <p:clrMapOvr>
    <a:masterClrMapping/>
  </p:clrMapOvr>
  <p:transition>
    <p:checker dir="vert"/>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7" name="Title 6"/>
          <p:cNvSpPr>
            <a:spLocks noGrp="1"/>
          </p:cNvSpPr>
          <p:nvPr>
            <p:ph type="title"/>
          </p:nvPr>
        </p:nvSpPr>
        <p:spPr>
          <a:xfrm>
            <a:off x="533400" y="990600"/>
            <a:ext cx="8229600" cy="1143000"/>
          </a:xfrm>
        </p:spPr>
        <p:txBody>
          <a:bodyPr>
            <a:normAutofit fontScale="90000"/>
          </a:bodyPr>
          <a:lstStyle/>
          <a:p>
            <a:pPr marL="0" indent="0" algn="ctr" eaLnBrk="1" fontAlgn="auto" hangingPunct="1">
              <a:spcAft>
                <a:spcPts val="0"/>
              </a:spcAft>
              <a:buClr>
                <a:schemeClr val="accent6">
                  <a:lumMod val="75000"/>
                </a:schemeClr>
              </a:buClr>
              <a:buFont typeface="Georgia" pitchFamily="18" charset="0"/>
              <a:buNone/>
              <a:defRPr/>
            </a:pPr>
            <a:r>
              <a:rPr lang="en-US" sz="2800" dirty="0">
                <a:solidFill>
                  <a:schemeClr val="tx1"/>
                </a:solidFill>
                <a:effectLst>
                  <a:outerShdw blurRad="38100" dist="38100" dir="2700000" algn="tl">
                    <a:srgbClr val="000000">
                      <a:alpha val="43137"/>
                    </a:srgbClr>
                  </a:outerShdw>
                </a:effectLst>
              </a:rPr>
              <a:t>As part of his effort to build a stronger foundation that will allow the U.S. to lead in the global economy, President Obama announced the American Graduation Initiative, which calls for 5 million additional community college graduates by 2020</a:t>
            </a:r>
            <a:r>
              <a:rPr lang="en-US" sz="1200" dirty="0">
                <a:solidFill>
                  <a:schemeClr val="tx1"/>
                </a:solidFill>
                <a:effectLst>
                  <a:outerShdw blurRad="38100" dist="38100" dir="2700000" algn="tl">
                    <a:srgbClr val="000000">
                      <a:alpha val="43137"/>
                    </a:srgbClr>
                  </a:outerShdw>
                </a:effectLst>
              </a:rPr>
              <a:t>.</a:t>
            </a:r>
            <a:br>
              <a:rPr lang="en-US" sz="1200" dirty="0">
                <a:solidFill>
                  <a:schemeClr val="tx1"/>
                </a:solidFill>
                <a:effectLst>
                  <a:outerShdw blurRad="38100" dist="38100" dir="2700000" algn="tl">
                    <a:srgbClr val="000000">
                      <a:alpha val="43137"/>
                    </a:srgbClr>
                  </a:outerShdw>
                </a:effectLst>
              </a:rPr>
            </a:br>
            <a:endParaRPr lang="en-US" sz="1200" dirty="0">
              <a:solidFill>
                <a:schemeClr val="tx1"/>
              </a:solidFill>
              <a:effectLst>
                <a:outerShdw blurRad="38100" dist="38100" dir="2700000" algn="tl">
                  <a:srgbClr val="000000">
                    <a:alpha val="43137"/>
                  </a:srgbClr>
                </a:outerShdw>
              </a:effectLst>
            </a:endParaRPr>
          </a:p>
        </p:txBody>
      </p:sp>
      <p:pic>
        <p:nvPicPr>
          <p:cNvPr id="14339" name="Picture 2" descr="C:\Users\User\Desktop\article-obama-0719.jpg"/>
          <p:cNvPicPr>
            <a:picLocks noChangeAspect="1" noChangeArrowheads="1"/>
          </p:cNvPicPr>
          <p:nvPr/>
        </p:nvPicPr>
        <p:blipFill>
          <a:blip r:embed="rId2"/>
          <a:srcRect/>
          <a:stretch>
            <a:fillRect/>
          </a:stretch>
        </p:blipFill>
        <p:spPr bwMode="auto">
          <a:xfrm>
            <a:off x="2438400" y="3733800"/>
            <a:ext cx="4019550" cy="2841625"/>
          </a:xfrm>
          <a:prstGeom prst="rect">
            <a:avLst/>
          </a:prstGeom>
          <a:noFill/>
          <a:ln w="9525">
            <a:noFill/>
            <a:miter lim="800000"/>
            <a:headEnd/>
            <a:tailEnd/>
          </a:ln>
        </p:spPr>
      </p:pic>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4401" y="304801"/>
            <a:ext cx="7391400" cy="762000"/>
          </a:xfrm>
        </p:spPr>
        <p:txBody>
          <a:bodyPr/>
          <a:lstStyle/>
          <a:p>
            <a:pPr algn="ctr">
              <a:buFont typeface="Georgia" pitchFamily="18" charset="0"/>
              <a:buNone/>
              <a:defRPr/>
            </a:pPr>
            <a:r>
              <a:rPr lang="en-US" sz="3200" dirty="0" smtClean="0"/>
              <a:t>Unique Enrolled/Unique Completed</a:t>
            </a:r>
            <a:endParaRPr lang="en-US" sz="3200" dirty="0"/>
          </a:p>
        </p:txBody>
      </p:sp>
      <p:graphicFrame>
        <p:nvGraphicFramePr>
          <p:cNvPr id="4" name="Content Placeholder 3"/>
          <p:cNvGraphicFramePr>
            <a:graphicFrameLocks noGrp="1"/>
          </p:cNvGraphicFramePr>
          <p:nvPr>
            <p:ph sz="quarter" idx="4294967295"/>
          </p:nvPr>
        </p:nvGraphicFramePr>
        <p:xfrm>
          <a:off x="762000" y="1143000"/>
          <a:ext cx="7391400" cy="50292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spd="slow">
    <p:fade thruBlk="1"/>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a:xfrm>
            <a:off x="838200" y="228600"/>
            <a:ext cx="7175351" cy="1793167"/>
          </a:xfrm>
        </p:spPr>
        <p:txBody>
          <a:bodyPr/>
          <a:lstStyle/>
          <a:p>
            <a:pPr algn="ctr">
              <a:buFont typeface="Georgia" pitchFamily="18" charset="0"/>
              <a:buNone/>
              <a:defRPr/>
            </a:pPr>
            <a:r>
              <a:rPr lang="en-US" sz="3600" dirty="0" smtClean="0"/>
              <a:t>Program Completion Rate</a:t>
            </a:r>
            <a:endParaRPr lang="en-US" sz="3600" dirty="0"/>
          </a:p>
        </p:txBody>
      </p:sp>
      <p:graphicFrame>
        <p:nvGraphicFramePr>
          <p:cNvPr id="4" name="Table 3"/>
          <p:cNvGraphicFramePr>
            <a:graphicFrameLocks noGrp="1"/>
          </p:cNvGraphicFramePr>
          <p:nvPr/>
        </p:nvGraphicFramePr>
        <p:xfrm>
          <a:off x="990600" y="1219200"/>
          <a:ext cx="7391400" cy="4194176"/>
        </p:xfrm>
        <a:graphic>
          <a:graphicData uri="http://schemas.openxmlformats.org/drawingml/2006/table">
            <a:tbl>
              <a:tblPr/>
              <a:tblGrid>
                <a:gridCol w="1847850"/>
                <a:gridCol w="1847850"/>
                <a:gridCol w="1847850"/>
                <a:gridCol w="1847850"/>
              </a:tblGrid>
              <a:tr h="823913">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800" b="1" i="0" u="none" strike="noStrike" cap="none" normalizeH="0" baseline="0">
                          <a:ln>
                            <a:noFill/>
                          </a:ln>
                          <a:solidFill>
                            <a:srgbClr val="000000"/>
                          </a:solidFill>
                          <a:effectLst/>
                          <a:latin typeface="Arial" charset="0"/>
                          <a:ea typeface="Times New Roman" charset="0"/>
                          <a:cs typeface="Times New Roman" charset="0"/>
                        </a:rPr>
                        <a:t>YEAR</a:t>
                      </a:r>
                      <a:endParaRPr kumimoji="0" lang="en-US" sz="1800" b="0" i="0" u="none" strike="noStrike" cap="none" normalizeH="0" baseline="0">
                        <a:ln>
                          <a:noFill/>
                        </a:ln>
                        <a:solidFill>
                          <a:schemeClr val="tx1"/>
                        </a:solidFill>
                        <a:effectLst/>
                        <a:latin typeface="Calibri" charset="0"/>
                        <a:ea typeface="Times New Roman" charset="0"/>
                        <a:cs typeface="Times New Roman"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800" b="1" i="0" u="none" strike="noStrike" cap="none" normalizeH="0" baseline="0">
                          <a:ln>
                            <a:noFill/>
                          </a:ln>
                          <a:solidFill>
                            <a:srgbClr val="000000"/>
                          </a:solidFill>
                          <a:effectLst/>
                          <a:latin typeface="Arial" charset="0"/>
                          <a:ea typeface="Times New Roman" charset="0"/>
                          <a:cs typeface="Times New Roman" charset="0"/>
                        </a:rPr>
                        <a:t>UNIQUE ENROLLED</a:t>
                      </a:r>
                      <a:endParaRPr kumimoji="0" lang="en-US" sz="1800" b="0" i="0" u="none" strike="noStrike" cap="none" normalizeH="0" baseline="0">
                        <a:ln>
                          <a:noFill/>
                        </a:ln>
                        <a:solidFill>
                          <a:schemeClr val="tx1"/>
                        </a:solidFill>
                        <a:effectLst/>
                        <a:latin typeface="Calibri" charset="0"/>
                        <a:ea typeface="Times New Roman" charset="0"/>
                        <a:cs typeface="Times New Roman"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800" b="1" i="0" u="none" strike="noStrike" cap="none" normalizeH="0" baseline="0">
                          <a:ln>
                            <a:noFill/>
                          </a:ln>
                          <a:solidFill>
                            <a:srgbClr val="000000"/>
                          </a:solidFill>
                          <a:effectLst/>
                          <a:latin typeface="Arial" charset="0"/>
                          <a:ea typeface="Times New Roman" charset="0"/>
                          <a:cs typeface="Times New Roman" charset="0"/>
                        </a:rPr>
                        <a:t>UNIQUE COMPLETED</a:t>
                      </a:r>
                      <a:endParaRPr kumimoji="0" lang="en-US" sz="1800" b="0" i="0" u="none" strike="noStrike" cap="none" normalizeH="0" baseline="0">
                        <a:ln>
                          <a:noFill/>
                        </a:ln>
                        <a:solidFill>
                          <a:schemeClr val="tx1"/>
                        </a:solidFill>
                        <a:effectLst/>
                        <a:latin typeface="Calibri" charset="0"/>
                        <a:ea typeface="Times New Roman" charset="0"/>
                        <a:cs typeface="Times New Roman"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800" b="1" i="0" u="none" strike="noStrike" cap="none" normalizeH="0" baseline="0">
                          <a:ln>
                            <a:noFill/>
                          </a:ln>
                          <a:solidFill>
                            <a:srgbClr val="000000"/>
                          </a:solidFill>
                          <a:effectLst/>
                          <a:latin typeface="Arial" charset="0"/>
                          <a:ea typeface="Times New Roman" charset="0"/>
                          <a:cs typeface="Times New Roman" charset="0"/>
                        </a:rPr>
                        <a:t>%</a:t>
                      </a:r>
                      <a:endParaRPr kumimoji="0" lang="en-US" sz="1800" b="0" i="0" u="none" strike="noStrike" cap="none" normalizeH="0" baseline="0">
                        <a:ln>
                          <a:noFill/>
                        </a:ln>
                        <a:solidFill>
                          <a:schemeClr val="tx1"/>
                        </a:solidFill>
                        <a:effectLst/>
                        <a:latin typeface="Calibri" charset="0"/>
                        <a:ea typeface="Times New Roman" charset="0"/>
                        <a:cs typeface="Times New Roman"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pattFill prst="pct10">
                      <a:fgClr>
                        <a:srgbClr val="FFFFFF"/>
                      </a:fgClr>
                      <a:bgClr>
                        <a:srgbClr val="E5E5E5"/>
                      </a:bgClr>
                    </a:pattFill>
                  </a:tcPr>
                </a:tc>
              </a:tr>
              <a:tr h="412750">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ea typeface="Times New Roman" charset="0"/>
                          <a:cs typeface="Times New Roman" charset="0"/>
                        </a:rPr>
                        <a:t>2006</a:t>
                      </a:r>
                      <a:endParaRPr kumimoji="0" lang="en-US" sz="1800" b="0" i="0" u="none" strike="noStrike" cap="none" normalizeH="0" baseline="0">
                        <a:ln>
                          <a:noFill/>
                        </a:ln>
                        <a:solidFill>
                          <a:schemeClr val="tx1"/>
                        </a:solidFill>
                        <a:effectLst/>
                        <a:latin typeface="Calibri" charset="0"/>
                        <a:ea typeface="Times New Roman" charset="0"/>
                        <a:cs typeface="Times New Roman"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ea typeface="Times New Roman" charset="0"/>
                          <a:cs typeface="Times New Roman" charset="0"/>
                        </a:rPr>
                        <a:t>1084</a:t>
                      </a:r>
                      <a:endParaRPr kumimoji="0" lang="en-US" sz="1800" b="0" i="0" u="none" strike="noStrike" cap="none" normalizeH="0" baseline="0">
                        <a:ln>
                          <a:noFill/>
                        </a:ln>
                        <a:solidFill>
                          <a:schemeClr val="tx1"/>
                        </a:solidFill>
                        <a:effectLst/>
                        <a:latin typeface="Calibri" charset="0"/>
                        <a:ea typeface="Times New Roman" charset="0"/>
                        <a:cs typeface="Times New Roman"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ea typeface="Times New Roman" charset="0"/>
                          <a:cs typeface="Times New Roman" charset="0"/>
                        </a:rPr>
                        <a:t>136</a:t>
                      </a:r>
                      <a:endParaRPr kumimoji="0" lang="en-US" sz="1800" b="0" i="0" u="none" strike="noStrike" cap="none" normalizeH="0" baseline="0">
                        <a:ln>
                          <a:noFill/>
                        </a:ln>
                        <a:solidFill>
                          <a:schemeClr val="tx1"/>
                        </a:solidFill>
                        <a:effectLst/>
                        <a:latin typeface="Calibri" charset="0"/>
                        <a:ea typeface="Times New Roman" charset="0"/>
                        <a:cs typeface="Times New Roman"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ea typeface="Times New Roman" charset="0"/>
                          <a:cs typeface="Times New Roman" charset="0"/>
                        </a:rPr>
                        <a:t>12.5</a:t>
                      </a:r>
                      <a:endParaRPr kumimoji="0" lang="en-US" sz="1800" b="0" i="0" u="none" strike="noStrike" cap="none" normalizeH="0" baseline="0">
                        <a:ln>
                          <a:noFill/>
                        </a:ln>
                        <a:solidFill>
                          <a:schemeClr val="tx1"/>
                        </a:solidFill>
                        <a:effectLst/>
                        <a:latin typeface="Calibri" charset="0"/>
                        <a:ea typeface="Times New Roman" charset="0"/>
                        <a:cs typeface="Times New Roman"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pattFill prst="pct10">
                      <a:fgClr>
                        <a:srgbClr val="FFFFFF"/>
                      </a:fgClr>
                      <a:bgClr>
                        <a:srgbClr val="E5E5E5"/>
                      </a:bgClr>
                    </a:pattFill>
                  </a:tcPr>
                </a:tc>
              </a:tr>
              <a:tr h="412750">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ea typeface="Times New Roman" charset="0"/>
                          <a:cs typeface="Times New Roman" charset="0"/>
                        </a:rPr>
                        <a:t>2007</a:t>
                      </a:r>
                      <a:endParaRPr kumimoji="0" lang="en-US" sz="1800" b="0" i="0" u="none" strike="noStrike" cap="none" normalizeH="0" baseline="0">
                        <a:ln>
                          <a:noFill/>
                        </a:ln>
                        <a:solidFill>
                          <a:schemeClr val="tx1"/>
                        </a:solidFill>
                        <a:effectLst/>
                        <a:latin typeface="Calibri" charset="0"/>
                        <a:ea typeface="Times New Roman" charset="0"/>
                        <a:cs typeface="Times New Roman"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ea typeface="Times New Roman" charset="0"/>
                          <a:cs typeface="Times New Roman" charset="0"/>
                        </a:rPr>
                        <a:t>1089</a:t>
                      </a:r>
                      <a:endParaRPr kumimoji="0" lang="en-US" sz="1800" b="0" i="0" u="none" strike="noStrike" cap="none" normalizeH="0" baseline="0">
                        <a:ln>
                          <a:noFill/>
                        </a:ln>
                        <a:solidFill>
                          <a:schemeClr val="tx1"/>
                        </a:solidFill>
                        <a:effectLst/>
                        <a:latin typeface="Calibri" charset="0"/>
                        <a:ea typeface="Times New Roman" charset="0"/>
                        <a:cs typeface="Times New Roman"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ea typeface="Times New Roman" charset="0"/>
                          <a:cs typeface="Times New Roman" charset="0"/>
                        </a:rPr>
                        <a:t>66</a:t>
                      </a:r>
                      <a:endParaRPr kumimoji="0" lang="en-US" sz="1800" b="0" i="0" u="none" strike="noStrike" cap="none" normalizeH="0" baseline="0">
                        <a:ln>
                          <a:noFill/>
                        </a:ln>
                        <a:solidFill>
                          <a:schemeClr val="tx1"/>
                        </a:solidFill>
                        <a:effectLst/>
                        <a:latin typeface="Calibri" charset="0"/>
                        <a:ea typeface="Times New Roman" charset="0"/>
                        <a:cs typeface="Times New Roman"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ea typeface="Times New Roman" charset="0"/>
                          <a:cs typeface="Times New Roman" charset="0"/>
                        </a:rPr>
                        <a:t>6.1</a:t>
                      </a:r>
                      <a:endParaRPr kumimoji="0" lang="en-US" sz="1800" b="0" i="0" u="none" strike="noStrike" cap="none" normalizeH="0" baseline="0">
                        <a:ln>
                          <a:noFill/>
                        </a:ln>
                        <a:solidFill>
                          <a:schemeClr val="tx1"/>
                        </a:solidFill>
                        <a:effectLst/>
                        <a:latin typeface="Calibri" charset="0"/>
                        <a:ea typeface="Times New Roman" charset="0"/>
                        <a:cs typeface="Times New Roman"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pattFill prst="pct10">
                      <a:fgClr>
                        <a:srgbClr val="FFFFFF"/>
                      </a:fgClr>
                      <a:bgClr>
                        <a:srgbClr val="E5E5E5"/>
                      </a:bgClr>
                    </a:pattFill>
                  </a:tcPr>
                </a:tc>
              </a:tr>
              <a:tr h="412750">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ea typeface="Times New Roman" charset="0"/>
                          <a:cs typeface="Times New Roman" charset="0"/>
                        </a:rPr>
                        <a:t>2008</a:t>
                      </a:r>
                      <a:endParaRPr kumimoji="0" lang="en-US" sz="1800" b="0" i="0" u="none" strike="noStrike" cap="none" normalizeH="0" baseline="0">
                        <a:ln>
                          <a:noFill/>
                        </a:ln>
                        <a:solidFill>
                          <a:schemeClr val="tx1"/>
                        </a:solidFill>
                        <a:effectLst/>
                        <a:latin typeface="Calibri" charset="0"/>
                        <a:ea typeface="Times New Roman" charset="0"/>
                        <a:cs typeface="Times New Roman"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ea typeface="Times New Roman" charset="0"/>
                          <a:cs typeface="Times New Roman" charset="0"/>
                        </a:rPr>
                        <a:t>887</a:t>
                      </a:r>
                      <a:endParaRPr kumimoji="0" lang="en-US" sz="1800" b="0" i="0" u="none" strike="noStrike" cap="none" normalizeH="0" baseline="0">
                        <a:ln>
                          <a:noFill/>
                        </a:ln>
                        <a:solidFill>
                          <a:schemeClr val="tx1"/>
                        </a:solidFill>
                        <a:effectLst/>
                        <a:latin typeface="Calibri" charset="0"/>
                        <a:ea typeface="Times New Roman" charset="0"/>
                        <a:cs typeface="Times New Roman"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ea typeface="Times New Roman" charset="0"/>
                          <a:cs typeface="Times New Roman" charset="0"/>
                        </a:rPr>
                        <a:t>95</a:t>
                      </a:r>
                      <a:endParaRPr kumimoji="0" lang="en-US" sz="1800" b="0" i="0" u="none" strike="noStrike" cap="none" normalizeH="0" baseline="0">
                        <a:ln>
                          <a:noFill/>
                        </a:ln>
                        <a:solidFill>
                          <a:schemeClr val="tx1"/>
                        </a:solidFill>
                        <a:effectLst/>
                        <a:latin typeface="Calibri" charset="0"/>
                        <a:ea typeface="Times New Roman" charset="0"/>
                        <a:cs typeface="Times New Roman"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ea typeface="Times New Roman" charset="0"/>
                          <a:cs typeface="Times New Roman" charset="0"/>
                        </a:rPr>
                        <a:t>10.7</a:t>
                      </a:r>
                      <a:endParaRPr kumimoji="0" lang="en-US" sz="1800" b="0" i="0" u="none" strike="noStrike" cap="none" normalizeH="0" baseline="0">
                        <a:ln>
                          <a:noFill/>
                        </a:ln>
                        <a:solidFill>
                          <a:schemeClr val="tx1"/>
                        </a:solidFill>
                        <a:effectLst/>
                        <a:latin typeface="Calibri" charset="0"/>
                        <a:ea typeface="Times New Roman" charset="0"/>
                        <a:cs typeface="Times New Roman"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pattFill prst="pct10">
                      <a:fgClr>
                        <a:srgbClr val="FFFFFF"/>
                      </a:fgClr>
                      <a:bgClr>
                        <a:srgbClr val="E5E5E5"/>
                      </a:bgClr>
                    </a:pattFill>
                  </a:tcPr>
                </a:tc>
              </a:tr>
              <a:tr h="412750">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ea typeface="Times New Roman" charset="0"/>
                          <a:cs typeface="Times New Roman" charset="0"/>
                        </a:rPr>
                        <a:t>2009</a:t>
                      </a:r>
                      <a:endParaRPr kumimoji="0" lang="en-US" sz="1800" b="0" i="0" u="none" strike="noStrike" cap="none" normalizeH="0" baseline="0">
                        <a:ln>
                          <a:noFill/>
                        </a:ln>
                        <a:solidFill>
                          <a:schemeClr val="tx1"/>
                        </a:solidFill>
                        <a:effectLst/>
                        <a:latin typeface="Calibri" charset="0"/>
                        <a:ea typeface="Times New Roman" charset="0"/>
                        <a:cs typeface="Times New Roman"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ea typeface="Times New Roman" charset="0"/>
                          <a:cs typeface="Times New Roman" charset="0"/>
                        </a:rPr>
                        <a:t>1274</a:t>
                      </a:r>
                      <a:endParaRPr kumimoji="0" lang="en-US" sz="1800" b="0" i="0" u="none" strike="noStrike" cap="none" normalizeH="0" baseline="0">
                        <a:ln>
                          <a:noFill/>
                        </a:ln>
                        <a:solidFill>
                          <a:schemeClr val="tx1"/>
                        </a:solidFill>
                        <a:effectLst/>
                        <a:latin typeface="Calibri" charset="0"/>
                        <a:ea typeface="Times New Roman" charset="0"/>
                        <a:cs typeface="Times New Roman"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ea typeface="Times New Roman" charset="0"/>
                          <a:cs typeface="Times New Roman" charset="0"/>
                        </a:rPr>
                        <a:t>160</a:t>
                      </a:r>
                      <a:endParaRPr kumimoji="0" lang="en-US" sz="1800" b="0" i="0" u="none" strike="noStrike" cap="none" normalizeH="0" baseline="0">
                        <a:ln>
                          <a:noFill/>
                        </a:ln>
                        <a:solidFill>
                          <a:schemeClr val="tx1"/>
                        </a:solidFill>
                        <a:effectLst/>
                        <a:latin typeface="Calibri" charset="0"/>
                        <a:ea typeface="Times New Roman" charset="0"/>
                        <a:cs typeface="Times New Roman"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ea typeface="Times New Roman" charset="0"/>
                          <a:cs typeface="Times New Roman" charset="0"/>
                        </a:rPr>
                        <a:t>12.6</a:t>
                      </a:r>
                      <a:endParaRPr kumimoji="0" lang="en-US" sz="1800" b="0" i="0" u="none" strike="noStrike" cap="none" normalizeH="0" baseline="0">
                        <a:ln>
                          <a:noFill/>
                        </a:ln>
                        <a:solidFill>
                          <a:schemeClr val="tx1"/>
                        </a:solidFill>
                        <a:effectLst/>
                        <a:latin typeface="Calibri" charset="0"/>
                        <a:ea typeface="Times New Roman" charset="0"/>
                        <a:cs typeface="Times New Roman"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pattFill prst="pct10">
                      <a:fgClr>
                        <a:srgbClr val="FFFFFF"/>
                      </a:fgClr>
                      <a:bgClr>
                        <a:srgbClr val="E5E5E5"/>
                      </a:bgClr>
                    </a:pattFill>
                  </a:tcPr>
                </a:tc>
              </a:tr>
              <a:tr h="412750">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ea typeface="Times New Roman" charset="0"/>
                          <a:cs typeface="Times New Roman" charset="0"/>
                        </a:rPr>
                        <a:t>2010</a:t>
                      </a:r>
                      <a:endParaRPr kumimoji="0" lang="en-US" sz="1800" b="0" i="0" u="none" strike="noStrike" cap="none" normalizeH="0" baseline="0">
                        <a:ln>
                          <a:noFill/>
                        </a:ln>
                        <a:solidFill>
                          <a:schemeClr val="tx1"/>
                        </a:solidFill>
                        <a:effectLst/>
                        <a:latin typeface="Calibri" charset="0"/>
                        <a:ea typeface="Times New Roman" charset="0"/>
                        <a:cs typeface="Times New Roman"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ea typeface="Times New Roman" charset="0"/>
                          <a:cs typeface="Times New Roman" charset="0"/>
                        </a:rPr>
                        <a:t>1312</a:t>
                      </a:r>
                      <a:endParaRPr kumimoji="0" lang="en-US" sz="1800" b="0" i="0" u="none" strike="noStrike" cap="none" normalizeH="0" baseline="0">
                        <a:ln>
                          <a:noFill/>
                        </a:ln>
                        <a:solidFill>
                          <a:schemeClr val="tx1"/>
                        </a:solidFill>
                        <a:effectLst/>
                        <a:latin typeface="Calibri" charset="0"/>
                        <a:ea typeface="Times New Roman" charset="0"/>
                        <a:cs typeface="Times New Roman"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ea typeface="Times New Roman" charset="0"/>
                          <a:cs typeface="Times New Roman" charset="0"/>
                        </a:rPr>
                        <a:t>168</a:t>
                      </a:r>
                      <a:endParaRPr kumimoji="0" lang="en-US" sz="1800" b="0" i="0" u="none" strike="noStrike" cap="none" normalizeH="0" baseline="0">
                        <a:ln>
                          <a:noFill/>
                        </a:ln>
                        <a:solidFill>
                          <a:schemeClr val="tx1"/>
                        </a:solidFill>
                        <a:effectLst/>
                        <a:latin typeface="Calibri" charset="0"/>
                        <a:ea typeface="Times New Roman" charset="0"/>
                        <a:cs typeface="Times New Roman"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ea typeface="Times New Roman" charset="0"/>
                          <a:cs typeface="Times New Roman" charset="0"/>
                        </a:rPr>
                        <a:t>12.8</a:t>
                      </a:r>
                      <a:endParaRPr kumimoji="0" lang="en-US" sz="1800" b="0" i="0" u="none" strike="noStrike" cap="none" normalizeH="0" baseline="0">
                        <a:ln>
                          <a:noFill/>
                        </a:ln>
                        <a:solidFill>
                          <a:schemeClr val="tx1"/>
                        </a:solidFill>
                        <a:effectLst/>
                        <a:latin typeface="Calibri" charset="0"/>
                        <a:ea typeface="Times New Roman" charset="0"/>
                        <a:cs typeface="Times New Roman"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pattFill prst="pct10">
                      <a:fgClr>
                        <a:srgbClr val="FFFFFF"/>
                      </a:fgClr>
                      <a:bgClr>
                        <a:srgbClr val="E5E5E5"/>
                      </a:bgClr>
                    </a:pattFill>
                  </a:tcPr>
                </a:tc>
              </a:tr>
              <a:tr h="412750">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ea typeface="Times New Roman" charset="0"/>
                          <a:cs typeface="Times New Roman" charset="0"/>
                        </a:rPr>
                        <a:t>2011</a:t>
                      </a:r>
                      <a:endParaRPr kumimoji="0" lang="en-US" sz="1800" b="0" i="0" u="none" strike="noStrike" cap="none" normalizeH="0" baseline="0">
                        <a:ln>
                          <a:noFill/>
                        </a:ln>
                        <a:solidFill>
                          <a:schemeClr val="tx1"/>
                        </a:solidFill>
                        <a:effectLst/>
                        <a:latin typeface="Calibri" charset="0"/>
                        <a:ea typeface="Times New Roman" charset="0"/>
                        <a:cs typeface="Times New Roman"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ea typeface="Times New Roman" charset="0"/>
                          <a:cs typeface="Times New Roman" charset="0"/>
                        </a:rPr>
                        <a:t>1260</a:t>
                      </a:r>
                      <a:endParaRPr kumimoji="0" lang="en-US" sz="1800" b="0" i="0" u="none" strike="noStrike" cap="none" normalizeH="0" baseline="0">
                        <a:ln>
                          <a:noFill/>
                        </a:ln>
                        <a:solidFill>
                          <a:schemeClr val="tx1"/>
                        </a:solidFill>
                        <a:effectLst/>
                        <a:latin typeface="Calibri" charset="0"/>
                        <a:ea typeface="Times New Roman" charset="0"/>
                        <a:cs typeface="Times New Roman"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ea typeface="Times New Roman" charset="0"/>
                          <a:cs typeface="Times New Roman" charset="0"/>
                        </a:rPr>
                        <a:t>205</a:t>
                      </a:r>
                      <a:endParaRPr kumimoji="0" lang="en-US" sz="1800" b="0" i="0" u="none" strike="noStrike" cap="none" normalizeH="0" baseline="0">
                        <a:ln>
                          <a:noFill/>
                        </a:ln>
                        <a:solidFill>
                          <a:schemeClr val="tx1"/>
                        </a:solidFill>
                        <a:effectLst/>
                        <a:latin typeface="Calibri" charset="0"/>
                        <a:ea typeface="Times New Roman" charset="0"/>
                        <a:cs typeface="Times New Roman"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ea typeface="Times New Roman" charset="0"/>
                          <a:cs typeface="Times New Roman" charset="0"/>
                        </a:rPr>
                        <a:t>16.3</a:t>
                      </a:r>
                      <a:endParaRPr kumimoji="0" lang="en-US" sz="1800" b="0" i="0" u="none" strike="noStrike" cap="none" normalizeH="0" baseline="0">
                        <a:ln>
                          <a:noFill/>
                        </a:ln>
                        <a:solidFill>
                          <a:schemeClr val="tx1"/>
                        </a:solidFill>
                        <a:effectLst/>
                        <a:latin typeface="Calibri" charset="0"/>
                        <a:ea typeface="Times New Roman" charset="0"/>
                        <a:cs typeface="Times New Roman"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pattFill prst="pct10">
                      <a:fgClr>
                        <a:srgbClr val="FFFFFF"/>
                      </a:fgClr>
                      <a:bgClr>
                        <a:srgbClr val="E5E5E5"/>
                      </a:bgClr>
                    </a:pattFill>
                  </a:tcPr>
                </a:tc>
              </a:tr>
              <a:tr h="412750">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ea typeface="Times New Roman" charset="0"/>
                          <a:cs typeface="Times New Roman" charset="0"/>
                        </a:rPr>
                        <a:t>2012</a:t>
                      </a:r>
                      <a:endParaRPr kumimoji="0" lang="en-US" sz="1800" b="0" i="0" u="none" strike="noStrike" cap="none" normalizeH="0" baseline="0">
                        <a:ln>
                          <a:noFill/>
                        </a:ln>
                        <a:solidFill>
                          <a:schemeClr val="tx1"/>
                        </a:solidFill>
                        <a:effectLst/>
                        <a:latin typeface="Calibri" charset="0"/>
                        <a:ea typeface="Times New Roman" charset="0"/>
                        <a:cs typeface="Times New Roman"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ea typeface="Times New Roman" charset="0"/>
                          <a:cs typeface="Times New Roman" charset="0"/>
                        </a:rPr>
                        <a:t>1206</a:t>
                      </a:r>
                      <a:endParaRPr kumimoji="0" lang="en-US" sz="1800" b="0" i="0" u="none" strike="noStrike" cap="none" normalizeH="0" baseline="0">
                        <a:ln>
                          <a:noFill/>
                        </a:ln>
                        <a:solidFill>
                          <a:schemeClr val="tx1"/>
                        </a:solidFill>
                        <a:effectLst/>
                        <a:latin typeface="Calibri" charset="0"/>
                        <a:ea typeface="Times New Roman" charset="0"/>
                        <a:cs typeface="Times New Roman"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ea typeface="Times New Roman" charset="0"/>
                          <a:cs typeface="Times New Roman" charset="0"/>
                        </a:rPr>
                        <a:t>172</a:t>
                      </a:r>
                      <a:endParaRPr kumimoji="0" lang="en-US" sz="1800" b="0" i="0" u="none" strike="noStrike" cap="none" normalizeH="0" baseline="0">
                        <a:ln>
                          <a:noFill/>
                        </a:ln>
                        <a:solidFill>
                          <a:schemeClr val="tx1"/>
                        </a:solidFill>
                        <a:effectLst/>
                        <a:latin typeface="Calibri" charset="0"/>
                        <a:ea typeface="Times New Roman" charset="0"/>
                        <a:cs typeface="Times New Roman"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ea typeface="Times New Roman" charset="0"/>
                          <a:cs typeface="Times New Roman" charset="0"/>
                        </a:rPr>
                        <a:t>14.3</a:t>
                      </a:r>
                      <a:endParaRPr kumimoji="0" lang="en-US" sz="1800" b="0" i="0" u="none" strike="noStrike" cap="none" normalizeH="0" baseline="0">
                        <a:ln>
                          <a:noFill/>
                        </a:ln>
                        <a:solidFill>
                          <a:schemeClr val="tx1"/>
                        </a:solidFill>
                        <a:effectLst/>
                        <a:latin typeface="Calibri" charset="0"/>
                        <a:ea typeface="Times New Roman" charset="0"/>
                        <a:cs typeface="Times New Roman"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pattFill prst="pct10">
                      <a:fgClr>
                        <a:srgbClr val="FFFFFF"/>
                      </a:fgClr>
                      <a:bgClr>
                        <a:srgbClr val="E5E5E5"/>
                      </a:bgClr>
                    </a:pattFill>
                  </a:tcPr>
                </a:tc>
              </a:tr>
              <a:tr h="481013">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ea typeface="Times New Roman" charset="0"/>
                          <a:cs typeface="Times New Roman" charset="0"/>
                        </a:rPr>
                        <a:t>TOTAL</a:t>
                      </a:r>
                      <a:endParaRPr kumimoji="0" lang="en-US" sz="1800" b="0" i="0" u="none" strike="noStrike" cap="none" normalizeH="0" baseline="0">
                        <a:ln>
                          <a:noFill/>
                        </a:ln>
                        <a:solidFill>
                          <a:schemeClr val="tx1"/>
                        </a:solidFill>
                        <a:effectLst/>
                        <a:latin typeface="Calibri" charset="0"/>
                        <a:ea typeface="Times New Roman" charset="0"/>
                        <a:cs typeface="Times New Roman"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800" b="1" i="0" u="none" strike="noStrike" cap="none" normalizeH="0" baseline="0">
                          <a:ln>
                            <a:noFill/>
                          </a:ln>
                          <a:solidFill>
                            <a:srgbClr val="000000"/>
                          </a:solidFill>
                          <a:effectLst/>
                          <a:latin typeface="Arial" charset="0"/>
                          <a:ea typeface="Times New Roman" charset="0"/>
                          <a:cs typeface="Times New Roman" charset="0"/>
                        </a:rPr>
                        <a:t>8112</a:t>
                      </a:r>
                      <a:endParaRPr kumimoji="0" lang="en-US" sz="1800" b="0" i="0" u="none" strike="noStrike" cap="none" normalizeH="0" baseline="0">
                        <a:ln>
                          <a:noFill/>
                        </a:ln>
                        <a:solidFill>
                          <a:schemeClr val="tx1"/>
                        </a:solidFill>
                        <a:effectLst/>
                        <a:latin typeface="Calibri" charset="0"/>
                        <a:ea typeface="Times New Roman" charset="0"/>
                        <a:cs typeface="Times New Roman"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800" b="1" i="0" u="none" strike="noStrike" cap="none" normalizeH="0" baseline="0">
                          <a:ln>
                            <a:noFill/>
                          </a:ln>
                          <a:solidFill>
                            <a:srgbClr val="000000"/>
                          </a:solidFill>
                          <a:effectLst/>
                          <a:latin typeface="Arial" charset="0"/>
                          <a:ea typeface="Times New Roman" charset="0"/>
                          <a:cs typeface="Times New Roman" charset="0"/>
                        </a:rPr>
                        <a:t>1002</a:t>
                      </a:r>
                      <a:endParaRPr kumimoji="0" lang="en-US" sz="1800" b="0" i="0" u="none" strike="noStrike" cap="none" normalizeH="0" baseline="0">
                        <a:ln>
                          <a:noFill/>
                        </a:ln>
                        <a:solidFill>
                          <a:schemeClr val="tx1"/>
                        </a:solidFill>
                        <a:effectLst/>
                        <a:latin typeface="Calibri" charset="0"/>
                        <a:ea typeface="Times New Roman" charset="0"/>
                        <a:cs typeface="Times New Roman"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ea typeface="Times New Roman" charset="0"/>
                          <a:cs typeface="Times New Roman" charset="0"/>
                        </a:rPr>
                        <a:t>12.4</a:t>
                      </a:r>
                      <a:endParaRPr kumimoji="0" lang="en-US" sz="1800" b="0" i="0" u="none" strike="noStrike" cap="none" normalizeH="0" baseline="0">
                        <a:ln>
                          <a:noFill/>
                        </a:ln>
                        <a:solidFill>
                          <a:schemeClr val="tx1"/>
                        </a:solidFill>
                        <a:effectLst/>
                        <a:latin typeface="Calibri" charset="0"/>
                        <a:ea typeface="Times New Roman" charset="0"/>
                        <a:cs typeface="Times New Roman"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pattFill prst="pct10">
                      <a:fgClr>
                        <a:srgbClr val="FFFFFF"/>
                      </a:fgClr>
                      <a:bgClr>
                        <a:srgbClr val="E5E5E5"/>
                      </a:bgClr>
                    </a:pattFill>
                  </a:tcPr>
                </a:tc>
              </a:tr>
            </a:tbl>
          </a:graphicData>
        </a:graphic>
      </p:graphicFrame>
    </p:spTree>
  </p:cSld>
  <p:clrMapOvr>
    <a:masterClrMapping/>
  </p:clrMapOvr>
  <p:transition spd="slow">
    <p:push dir="u"/>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95400" y="381000"/>
            <a:ext cx="6511925" cy="1143000"/>
          </a:xfrm>
        </p:spPr>
        <p:txBody>
          <a:bodyPr/>
          <a:lstStyle/>
          <a:p>
            <a:pPr algn="ctr">
              <a:buFont typeface="Georgia" pitchFamily="18" charset="0"/>
              <a:buNone/>
              <a:defRPr/>
            </a:pPr>
            <a:r>
              <a:rPr lang="en-US" sz="2800" dirty="0" smtClean="0"/>
              <a:t>English Placement Test Results:  AY2006 to AY2013</a:t>
            </a:r>
            <a:endParaRPr lang="en-US" sz="2800" dirty="0"/>
          </a:p>
        </p:txBody>
      </p:sp>
      <p:graphicFrame>
        <p:nvGraphicFramePr>
          <p:cNvPr id="4" name="Chart 3"/>
          <p:cNvGraphicFramePr/>
          <p:nvPr/>
        </p:nvGraphicFramePr>
        <p:xfrm>
          <a:off x="0" y="1371600"/>
          <a:ext cx="9144000" cy="5181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spd="slow">
    <p:strips dir="ld"/>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371600" y="304800"/>
            <a:ext cx="6511925" cy="1143000"/>
          </a:xfrm>
        </p:spPr>
        <p:txBody>
          <a:bodyPr>
            <a:normAutofit fontScale="90000"/>
          </a:bodyPr>
          <a:lstStyle/>
          <a:p>
            <a:pPr algn="ctr">
              <a:buFont typeface="Georgia" pitchFamily="18" charset="0"/>
              <a:buNone/>
              <a:defRPr/>
            </a:pPr>
            <a:r>
              <a:rPr lang="en-US" sz="3200" dirty="0" smtClean="0"/>
              <a:t>EN100B Completion Rates </a:t>
            </a:r>
            <a:br>
              <a:rPr lang="en-US" sz="3200" dirty="0" smtClean="0"/>
            </a:br>
            <a:r>
              <a:rPr lang="en-US" sz="3200" dirty="0" smtClean="0"/>
              <a:t>(AY03-04 to AY12-13)</a:t>
            </a:r>
            <a:br>
              <a:rPr lang="en-US" sz="3200" dirty="0" smtClean="0"/>
            </a:br>
            <a:endParaRPr lang="en-US" sz="3200" dirty="0"/>
          </a:p>
        </p:txBody>
      </p:sp>
      <p:pic>
        <p:nvPicPr>
          <p:cNvPr id="18435" name="Chart 8"/>
          <p:cNvPicPr>
            <a:picLocks noChangeArrowheads="1"/>
          </p:cNvPicPr>
          <p:nvPr/>
        </p:nvPicPr>
        <p:blipFill>
          <a:blip r:embed="rId3"/>
          <a:srcRect l="-3687" t="-3886" r="-2470" b="-4587"/>
          <a:stretch>
            <a:fillRect/>
          </a:stretch>
        </p:blipFill>
        <p:spPr bwMode="auto">
          <a:xfrm>
            <a:off x="762000" y="1371600"/>
            <a:ext cx="7696200" cy="5257800"/>
          </a:xfrm>
          <a:prstGeom prst="rect">
            <a:avLst/>
          </a:prstGeom>
          <a:noFill/>
          <a:ln w="9525">
            <a:noFill/>
            <a:miter lim="800000"/>
            <a:headEnd/>
            <a:tailEnd/>
          </a:ln>
        </p:spPr>
      </p:pic>
    </p:spTree>
  </p:cSld>
  <p:clrMapOvr>
    <a:masterClrMapping/>
  </p:clrMapOvr>
  <p:transition spd="slow">
    <p:randomBa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47800" y="533400"/>
            <a:ext cx="6511925" cy="1143000"/>
          </a:xfrm>
        </p:spPr>
        <p:txBody>
          <a:bodyPr>
            <a:normAutofit fontScale="90000"/>
          </a:bodyPr>
          <a:lstStyle/>
          <a:p>
            <a:pPr algn="ctr">
              <a:buFont typeface="Georgia" pitchFamily="18" charset="0"/>
              <a:buNone/>
              <a:defRPr/>
            </a:pPr>
            <a:r>
              <a:rPr lang="en-US" sz="3200" dirty="0" smtClean="0"/>
              <a:t>EN100R Completion Rates </a:t>
            </a:r>
            <a:br>
              <a:rPr lang="en-US" sz="3200" dirty="0" smtClean="0"/>
            </a:br>
            <a:r>
              <a:rPr lang="en-US" sz="3200" dirty="0" smtClean="0"/>
              <a:t>(AY03-04 to AY12-13)</a:t>
            </a:r>
            <a:r>
              <a:rPr lang="en-US" dirty="0" smtClean="0"/>
              <a:t/>
            </a:r>
            <a:br>
              <a:rPr lang="en-US" dirty="0" smtClean="0"/>
            </a:br>
            <a:endParaRPr lang="en-US" dirty="0"/>
          </a:p>
        </p:txBody>
      </p:sp>
      <p:pic>
        <p:nvPicPr>
          <p:cNvPr id="19459" name="Chart 9"/>
          <p:cNvPicPr>
            <a:picLocks noChangeArrowheads="1"/>
          </p:cNvPicPr>
          <p:nvPr/>
        </p:nvPicPr>
        <p:blipFill>
          <a:blip r:embed="rId3"/>
          <a:srcRect l="-1692" t="-3297" r="-2692" b="-3847"/>
          <a:stretch>
            <a:fillRect/>
          </a:stretch>
        </p:blipFill>
        <p:spPr bwMode="auto">
          <a:xfrm>
            <a:off x="914400" y="1828800"/>
            <a:ext cx="7772400" cy="4648200"/>
          </a:xfrm>
          <a:prstGeom prst="rect">
            <a:avLst/>
          </a:prstGeom>
          <a:noFill/>
          <a:ln w="9525">
            <a:noFill/>
            <a:miter lim="800000"/>
            <a:headEnd/>
            <a:tailEnd/>
          </a:ln>
        </p:spPr>
      </p:pic>
    </p:spTree>
  </p:cSld>
  <p:clrMapOvr>
    <a:masterClrMapping/>
  </p:clrMapOvr>
  <p:transition spd="slow">
    <p:pull/>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Rectangle 1"/>
          <p:cNvSpPr/>
          <p:nvPr/>
        </p:nvSpPr>
        <p:spPr>
          <a:xfrm>
            <a:off x="0" y="762000"/>
            <a:ext cx="9144000" cy="5519460"/>
          </a:xfrm>
          <a:prstGeom prst="rect">
            <a:avLst/>
          </a:prstGeom>
        </p:spPr>
        <p:txBody>
          <a:bodyPr wrap="square">
            <a:spAutoFit/>
          </a:bodyPr>
          <a:lstStyle/>
          <a:p>
            <a:pPr algn="ctr">
              <a:spcAft>
                <a:spcPts val="1000"/>
              </a:spcAft>
            </a:pPr>
            <a:r>
              <a:rPr lang="en-US" sz="7200" b="1" dirty="0" smtClean="0">
                <a:latin typeface="Calibri Light" pitchFamily="34" charset="0"/>
                <a:ea typeface="Calibri"/>
                <a:cs typeface="Times New Roman"/>
              </a:rPr>
              <a:t>Student Success and Completion </a:t>
            </a:r>
          </a:p>
          <a:p>
            <a:pPr algn="ctr">
              <a:spcAft>
                <a:spcPts val="1000"/>
              </a:spcAft>
            </a:pPr>
            <a:r>
              <a:rPr lang="en-US" sz="4800" b="1" dirty="0" smtClean="0">
                <a:latin typeface="Calibri Light" pitchFamily="34" charset="0"/>
                <a:ea typeface="Calibri"/>
                <a:cs typeface="Times New Roman"/>
              </a:rPr>
              <a:t>as an </a:t>
            </a:r>
          </a:p>
          <a:p>
            <a:pPr algn="ctr">
              <a:spcAft>
                <a:spcPts val="1000"/>
              </a:spcAft>
            </a:pPr>
            <a:r>
              <a:rPr lang="en-US" sz="7200" b="1" dirty="0" smtClean="0">
                <a:latin typeface="Calibri Light" pitchFamily="34" charset="0"/>
                <a:ea typeface="Calibri"/>
                <a:cs typeface="Times New Roman"/>
              </a:rPr>
              <a:t>Institutional Conversation</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371600" y="381000"/>
            <a:ext cx="6511925" cy="1143000"/>
          </a:xfrm>
        </p:spPr>
        <p:txBody>
          <a:bodyPr>
            <a:normAutofit fontScale="90000"/>
          </a:bodyPr>
          <a:lstStyle/>
          <a:p>
            <a:pPr algn="ctr">
              <a:buFont typeface="Georgia" pitchFamily="18" charset="0"/>
              <a:buNone/>
              <a:defRPr/>
            </a:pPr>
            <a:r>
              <a:rPr lang="en-US" sz="3600" dirty="0" smtClean="0"/>
              <a:t>EN100W Completion Rates (AY03-04 to AY12-13)</a:t>
            </a:r>
            <a:r>
              <a:rPr lang="en-US" dirty="0" smtClean="0"/>
              <a:t/>
            </a:r>
            <a:br>
              <a:rPr lang="en-US" dirty="0" smtClean="0"/>
            </a:br>
            <a:endParaRPr lang="en-US" dirty="0"/>
          </a:p>
        </p:txBody>
      </p:sp>
      <p:pic>
        <p:nvPicPr>
          <p:cNvPr id="20483" name="Chart 10"/>
          <p:cNvPicPr>
            <a:picLocks noChangeArrowheads="1"/>
          </p:cNvPicPr>
          <p:nvPr/>
        </p:nvPicPr>
        <p:blipFill>
          <a:blip r:embed="rId3"/>
          <a:srcRect l="-1167" t="-3481" r="-2213" b="-4181"/>
          <a:stretch>
            <a:fillRect/>
          </a:stretch>
        </p:blipFill>
        <p:spPr bwMode="auto">
          <a:xfrm>
            <a:off x="1295400" y="1447800"/>
            <a:ext cx="6705600" cy="5105400"/>
          </a:xfrm>
          <a:prstGeom prst="rect">
            <a:avLst/>
          </a:prstGeom>
          <a:noFill/>
          <a:ln w="9525">
            <a:noFill/>
            <a:miter lim="800000"/>
            <a:headEnd/>
            <a:tailEnd/>
          </a:ln>
        </p:spPr>
      </p:pic>
    </p:spTree>
  </p:cSld>
  <p:clrMapOvr>
    <a:masterClrMapping/>
  </p:clrMapOvr>
  <p:transition spd="slow">
    <p:cover dir="ru"/>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381000"/>
            <a:ext cx="6511925" cy="1143000"/>
          </a:xfrm>
        </p:spPr>
        <p:txBody>
          <a:bodyPr>
            <a:normAutofit fontScale="90000"/>
          </a:bodyPr>
          <a:lstStyle/>
          <a:p>
            <a:pPr algn="ctr">
              <a:buFont typeface="Georgia" pitchFamily="18" charset="0"/>
              <a:buNone/>
              <a:defRPr/>
            </a:pPr>
            <a:r>
              <a:rPr lang="en-US" sz="2800" dirty="0" smtClean="0"/>
              <a:t>Figure 13.  Math Placement Test Results:  AY2006 to AY2013</a:t>
            </a:r>
            <a:br>
              <a:rPr lang="en-US" sz="2800" dirty="0" smtClean="0"/>
            </a:br>
            <a:endParaRPr lang="en-US" sz="2800" dirty="0"/>
          </a:p>
        </p:txBody>
      </p:sp>
      <p:graphicFrame>
        <p:nvGraphicFramePr>
          <p:cNvPr id="4" name="Chart 3"/>
          <p:cNvGraphicFramePr/>
          <p:nvPr/>
        </p:nvGraphicFramePr>
        <p:xfrm>
          <a:off x="1143000" y="1676400"/>
          <a:ext cx="6781800" cy="45720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spd="slow">
    <p:dissolve/>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95400" y="381000"/>
            <a:ext cx="6511925" cy="1143000"/>
          </a:xfrm>
        </p:spPr>
        <p:txBody>
          <a:bodyPr>
            <a:normAutofit fontScale="90000"/>
          </a:bodyPr>
          <a:lstStyle/>
          <a:p>
            <a:pPr algn="ctr">
              <a:buFont typeface="Georgia" pitchFamily="18" charset="0"/>
              <a:buNone/>
              <a:defRPr/>
            </a:pPr>
            <a:r>
              <a:rPr lang="en-US" sz="3600" dirty="0" smtClean="0"/>
              <a:t>MA085 Completion Rates (AY03-04 to AY12-13)</a:t>
            </a:r>
            <a:br>
              <a:rPr lang="en-US" sz="3600" dirty="0" smtClean="0"/>
            </a:br>
            <a:endParaRPr lang="en-US" sz="3600" dirty="0"/>
          </a:p>
        </p:txBody>
      </p:sp>
      <p:pic>
        <p:nvPicPr>
          <p:cNvPr id="22531" name="Chart 13"/>
          <p:cNvPicPr>
            <a:picLocks noChangeArrowheads="1"/>
          </p:cNvPicPr>
          <p:nvPr/>
        </p:nvPicPr>
        <p:blipFill>
          <a:blip r:embed="rId3"/>
          <a:srcRect l="-1308" t="-4373" r="-3667" b="-4950"/>
          <a:stretch>
            <a:fillRect/>
          </a:stretch>
        </p:blipFill>
        <p:spPr bwMode="auto">
          <a:xfrm>
            <a:off x="762000" y="1676400"/>
            <a:ext cx="7696200" cy="4724400"/>
          </a:xfrm>
          <a:prstGeom prst="rect">
            <a:avLst/>
          </a:prstGeom>
          <a:noFill/>
          <a:ln w="9525">
            <a:noFill/>
            <a:miter lim="800000"/>
            <a:headEnd/>
            <a:tailEnd/>
          </a:ln>
        </p:spPr>
      </p:pic>
    </p:spTree>
  </p:cSld>
  <p:clrMapOvr>
    <a:masterClrMapping/>
  </p:clrMapOvr>
  <p:transition spd="slow">
    <p:checke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371600" y="304800"/>
            <a:ext cx="6511925" cy="1143000"/>
          </a:xfrm>
        </p:spPr>
        <p:txBody>
          <a:bodyPr>
            <a:normAutofit fontScale="90000"/>
          </a:bodyPr>
          <a:lstStyle/>
          <a:p>
            <a:pPr algn="ctr">
              <a:buFont typeface="Georgia" pitchFamily="18" charset="0"/>
              <a:buNone/>
              <a:defRPr/>
            </a:pPr>
            <a:r>
              <a:rPr lang="en-US" sz="3200" dirty="0" smtClean="0"/>
              <a:t>MA095 Completion Rates (AY03-04 to AY12-13)</a:t>
            </a:r>
            <a:br>
              <a:rPr lang="en-US" sz="3200" dirty="0" smtClean="0"/>
            </a:br>
            <a:endParaRPr lang="en-US" sz="3200" dirty="0"/>
          </a:p>
        </p:txBody>
      </p:sp>
      <p:pic>
        <p:nvPicPr>
          <p:cNvPr id="23555" name="Chart 17"/>
          <p:cNvPicPr>
            <a:picLocks noChangeArrowheads="1"/>
          </p:cNvPicPr>
          <p:nvPr/>
        </p:nvPicPr>
        <p:blipFill>
          <a:blip r:embed="rId3"/>
          <a:srcRect l="-1387" t="-3596" r="-2629" b="-4321"/>
          <a:stretch>
            <a:fillRect/>
          </a:stretch>
        </p:blipFill>
        <p:spPr bwMode="auto">
          <a:xfrm>
            <a:off x="838200" y="1600200"/>
            <a:ext cx="7315200" cy="4953000"/>
          </a:xfrm>
          <a:prstGeom prst="rect">
            <a:avLst/>
          </a:prstGeom>
          <a:noFill/>
          <a:ln w="9525">
            <a:noFill/>
            <a:miter lim="800000"/>
            <a:headEnd/>
            <a:tailEnd/>
          </a:ln>
        </p:spPr>
      </p:pic>
    </p:spTree>
  </p:cSld>
  <p:clrMapOvr>
    <a:masterClrMapping/>
  </p:clrMapOvr>
  <p:transition spd="slow">
    <p:blinds dir="vert"/>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1" y="1066800"/>
            <a:ext cx="8610600" cy="5486400"/>
          </a:xfrm>
        </p:spPr>
        <p:txBody>
          <a:bodyPr>
            <a:normAutofit fontScale="90000"/>
          </a:bodyPr>
          <a:lstStyle/>
          <a:p>
            <a:pPr algn="l">
              <a:buFont typeface="Georgia" pitchFamily="18" charset="0"/>
              <a:buNone/>
              <a:defRPr/>
            </a:pPr>
            <a:r>
              <a:rPr lang="en-US" sz="2400" dirty="0" smtClean="0"/>
              <a:t>	</a:t>
            </a:r>
            <a:r>
              <a:rPr lang="en-US" sz="3200" dirty="0" smtClean="0"/>
              <a:t>-Support programs </a:t>
            </a:r>
            <a:br>
              <a:rPr lang="en-US" sz="3200" dirty="0" smtClean="0"/>
            </a:br>
            <a:r>
              <a:rPr lang="en-US" sz="3200" dirty="0" smtClean="0"/>
              <a:t>-Early intervention programs</a:t>
            </a:r>
            <a:br>
              <a:rPr lang="en-US" sz="3200" dirty="0" smtClean="0"/>
            </a:br>
            <a:r>
              <a:rPr lang="en-US" sz="3200" dirty="0" smtClean="0"/>
              <a:t>-Compressed-format classes vs. regular-length courses </a:t>
            </a:r>
            <a:br>
              <a:rPr lang="en-US" sz="3200" dirty="0" smtClean="0"/>
            </a:br>
            <a:r>
              <a:rPr lang="en-US" sz="3200" dirty="0" smtClean="0"/>
              <a:t>-Revisit student placement into developmental courses</a:t>
            </a:r>
            <a:br>
              <a:rPr lang="en-US" sz="3200" dirty="0" smtClean="0"/>
            </a:br>
            <a:r>
              <a:rPr lang="en-US" sz="3200" dirty="0" smtClean="0"/>
              <a:t>-Require advising for all developmental students until they have completed all the required developmental courses</a:t>
            </a:r>
            <a:r>
              <a:rPr lang="en-US" sz="3600" dirty="0" smtClean="0"/>
              <a:t/>
            </a:r>
            <a:br>
              <a:rPr lang="en-US" sz="3600" dirty="0" smtClean="0"/>
            </a:br>
            <a:r>
              <a:rPr lang="en-US" sz="2400" dirty="0" smtClean="0"/>
              <a:t/>
            </a:r>
            <a:br>
              <a:rPr lang="en-US" sz="2400" dirty="0" smtClean="0"/>
            </a:br>
            <a:r>
              <a:rPr lang="en-US" sz="2400" dirty="0" smtClean="0"/>
              <a:t/>
            </a:r>
            <a:br>
              <a:rPr lang="en-US" sz="2400" dirty="0" smtClean="0"/>
            </a:br>
            <a:endParaRPr lang="en-US" sz="2400" dirty="0"/>
          </a:p>
        </p:txBody>
      </p:sp>
      <p:sp>
        <p:nvSpPr>
          <p:cNvPr id="3" name="Title 1"/>
          <p:cNvSpPr txBox="1">
            <a:spLocks/>
          </p:cNvSpPr>
          <p:nvPr/>
        </p:nvSpPr>
        <p:spPr>
          <a:xfrm>
            <a:off x="1219200" y="381000"/>
            <a:ext cx="6511925" cy="685800"/>
          </a:xfrm>
          <a:prstGeom prst="rect">
            <a:avLst/>
          </a:prstGeom>
          <a:effectLst/>
        </p:spPr>
        <p:txBody>
          <a:bodyPr/>
          <a:lstStyle/>
          <a:p>
            <a:pPr marL="319088" indent="-319088" algn="ctr" eaLnBrk="0" hangingPunct="0">
              <a:buClr>
                <a:srgbClr val="C3260C"/>
              </a:buClr>
              <a:buSzPct val="128000"/>
              <a:buFont typeface="Georgia" pitchFamily="18" charset="0"/>
              <a:buNone/>
              <a:defRPr/>
            </a:pPr>
            <a:r>
              <a:rPr lang="en-US" sz="4000" b="1" dirty="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rPr>
              <a:t>Best Practices</a:t>
            </a:r>
            <a:br>
              <a:rPr lang="en-US" sz="4000" b="1" dirty="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rPr>
            </a:br>
            <a:endParaRPr lang="en-US" sz="4000" b="1" dirty="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endParaRPr>
          </a:p>
        </p:txBody>
      </p:sp>
    </p:spTree>
  </p:cSld>
  <p:clrMapOvr>
    <a:masterClrMapping/>
  </p:clrMapOvr>
  <p:transition spd="slow">
    <p:wheel spokes="1"/>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25602" name="Subtitle 1"/>
          <p:cNvSpPr>
            <a:spLocks noGrp="1"/>
          </p:cNvSpPr>
          <p:nvPr>
            <p:ph type="subTitle" idx="1"/>
          </p:nvPr>
        </p:nvSpPr>
        <p:spPr>
          <a:xfrm>
            <a:off x="685800" y="1371600"/>
            <a:ext cx="8153400" cy="4562475"/>
          </a:xfrm>
        </p:spPr>
        <p:txBody>
          <a:bodyPr/>
          <a:lstStyle/>
          <a:p>
            <a:r>
              <a:rPr lang="en-US" sz="3200"/>
              <a:t>-Short, intensive review/refresher course</a:t>
            </a:r>
          </a:p>
          <a:p>
            <a:r>
              <a:rPr lang="en-US" sz="3200"/>
              <a:t>-Professional development for faculty (instructional strategies, developmental education)</a:t>
            </a:r>
          </a:p>
          <a:p>
            <a:r>
              <a:rPr lang="en-US" sz="3200"/>
              <a:t>-“one-stop learning center” for advising and tutoring</a:t>
            </a:r>
          </a:p>
          <a:p>
            <a:endParaRPr lang="en-US"/>
          </a:p>
        </p:txBody>
      </p:sp>
      <p:sp>
        <p:nvSpPr>
          <p:cNvPr id="3" name="Title 2"/>
          <p:cNvSpPr>
            <a:spLocks noGrp="1"/>
          </p:cNvSpPr>
          <p:nvPr>
            <p:ph type="ctrTitle"/>
          </p:nvPr>
        </p:nvSpPr>
        <p:spPr>
          <a:xfrm>
            <a:off x="1143000" y="304801"/>
            <a:ext cx="7175351" cy="990600"/>
          </a:xfrm>
        </p:spPr>
        <p:txBody>
          <a:bodyPr/>
          <a:lstStyle/>
          <a:p>
            <a:pPr algn="ctr">
              <a:buFont typeface="Georgia" pitchFamily="18" charset="0"/>
              <a:buNone/>
              <a:defRPr/>
            </a:pPr>
            <a:r>
              <a:rPr lang="en-US" sz="4000" dirty="0" smtClean="0"/>
              <a:t>Best Practices</a:t>
            </a:r>
            <a:endParaRPr lang="en-US" sz="4000" dirty="0"/>
          </a:p>
        </p:txBody>
      </p:sp>
    </p:spTree>
  </p:cSld>
  <p:clrMapOvr>
    <a:masterClrMapping/>
  </p:clrMapOvr>
  <p:transition spd="slow">
    <p:fade thruBlk="1"/>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26626" name="Subtitle 1"/>
          <p:cNvSpPr>
            <a:spLocks noGrp="1"/>
          </p:cNvSpPr>
          <p:nvPr>
            <p:ph type="subTitle" idx="1"/>
          </p:nvPr>
        </p:nvSpPr>
        <p:spPr>
          <a:xfrm>
            <a:off x="304800" y="1676400"/>
            <a:ext cx="8458200" cy="4257675"/>
          </a:xfrm>
        </p:spPr>
        <p:txBody>
          <a:bodyPr/>
          <a:lstStyle/>
          <a:p>
            <a:pPr>
              <a:lnSpc>
                <a:spcPct val="90000"/>
              </a:lnSpc>
            </a:pPr>
            <a:r>
              <a:rPr lang="en-US" sz="3300" b="1">
                <a:latin typeface="Arial" charset="0"/>
                <a:ea typeface="Arial" charset="0"/>
                <a:cs typeface="Arial" charset="0"/>
              </a:rPr>
              <a:t>What we have now. . . </a:t>
            </a:r>
          </a:p>
          <a:p>
            <a:pPr>
              <a:lnSpc>
                <a:spcPct val="90000"/>
              </a:lnSpc>
            </a:pPr>
            <a:endParaRPr lang="en-US" sz="3300" b="1">
              <a:latin typeface="Arial" charset="0"/>
              <a:ea typeface="Arial" charset="0"/>
              <a:cs typeface="Arial" charset="0"/>
            </a:endParaRPr>
          </a:p>
          <a:p>
            <a:pPr>
              <a:lnSpc>
                <a:spcPct val="90000"/>
              </a:lnSpc>
            </a:pPr>
            <a:r>
              <a:rPr lang="en-US" sz="3300" b="1">
                <a:latin typeface="Arial" charset="0"/>
                <a:ea typeface="Arial" charset="0"/>
                <a:cs typeface="Arial" charset="0"/>
              </a:rPr>
              <a:t>CASAS</a:t>
            </a:r>
          </a:p>
          <a:p>
            <a:pPr>
              <a:lnSpc>
                <a:spcPct val="90000"/>
              </a:lnSpc>
            </a:pPr>
            <a:r>
              <a:rPr lang="en-US" sz="3300" b="1">
                <a:latin typeface="Arial" charset="0"/>
                <a:ea typeface="Arial" charset="0"/>
                <a:cs typeface="Arial" charset="0"/>
              </a:rPr>
              <a:t>ESL</a:t>
            </a:r>
          </a:p>
          <a:p>
            <a:pPr>
              <a:lnSpc>
                <a:spcPct val="90000"/>
              </a:lnSpc>
            </a:pPr>
            <a:r>
              <a:rPr lang="en-US" sz="3300" b="1">
                <a:latin typeface="Arial" charset="0"/>
                <a:ea typeface="Arial" charset="0"/>
                <a:cs typeface="Arial" charset="0"/>
              </a:rPr>
              <a:t>Basic Education</a:t>
            </a:r>
          </a:p>
          <a:p>
            <a:pPr>
              <a:lnSpc>
                <a:spcPct val="90000"/>
              </a:lnSpc>
            </a:pPr>
            <a:r>
              <a:rPr lang="en-US" sz="3300" b="1">
                <a:latin typeface="Arial" charset="0"/>
                <a:ea typeface="Arial" charset="0"/>
                <a:cs typeface="Arial" charset="0"/>
              </a:rPr>
              <a:t>Adult High School</a:t>
            </a:r>
          </a:p>
          <a:p>
            <a:pPr>
              <a:lnSpc>
                <a:spcPct val="90000"/>
              </a:lnSpc>
            </a:pPr>
            <a:r>
              <a:rPr lang="en-US" sz="3300" b="1">
                <a:latin typeface="Arial" charset="0"/>
                <a:ea typeface="Arial" charset="0"/>
                <a:cs typeface="Arial" charset="0"/>
              </a:rPr>
              <a:t>HS Equivalency Test Prep</a:t>
            </a:r>
            <a:endParaRPr lang="en-US" sz="3300"/>
          </a:p>
        </p:txBody>
      </p:sp>
      <p:sp>
        <p:nvSpPr>
          <p:cNvPr id="3" name="Title 2"/>
          <p:cNvSpPr>
            <a:spLocks noGrp="1"/>
          </p:cNvSpPr>
          <p:nvPr>
            <p:ph type="ctrTitle"/>
          </p:nvPr>
        </p:nvSpPr>
        <p:spPr>
          <a:xfrm>
            <a:off x="1295400" y="304801"/>
            <a:ext cx="7175351" cy="838200"/>
          </a:xfrm>
        </p:spPr>
        <p:txBody>
          <a:bodyPr/>
          <a:lstStyle/>
          <a:p>
            <a:pPr algn="ctr">
              <a:buFont typeface="Georgia" pitchFamily="18" charset="0"/>
              <a:buNone/>
              <a:defRPr/>
            </a:pPr>
            <a:r>
              <a:rPr lang="en-US" sz="4000" dirty="0" smtClean="0"/>
              <a:t>ADULT EDUCATION</a:t>
            </a:r>
            <a:endParaRPr lang="en-US" sz="4000" dirty="0"/>
          </a:p>
        </p:txBody>
      </p:sp>
    </p:spTree>
  </p:cSld>
  <p:clrMapOvr>
    <a:masterClrMapping/>
  </p:clrMapOvr>
  <p:transition spd="slow">
    <p:push dir="d"/>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2" name="Subtitle 1"/>
          <p:cNvSpPr>
            <a:spLocks noGrp="1"/>
          </p:cNvSpPr>
          <p:nvPr>
            <p:ph type="subTitle" idx="1"/>
          </p:nvPr>
        </p:nvSpPr>
        <p:spPr>
          <a:xfrm>
            <a:off x="457200" y="1143000"/>
            <a:ext cx="8153400" cy="4791075"/>
          </a:xfrm>
        </p:spPr>
        <p:txBody>
          <a:bodyPr/>
          <a:lstStyle/>
          <a:p>
            <a:r>
              <a:rPr lang="en-US" sz="3200" b="1">
                <a:latin typeface="Arial" charset="0"/>
                <a:ea typeface="Arial" charset="0"/>
                <a:cs typeface="Arial" charset="0"/>
              </a:rPr>
              <a:t>Next Steps . . . </a:t>
            </a:r>
          </a:p>
          <a:p>
            <a:endParaRPr lang="en-US" sz="3200" b="1">
              <a:latin typeface="Arial" charset="0"/>
              <a:ea typeface="Arial" charset="0"/>
              <a:cs typeface="Arial" charset="0"/>
            </a:endParaRPr>
          </a:p>
          <a:p>
            <a:r>
              <a:rPr lang="en-US" sz="3200" b="1">
                <a:latin typeface="Arial" charset="0"/>
                <a:ea typeface="Arial" charset="0"/>
                <a:cs typeface="Arial" charset="0"/>
              </a:rPr>
              <a:t>What?	</a:t>
            </a:r>
          </a:p>
          <a:p>
            <a:pPr lvl="1" algn="l">
              <a:buFont typeface="Wingdings" charset="2"/>
              <a:buChar char="v"/>
            </a:pPr>
            <a:r>
              <a:rPr lang="en-US" sz="3200" b="1">
                <a:solidFill>
                  <a:srgbClr val="898989"/>
                </a:solidFill>
                <a:latin typeface="Arial" charset="0"/>
                <a:ea typeface="Arial" charset="0"/>
                <a:cs typeface="Arial" charset="0"/>
              </a:rPr>
              <a:t> Standards – Based</a:t>
            </a:r>
          </a:p>
          <a:p>
            <a:pPr lvl="1" algn="l">
              <a:buFont typeface="Wingdings" charset="2"/>
              <a:buChar char="v"/>
            </a:pPr>
            <a:r>
              <a:rPr lang="en-US" sz="3200" b="1">
                <a:solidFill>
                  <a:srgbClr val="898989"/>
                </a:solidFill>
                <a:latin typeface="Arial" charset="0"/>
                <a:ea typeface="Arial" charset="0"/>
                <a:cs typeface="Arial" charset="0"/>
              </a:rPr>
              <a:t> College and Career Readiness (Common  Core)</a:t>
            </a:r>
          </a:p>
          <a:p>
            <a:pPr lvl="1" algn="l">
              <a:buFont typeface="Wingdings" charset="2"/>
              <a:buChar char="v"/>
            </a:pPr>
            <a:r>
              <a:rPr lang="en-US" sz="3200" b="1">
                <a:solidFill>
                  <a:srgbClr val="898989"/>
                </a:solidFill>
                <a:latin typeface="Arial" charset="0"/>
                <a:ea typeface="Arial" charset="0"/>
                <a:cs typeface="Arial" charset="0"/>
              </a:rPr>
              <a:t> Respond more to participants’ learning styles and needs</a:t>
            </a:r>
          </a:p>
          <a:p>
            <a:endParaRPr lang="en-US"/>
          </a:p>
        </p:txBody>
      </p:sp>
      <p:sp>
        <p:nvSpPr>
          <p:cNvPr id="3" name="Title 2"/>
          <p:cNvSpPr>
            <a:spLocks noGrp="1"/>
          </p:cNvSpPr>
          <p:nvPr>
            <p:ph type="ctrTitle"/>
          </p:nvPr>
        </p:nvSpPr>
        <p:spPr>
          <a:xfrm>
            <a:off x="914400" y="304801"/>
            <a:ext cx="7175351" cy="762000"/>
          </a:xfrm>
        </p:spPr>
        <p:txBody>
          <a:bodyPr/>
          <a:lstStyle/>
          <a:p>
            <a:pPr algn="ctr">
              <a:buFont typeface="Georgia" pitchFamily="18" charset="0"/>
              <a:buNone/>
              <a:defRPr/>
            </a:pPr>
            <a:r>
              <a:rPr lang="en-US" sz="4000" dirty="0" smtClean="0"/>
              <a:t>ADULT EDUCATION</a:t>
            </a:r>
            <a:endParaRPr lang="en-US" sz="4000" dirty="0"/>
          </a:p>
        </p:txBody>
      </p:sp>
    </p:spTree>
  </p:cSld>
  <p:clrMapOvr>
    <a:masterClrMapping/>
  </p:clrMapOvr>
  <p:transition spd="slow">
    <p:randomBar dir="vert"/>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2" name="Subtitle 1"/>
          <p:cNvSpPr>
            <a:spLocks noGrp="1"/>
          </p:cNvSpPr>
          <p:nvPr>
            <p:ph type="subTitle" idx="1"/>
          </p:nvPr>
        </p:nvSpPr>
        <p:spPr>
          <a:xfrm>
            <a:off x="304800" y="914400"/>
            <a:ext cx="8458200" cy="5019675"/>
          </a:xfrm>
        </p:spPr>
        <p:txBody>
          <a:bodyPr/>
          <a:lstStyle/>
          <a:p>
            <a:pPr>
              <a:lnSpc>
                <a:spcPct val="90000"/>
              </a:lnSpc>
            </a:pPr>
            <a:r>
              <a:rPr lang="en-US" sz="3200" b="1">
                <a:latin typeface="Arial" charset="0"/>
                <a:ea typeface="Arial" charset="0"/>
                <a:cs typeface="Arial" charset="0"/>
              </a:rPr>
              <a:t>Next Steps . . . </a:t>
            </a:r>
          </a:p>
          <a:p>
            <a:pPr>
              <a:lnSpc>
                <a:spcPct val="90000"/>
              </a:lnSpc>
            </a:pPr>
            <a:endParaRPr lang="en-US" sz="3200" b="1">
              <a:latin typeface="Arial" charset="0"/>
              <a:ea typeface="Arial" charset="0"/>
              <a:cs typeface="Arial" charset="0"/>
            </a:endParaRPr>
          </a:p>
          <a:p>
            <a:pPr>
              <a:lnSpc>
                <a:spcPct val="90000"/>
              </a:lnSpc>
            </a:pPr>
            <a:r>
              <a:rPr lang="en-US" sz="3200" b="1">
                <a:latin typeface="Arial" charset="0"/>
                <a:ea typeface="Arial" charset="0"/>
                <a:cs typeface="Arial" charset="0"/>
              </a:rPr>
              <a:t>Why?	</a:t>
            </a:r>
          </a:p>
          <a:p>
            <a:pPr lvl="1" algn="l">
              <a:lnSpc>
                <a:spcPct val="90000"/>
              </a:lnSpc>
              <a:buFont typeface="Wingdings" charset="2"/>
              <a:buChar char="v"/>
            </a:pPr>
            <a:r>
              <a:rPr lang="en-US" sz="3200" b="1">
                <a:solidFill>
                  <a:srgbClr val="898989"/>
                </a:solidFill>
                <a:latin typeface="Arial" charset="0"/>
                <a:ea typeface="Arial" charset="0"/>
                <a:cs typeface="Arial" charset="0"/>
              </a:rPr>
              <a:t> Alignment with College and Industry Expectations</a:t>
            </a:r>
          </a:p>
          <a:p>
            <a:pPr lvl="1" algn="l">
              <a:lnSpc>
                <a:spcPct val="90000"/>
              </a:lnSpc>
              <a:buFont typeface="Wingdings" charset="2"/>
              <a:buChar char="v"/>
            </a:pPr>
            <a:r>
              <a:rPr lang="en-US" sz="3200" b="1">
                <a:solidFill>
                  <a:srgbClr val="898989"/>
                </a:solidFill>
                <a:latin typeface="Arial" charset="0"/>
                <a:ea typeface="Arial" charset="0"/>
                <a:cs typeface="Arial" charset="0"/>
              </a:rPr>
              <a:t> High School Equivalency Test</a:t>
            </a:r>
          </a:p>
          <a:p>
            <a:pPr lvl="1" algn="l">
              <a:lnSpc>
                <a:spcPct val="90000"/>
              </a:lnSpc>
              <a:buFont typeface="Wingdings" charset="2"/>
              <a:buChar char="v"/>
            </a:pPr>
            <a:r>
              <a:rPr lang="en-US" sz="3200" b="1">
                <a:solidFill>
                  <a:srgbClr val="898989"/>
                </a:solidFill>
                <a:latin typeface="Arial" charset="0"/>
                <a:ea typeface="Arial" charset="0"/>
                <a:cs typeface="Arial" charset="0"/>
              </a:rPr>
              <a:t> Expectations of US Education Department Office of Vocational and Adult Education</a:t>
            </a:r>
          </a:p>
          <a:p>
            <a:pPr>
              <a:lnSpc>
                <a:spcPct val="90000"/>
              </a:lnSpc>
            </a:pPr>
            <a:endParaRPr lang="en-US" sz="2000"/>
          </a:p>
        </p:txBody>
      </p:sp>
      <p:sp>
        <p:nvSpPr>
          <p:cNvPr id="3" name="Title 2"/>
          <p:cNvSpPr>
            <a:spLocks noGrp="1"/>
          </p:cNvSpPr>
          <p:nvPr>
            <p:ph type="ctrTitle"/>
          </p:nvPr>
        </p:nvSpPr>
        <p:spPr>
          <a:xfrm>
            <a:off x="1143000" y="228600"/>
            <a:ext cx="7175351" cy="753910"/>
          </a:xfrm>
        </p:spPr>
        <p:txBody>
          <a:bodyPr/>
          <a:lstStyle/>
          <a:p>
            <a:pPr algn="ctr">
              <a:buFont typeface="Georgia" pitchFamily="18" charset="0"/>
              <a:buNone/>
              <a:defRPr/>
            </a:pPr>
            <a:r>
              <a:rPr lang="en-US" sz="4000" dirty="0" smtClean="0"/>
              <a:t>ADULT EDUCATION</a:t>
            </a:r>
            <a:endParaRPr lang="en-US" sz="4000" dirty="0"/>
          </a:p>
        </p:txBody>
      </p:sp>
    </p:spTree>
  </p:cSld>
  <p:clrMapOvr>
    <a:masterClrMapping/>
  </p:clrMapOvr>
  <p:transition spd="slow">
    <p:pull dir="u"/>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2" name="Subtitle 1"/>
          <p:cNvSpPr>
            <a:spLocks noGrp="1"/>
          </p:cNvSpPr>
          <p:nvPr>
            <p:ph type="subTitle" idx="1"/>
          </p:nvPr>
        </p:nvSpPr>
        <p:spPr>
          <a:xfrm>
            <a:off x="457200" y="1295400"/>
            <a:ext cx="8458200" cy="4638675"/>
          </a:xfrm>
        </p:spPr>
        <p:txBody>
          <a:bodyPr/>
          <a:lstStyle/>
          <a:p>
            <a:r>
              <a:rPr lang="en-US" sz="3600" b="1">
                <a:latin typeface="Arial" charset="0"/>
                <a:ea typeface="Arial" charset="0"/>
                <a:cs typeface="Arial" charset="0"/>
              </a:rPr>
              <a:t>How?	</a:t>
            </a:r>
          </a:p>
          <a:p>
            <a:pPr lvl="1" algn="l">
              <a:buFont typeface="Wingdings" charset="2"/>
              <a:buChar char="v"/>
            </a:pPr>
            <a:r>
              <a:rPr lang="en-US" sz="3600" b="1">
                <a:solidFill>
                  <a:srgbClr val="898989"/>
                </a:solidFill>
                <a:latin typeface="Arial" charset="0"/>
                <a:ea typeface="Arial" charset="0"/>
                <a:cs typeface="Arial" charset="0"/>
              </a:rPr>
              <a:t> Revamp Program and Course Guides</a:t>
            </a:r>
          </a:p>
          <a:p>
            <a:pPr lvl="1" algn="l">
              <a:buFont typeface="Wingdings" charset="2"/>
              <a:buChar char="v"/>
            </a:pPr>
            <a:r>
              <a:rPr lang="en-US" sz="3600" b="1">
                <a:solidFill>
                  <a:srgbClr val="898989"/>
                </a:solidFill>
                <a:latin typeface="Arial" charset="0"/>
                <a:ea typeface="Arial" charset="0"/>
                <a:cs typeface="Arial" charset="0"/>
              </a:rPr>
              <a:t> Focus on Standards-Based Proficiency</a:t>
            </a:r>
          </a:p>
          <a:p>
            <a:pPr lvl="1" algn="l">
              <a:buFont typeface="Wingdings" charset="2"/>
              <a:buChar char="v"/>
            </a:pPr>
            <a:r>
              <a:rPr lang="en-US" sz="3600" b="1">
                <a:solidFill>
                  <a:srgbClr val="898989"/>
                </a:solidFill>
                <a:latin typeface="Arial" charset="0"/>
                <a:ea typeface="Arial" charset="0"/>
                <a:cs typeface="Arial" charset="0"/>
              </a:rPr>
              <a:t> Professional Development for Instructors</a:t>
            </a:r>
          </a:p>
          <a:p>
            <a:endParaRPr lang="en-US" sz="3600"/>
          </a:p>
        </p:txBody>
      </p:sp>
      <p:sp>
        <p:nvSpPr>
          <p:cNvPr id="3" name="Title 2"/>
          <p:cNvSpPr>
            <a:spLocks noGrp="1"/>
          </p:cNvSpPr>
          <p:nvPr>
            <p:ph type="ctrTitle"/>
          </p:nvPr>
        </p:nvSpPr>
        <p:spPr>
          <a:xfrm>
            <a:off x="1066800" y="228600"/>
            <a:ext cx="7175351" cy="753910"/>
          </a:xfrm>
        </p:spPr>
        <p:txBody>
          <a:bodyPr/>
          <a:lstStyle/>
          <a:p>
            <a:pPr algn="ctr">
              <a:buFont typeface="Georgia" pitchFamily="18" charset="0"/>
              <a:buNone/>
              <a:defRPr/>
            </a:pPr>
            <a:r>
              <a:rPr lang="en-US" sz="4000" dirty="0" smtClean="0"/>
              <a:t>ADULT EDUCATION</a:t>
            </a:r>
            <a:endParaRPr lang="en-US" sz="4000" dirty="0"/>
          </a:p>
        </p:txBody>
      </p:sp>
    </p:spTree>
  </p:cSld>
  <p:clrMapOvr>
    <a:masterClrMapping/>
  </p:clrMapOvr>
  <p:transition spd="slow">
    <p:blinds/>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 name="Picture 2" descr="grads wide.jpg"/>
          <p:cNvPicPr>
            <a:picLocks noChangeAspect="1"/>
          </p:cNvPicPr>
          <p:nvPr/>
        </p:nvPicPr>
        <p:blipFill>
          <a:blip r:embed="rId2"/>
          <a:stretch>
            <a:fillRect/>
          </a:stretch>
        </p:blipFill>
        <p:spPr>
          <a:xfrm>
            <a:off x="-838200" y="-339172"/>
            <a:ext cx="10795756" cy="7197172"/>
          </a:xfrm>
          <a:prstGeom prst="rect">
            <a:avLst/>
          </a:prstGeom>
        </p:spPr>
      </p:pic>
      <p:sp>
        <p:nvSpPr>
          <p:cNvPr id="2" name="Rectangle 1"/>
          <p:cNvSpPr/>
          <p:nvPr/>
        </p:nvSpPr>
        <p:spPr>
          <a:xfrm>
            <a:off x="0" y="4724400"/>
            <a:ext cx="9144000" cy="1605568"/>
          </a:xfrm>
          <a:prstGeom prst="rect">
            <a:avLst/>
          </a:prstGeom>
          <a:solidFill>
            <a:schemeClr val="bg1">
              <a:alpha val="76000"/>
            </a:schemeClr>
          </a:solidFill>
        </p:spPr>
        <p:txBody>
          <a:bodyPr wrap="square">
            <a:spAutoFit/>
          </a:bodyPr>
          <a:lstStyle/>
          <a:p>
            <a:pPr algn="ctr">
              <a:spcAft>
                <a:spcPts val="1000"/>
              </a:spcAft>
            </a:pPr>
            <a:r>
              <a:rPr lang="en-US" sz="4500" b="1" dirty="0" smtClean="0">
                <a:latin typeface="Calibri Light" pitchFamily="34" charset="0"/>
                <a:ea typeface="Calibri"/>
                <a:cs typeface="Times New Roman"/>
              </a:rPr>
              <a:t>The Big Picture </a:t>
            </a:r>
          </a:p>
          <a:p>
            <a:pPr algn="ctr">
              <a:spcAft>
                <a:spcPts val="1000"/>
              </a:spcAft>
            </a:pPr>
            <a:r>
              <a:rPr lang="en-US" sz="4500" b="1" dirty="0" smtClean="0">
                <a:latin typeface="Calibri Light" pitchFamily="34" charset="0"/>
                <a:ea typeface="Calibri"/>
                <a:cs typeface="Times New Roman"/>
              </a:rPr>
              <a:t>Student Success &amp; Completion</a:t>
            </a: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371600" y="457200"/>
            <a:ext cx="6511925" cy="1143000"/>
          </a:xfrm>
        </p:spPr>
        <p:txBody>
          <a:bodyPr>
            <a:normAutofit fontScale="90000"/>
          </a:bodyPr>
          <a:lstStyle/>
          <a:p>
            <a:pPr algn="ctr">
              <a:buFont typeface="Georgia" pitchFamily="18" charset="0"/>
              <a:buChar char="*"/>
              <a:defRPr/>
            </a:pPr>
            <a:r>
              <a:rPr lang="en-US" sz="3600" dirty="0" smtClean="0">
                <a:solidFill>
                  <a:srgbClr val="0070C0"/>
                </a:solidFill>
              </a:rPr>
              <a:t>Guam Community College </a:t>
            </a:r>
            <a:r>
              <a:rPr lang="en-US" dirty="0" smtClean="0">
                <a:solidFill>
                  <a:srgbClr val="0070C0"/>
                </a:solidFill>
              </a:rPr>
              <a:t/>
            </a:r>
            <a:br>
              <a:rPr lang="en-US" dirty="0" smtClean="0">
                <a:solidFill>
                  <a:srgbClr val="0070C0"/>
                </a:solidFill>
              </a:rPr>
            </a:br>
            <a:r>
              <a:rPr lang="en-US" dirty="0" smtClean="0">
                <a:solidFill>
                  <a:srgbClr val="0070C0"/>
                </a:solidFill>
              </a:rPr>
              <a:t>2013</a:t>
            </a:r>
            <a:endParaRPr lang="en-US" dirty="0">
              <a:solidFill>
                <a:srgbClr val="0070C0"/>
              </a:solidFill>
            </a:endParaRPr>
          </a:p>
        </p:txBody>
      </p:sp>
      <p:pic>
        <p:nvPicPr>
          <p:cNvPr id="30723" name="Picture 2" descr="C:\Users\User\Desktop\Capture.JPG"/>
          <p:cNvPicPr>
            <a:picLocks noChangeAspect="1" noChangeArrowheads="1"/>
          </p:cNvPicPr>
          <p:nvPr/>
        </p:nvPicPr>
        <p:blipFill>
          <a:blip r:embed="rId2"/>
          <a:srcRect/>
          <a:stretch>
            <a:fillRect/>
          </a:stretch>
        </p:blipFill>
        <p:spPr bwMode="auto">
          <a:xfrm>
            <a:off x="381000" y="2057400"/>
            <a:ext cx="8458200" cy="4433888"/>
          </a:xfrm>
          <a:prstGeom prst="rect">
            <a:avLst/>
          </a:prstGeom>
          <a:noFill/>
          <a:ln w="9525">
            <a:noFill/>
            <a:miter lim="800000"/>
            <a:headEnd/>
            <a:tailEnd/>
          </a:ln>
        </p:spPr>
      </p:pic>
    </p:spTree>
  </p:cSld>
  <p:clrMapOvr>
    <a:masterClrMapping/>
  </p:clrMapOvr>
  <p:transition spd="slow">
    <p:split orient="ver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Rectangle 1"/>
          <p:cNvSpPr/>
          <p:nvPr/>
        </p:nvSpPr>
        <p:spPr>
          <a:xfrm>
            <a:off x="0" y="1600200"/>
            <a:ext cx="9144000" cy="3672801"/>
          </a:xfrm>
          <a:prstGeom prst="rect">
            <a:avLst/>
          </a:prstGeom>
        </p:spPr>
        <p:txBody>
          <a:bodyPr wrap="square">
            <a:spAutoFit/>
          </a:bodyPr>
          <a:lstStyle/>
          <a:p>
            <a:pPr algn="ctr">
              <a:spcAft>
                <a:spcPts val="1000"/>
              </a:spcAft>
            </a:pPr>
            <a:r>
              <a:rPr lang="en-US" sz="7200" b="1" dirty="0" smtClean="0">
                <a:latin typeface="Calibri Light" pitchFamily="34" charset="0"/>
                <a:ea typeface="Calibri"/>
                <a:cs typeface="Times New Roman"/>
              </a:rPr>
              <a:t>2014 </a:t>
            </a:r>
          </a:p>
          <a:p>
            <a:pPr algn="ctr">
              <a:spcAft>
                <a:spcPts val="1000"/>
              </a:spcAft>
            </a:pPr>
            <a:r>
              <a:rPr lang="en-US" sz="7200" b="1" dirty="0" smtClean="0">
                <a:latin typeface="Calibri Light" pitchFamily="34" charset="0"/>
                <a:ea typeface="Calibri"/>
                <a:cs typeface="Times New Roman"/>
              </a:rPr>
              <a:t>Budget Law</a:t>
            </a:r>
          </a:p>
          <a:p>
            <a:pPr algn="ctr">
              <a:spcAft>
                <a:spcPts val="1000"/>
              </a:spcAft>
            </a:pPr>
            <a:r>
              <a:rPr lang="en-US" sz="7200" b="1" dirty="0" smtClean="0">
                <a:latin typeface="Calibri Light" pitchFamily="34" charset="0"/>
                <a:ea typeface="Calibri"/>
                <a:cs typeface="Times New Roman"/>
              </a:rPr>
              <a:t> Requirements</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Rectangle 1"/>
          <p:cNvSpPr/>
          <p:nvPr/>
        </p:nvSpPr>
        <p:spPr>
          <a:xfrm>
            <a:off x="0" y="381000"/>
            <a:ext cx="9144000" cy="6124754"/>
          </a:xfrm>
          <a:prstGeom prst="rect">
            <a:avLst/>
          </a:prstGeom>
        </p:spPr>
        <p:txBody>
          <a:bodyPr wrap="square">
            <a:spAutoFit/>
          </a:bodyPr>
          <a:lstStyle/>
          <a:p>
            <a:endParaRPr lang="en-US" sz="4000" b="1" dirty="0" smtClean="0">
              <a:latin typeface="Calibri Light" pitchFamily="34" charset="0"/>
            </a:endParaRPr>
          </a:p>
          <a:p>
            <a:r>
              <a:rPr lang="en-US" sz="4000" b="1" dirty="0" smtClean="0">
                <a:latin typeface="Calibri Light" pitchFamily="34" charset="0"/>
              </a:rPr>
              <a:t>    Quarterly reports </a:t>
            </a:r>
          </a:p>
          <a:p>
            <a:r>
              <a:rPr lang="en-US" sz="4000" b="1" dirty="0" smtClean="0">
                <a:latin typeface="Calibri Light" pitchFamily="34" charset="0"/>
              </a:rPr>
              <a:t>    Participants in each GCC program </a:t>
            </a:r>
          </a:p>
          <a:p>
            <a:r>
              <a:rPr lang="en-US" sz="4000" b="1" dirty="0" smtClean="0">
                <a:latin typeface="Calibri Light" pitchFamily="34" charset="0"/>
              </a:rPr>
              <a:t>    Description of each program  </a:t>
            </a:r>
          </a:p>
          <a:p>
            <a:r>
              <a:rPr lang="en-US" sz="4000" b="1" dirty="0" smtClean="0">
                <a:latin typeface="Calibri Light" pitchFamily="34" charset="0"/>
              </a:rPr>
              <a:t>    Academic courses offered</a:t>
            </a:r>
          </a:p>
          <a:p>
            <a:r>
              <a:rPr lang="en-US" sz="4000" b="1" dirty="0" smtClean="0">
                <a:latin typeface="Calibri Light" pitchFamily="34" charset="0"/>
              </a:rPr>
              <a:t>    Requirements for participation in</a:t>
            </a:r>
          </a:p>
          <a:p>
            <a:r>
              <a:rPr lang="en-US" sz="4000" b="1" dirty="0" smtClean="0">
                <a:latin typeface="Calibri Light" pitchFamily="34" charset="0"/>
              </a:rPr>
              <a:t>      each program</a:t>
            </a:r>
          </a:p>
          <a:p>
            <a:endParaRPr lang="en-US" sz="2800" dirty="0" smtClean="0">
              <a:latin typeface="Calibri Light" pitchFamily="34" charset="0"/>
            </a:endParaRPr>
          </a:p>
          <a:p>
            <a:endParaRPr lang="en-US" sz="2800" dirty="0" smtClean="0">
              <a:latin typeface="Calibri Light" pitchFamily="34" charset="0"/>
            </a:endParaRPr>
          </a:p>
          <a:p>
            <a:r>
              <a:rPr lang="en-US" sz="2800" dirty="0" smtClean="0">
                <a:latin typeface="Calibri Light" pitchFamily="34" charset="0"/>
              </a:rPr>
              <a:t>Source: P.L. No. 32-068, Bill No. 1 (4-S), Chapter II, Part III, Section 3</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Slipstream">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Override>
</file>

<file path=ppt/theme/themeOverride2.xml><?xml version="1.0" encoding="utf-8"?>
<a:themeOverride xmlns:a="http://schemas.openxmlformats.org/drawingml/2006/main">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Slipstream">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Override>
</file>

<file path=ppt/theme/themeOverride3.xml><?xml version="1.0" encoding="utf-8"?>
<a:themeOverride xmlns:a="http://schemas.openxmlformats.org/drawingml/2006/main">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Slipstream">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Override>
</file>

<file path=ppt/theme/themeOverride4.xml><?xml version="1.0" encoding="utf-8"?>
<a:themeOverride xmlns:a="http://schemas.openxmlformats.org/drawingml/2006/main">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Slipstream">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Override>
</file>

<file path=ppt/theme/themeOverride5.xml><?xml version="1.0" encoding="utf-8"?>
<a:themeOverride xmlns:a="http://schemas.openxmlformats.org/drawingml/2006/main">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Slipstream">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Override>
</file>

<file path=ppt/theme/themeOverride6.xml><?xml version="1.0" encoding="utf-8"?>
<a:themeOverride xmlns:a="http://schemas.openxmlformats.org/drawingml/2006/main">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Slipstream">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Override>
</file>

<file path=docProps/app.xml><?xml version="1.0" encoding="utf-8"?>
<Properties xmlns="http://schemas.openxmlformats.org/officeDocument/2006/extended-properties" xmlns:vt="http://schemas.openxmlformats.org/officeDocument/2006/docPropsVTypes">
  <TotalTime>591</TotalTime>
  <Words>3925</Words>
  <Application>Microsoft Macintosh PowerPoint</Application>
  <PresentationFormat>On-screen Show (4:3)</PresentationFormat>
  <Paragraphs>396</Paragraphs>
  <Slides>70</Slides>
  <Notes>20</Notes>
  <HiddenSlides>0</HiddenSlides>
  <MMClips>1</MMClips>
  <ScaleCrop>false</ScaleCrop>
  <HeadingPairs>
    <vt:vector size="4" baseType="variant">
      <vt:variant>
        <vt:lpstr>Design Template</vt:lpstr>
      </vt:variant>
      <vt:variant>
        <vt:i4>1</vt:i4>
      </vt:variant>
      <vt:variant>
        <vt:lpstr>Slide Titles</vt:lpstr>
      </vt:variant>
      <vt:variant>
        <vt:i4>70</vt:i4>
      </vt:variant>
    </vt:vector>
  </HeadingPairs>
  <TitlesOfParts>
    <vt:vector size="71"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Guam Community College  Institutional Strategic Master Plan (ISMP) 2014-2020</vt:lpstr>
      <vt:lpstr>VISION</vt:lpstr>
      <vt:lpstr>Mission</vt:lpstr>
      <vt:lpstr>Core Values</vt:lpstr>
      <vt:lpstr>GOALS</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Completion Agenda</vt:lpstr>
      <vt:lpstr>As part of his effort to build a stronger foundation that will allow the U.S. to lead in the global economy, President Obama announced the American Graduation Initiative, which calls for 5 million additional community college graduates by 2020. </vt:lpstr>
      <vt:lpstr>Unique Enrolled/Unique Completed</vt:lpstr>
      <vt:lpstr>Program Completion Rate</vt:lpstr>
      <vt:lpstr>English Placement Test Results:  AY2006 to AY2013</vt:lpstr>
      <vt:lpstr>EN100B Completion Rates  (AY03-04 to AY12-13) </vt:lpstr>
      <vt:lpstr>EN100R Completion Rates  (AY03-04 to AY12-13) </vt:lpstr>
      <vt:lpstr>EN100W Completion Rates (AY03-04 to AY12-13) </vt:lpstr>
      <vt:lpstr>Figure 13.  Math Placement Test Results:  AY2006 to AY2013 </vt:lpstr>
      <vt:lpstr>MA085 Completion Rates (AY03-04 to AY12-13) </vt:lpstr>
      <vt:lpstr>MA095 Completion Rates (AY03-04 to AY12-13) </vt:lpstr>
      <vt:lpstr> -Support programs  -Early intervention programs -Compressed-format classes vs. regular-length courses  -Revisit student placement into developmental courses -Require advising for all developmental students until they have completed all the required developmental courses   </vt:lpstr>
      <vt:lpstr>Best Practices</vt:lpstr>
      <vt:lpstr>ADULT EDUCATION</vt:lpstr>
      <vt:lpstr>ADULT EDUCATION</vt:lpstr>
      <vt:lpstr>ADULT EDUCATION</vt:lpstr>
      <vt:lpstr>ADULT EDUCATION</vt:lpstr>
      <vt:lpstr>Guam Community College  2013</vt:lpstr>
      <vt:lpstr>Completion Agenda</vt:lpstr>
      <vt:lpstr>As part of his effort to build a stronger foundation that will allow the U.S. to lead in the global economy, President Obama announced the American Graduation Initiative, which calls for 5 million additional community college graduates by 2020. </vt:lpstr>
      <vt:lpstr>Unique Enrolled/Unique Completed</vt:lpstr>
      <vt:lpstr>Program Completion Rate</vt:lpstr>
      <vt:lpstr>English Placement Test Results:  AY2006 to AY2013</vt:lpstr>
      <vt:lpstr>EN100B Completion Rates  (AY03-04 to AY12-13) </vt:lpstr>
      <vt:lpstr>EN100R Completion Rates  (AY03-04 to AY12-13) </vt:lpstr>
      <vt:lpstr>EN100W Completion Rates (AY03-04 to AY12-13) </vt:lpstr>
      <vt:lpstr>Figure 13.  Math Placement Test Results:  AY2006 to AY2013 </vt:lpstr>
      <vt:lpstr>MA085 Completion Rates (AY03-04 to AY12-13) </vt:lpstr>
      <vt:lpstr>MA095 Completion Rates (AY03-04 to AY12-13) </vt:lpstr>
      <vt:lpstr> -Support programs  -Early intervention programs -Compressed-format classes vs. regular-length courses  -Revisit student placement into developmental courses -Require advising for all developmental students until they have completed all the required developmental courses   </vt:lpstr>
      <vt:lpstr>Best Practices</vt:lpstr>
      <vt:lpstr>ADULT EDUCATION</vt:lpstr>
      <vt:lpstr>ADULT EDUCATION</vt:lpstr>
      <vt:lpstr>ADULT EDUCATION</vt:lpstr>
      <vt:lpstr>ADULT EDUCATION</vt:lpstr>
      <vt:lpstr>Guam Community College  2013</vt:lpstr>
    </vt:vector>
  </TitlesOfParts>
  <Company>Guam Community College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Guam Community College</dc:title>
  <dc:creator>User</dc:creator>
  <cp:lastModifiedBy>PIO Guam Community College</cp:lastModifiedBy>
  <cp:revision>151</cp:revision>
  <cp:lastPrinted>2013-10-10T23:25:32Z</cp:lastPrinted>
  <dcterms:created xsi:type="dcterms:W3CDTF">2013-10-11T04:39:07Z</dcterms:created>
  <dcterms:modified xsi:type="dcterms:W3CDTF">2013-10-11T04:46:29Z</dcterms:modified>
</cp:coreProperties>
</file>