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5"/>
  </p:sldMasterIdLst>
  <p:notesMasterIdLst>
    <p:notesMasterId r:id="rId20"/>
  </p:notesMasterIdLst>
  <p:sldIdLst>
    <p:sldId id="678" r:id="rId6"/>
    <p:sldId id="692" r:id="rId7"/>
    <p:sldId id="725" r:id="rId8"/>
    <p:sldId id="726" r:id="rId9"/>
    <p:sldId id="695" r:id="rId10"/>
    <p:sldId id="696" r:id="rId11"/>
    <p:sldId id="724" r:id="rId12"/>
    <p:sldId id="719" r:id="rId13"/>
    <p:sldId id="708" r:id="rId14"/>
    <p:sldId id="720" r:id="rId15"/>
    <p:sldId id="721" r:id="rId16"/>
    <p:sldId id="722" r:id="rId17"/>
    <p:sldId id="723" r:id="rId18"/>
    <p:sldId id="712" r:id="rId19"/>
  </p:sldIdLst>
  <p:sldSz cx="9144000" cy="6858000" type="screen4x3"/>
  <p:notesSz cx="7315200" cy="96012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CT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CCFFCC"/>
    <a:srgbClr val="E7E7FF"/>
    <a:srgbClr val="E28700"/>
    <a:srgbClr val="FFC44F"/>
    <a:srgbClr val="B46B00"/>
    <a:srgbClr val="33CC33"/>
    <a:srgbClr val="FC190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3" autoAdjust="0"/>
    <p:restoredTop sz="95936" autoAdjust="0"/>
  </p:normalViewPr>
  <p:slideViewPr>
    <p:cSldViewPr snapToGrid="0">
      <p:cViewPr>
        <p:scale>
          <a:sx n="75" d="100"/>
          <a:sy n="75" d="100"/>
        </p:scale>
        <p:origin x="-528" y="-186"/>
      </p:cViewPr>
      <p:guideLst>
        <p:guide orient="horz" pos="2160"/>
        <p:guide orient="horz" pos="353"/>
        <p:guide pos="2880"/>
        <p:guide pos="3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48"/>
    </p:cViewPr>
  </p:sorterViewPr>
  <p:notesViewPr>
    <p:cSldViewPr snapToGrid="0">
      <p:cViewPr varScale="1">
        <p:scale>
          <a:sx n="53" d="100"/>
          <a:sy n="53" d="100"/>
        </p:scale>
        <p:origin x="-1770" y="-10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l" defTabSz="967300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843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7300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32334" y="4560570"/>
            <a:ext cx="6850532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l" defTabSz="967300"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843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7300">
              <a:defRPr sz="1200"/>
            </a:lvl1pPr>
          </a:lstStyle>
          <a:p>
            <a:fld id="{EE108F7D-9C79-4398-85BE-82515DEE366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84C7A-8816-4688-92CD-7BC1A0FD6445}" type="slidenum">
              <a:rPr lang="en-US"/>
              <a:pPr/>
              <a:t>1</a:t>
            </a:fld>
            <a:endParaRPr lang="en-US"/>
          </a:p>
        </p:txBody>
      </p:sp>
      <p:sp>
        <p:nvSpPr>
          <p:cNvPr id="1226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7C979E-B38C-4889-8402-73F61CFA0DF4}" type="slidenum">
              <a:rPr lang="en-US"/>
              <a:pPr/>
              <a:t>10</a:t>
            </a:fld>
            <a:endParaRPr lang="en-US"/>
          </a:p>
        </p:txBody>
      </p:sp>
      <p:sp>
        <p:nvSpPr>
          <p:cNvPr id="121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CEE888-8E2B-4494-88E9-DC52350008A0}" type="slidenum">
              <a:rPr lang="en-US"/>
              <a:pPr/>
              <a:t>11</a:t>
            </a:fld>
            <a:endParaRPr lang="en-US"/>
          </a:p>
        </p:txBody>
      </p:sp>
      <p:sp>
        <p:nvSpPr>
          <p:cNvPr id="1213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AA52EF-FBD6-4A20-B5E7-7A26A061D8D2}" type="slidenum">
              <a:rPr lang="en-US"/>
              <a:pPr/>
              <a:t>12</a:t>
            </a:fld>
            <a:endParaRPr lang="en-US"/>
          </a:p>
        </p:txBody>
      </p:sp>
      <p:sp>
        <p:nvSpPr>
          <p:cNvPr id="1215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5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3FB97-4A3B-4590-8E56-EF9C576A4E6C}" type="slidenum">
              <a:rPr lang="en-US"/>
              <a:pPr/>
              <a:t>13</a:t>
            </a:fld>
            <a:endParaRPr lang="en-US"/>
          </a:p>
        </p:txBody>
      </p:sp>
      <p:sp>
        <p:nvSpPr>
          <p:cNvPr id="1217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7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ED9EFC-8B89-4DE9-8386-6D4C22EDD430}" type="slidenum">
              <a:rPr lang="en-US"/>
              <a:pPr/>
              <a:t>14</a:t>
            </a:fld>
            <a:endParaRPr lang="en-US"/>
          </a:p>
        </p:txBody>
      </p:sp>
      <p:sp>
        <p:nvSpPr>
          <p:cNvPr id="1200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0ECA6-6365-423E-9A62-4B651803047D}" type="slidenum">
              <a:rPr lang="en-US"/>
              <a:pPr/>
              <a:t>2</a:t>
            </a:fld>
            <a:endParaRPr lang="en-US"/>
          </a:p>
        </p:txBody>
      </p:sp>
      <p:sp>
        <p:nvSpPr>
          <p:cNvPr id="1159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E636E9-61CF-4392-A3DE-00908BF018D8}" type="slidenum">
              <a:rPr lang="en-US"/>
              <a:pPr/>
              <a:t>3</a:t>
            </a:fld>
            <a:endParaRPr lang="en-US"/>
          </a:p>
        </p:txBody>
      </p:sp>
      <p:sp>
        <p:nvSpPr>
          <p:cNvPr id="1223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53" y="4560570"/>
            <a:ext cx="5851496" cy="4320540"/>
          </a:xfrm>
        </p:spPr>
        <p:txBody>
          <a:bodyPr/>
          <a:lstStyle/>
          <a:p>
            <a:r>
              <a:rPr lang="en-US"/>
              <a:t>Cognos uses JDBC driver to communicate to the content and metric store databases while API for Query Databases.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D00FF-FA5B-4843-9BD5-1B14D78F6D6A}" type="slidenum">
              <a:rPr lang="en-US"/>
              <a:pPr/>
              <a:t>4</a:t>
            </a:fld>
            <a:endParaRPr lang="en-US"/>
          </a:p>
        </p:txBody>
      </p:sp>
      <p:sp>
        <p:nvSpPr>
          <p:cNvPr id="1225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53" y="4560570"/>
            <a:ext cx="5851496" cy="4320540"/>
          </a:xfrm>
        </p:spPr>
        <p:txBody>
          <a:bodyPr/>
          <a:lstStyle/>
          <a:p>
            <a:r>
              <a:rPr lang="en-US"/>
              <a:t>Cognos uses JDBC driver to communicate to the content and metric store databases while API for Query Databases.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0B1A93-73AB-45CE-AA2E-F6761A7A5C51}" type="slidenum">
              <a:rPr lang="en-US"/>
              <a:pPr/>
              <a:t>5</a:t>
            </a:fld>
            <a:endParaRPr lang="en-US"/>
          </a:p>
        </p:txBody>
      </p:sp>
      <p:sp>
        <p:nvSpPr>
          <p:cNvPr id="1165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5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 b="1"/>
          </a:p>
          <a:p>
            <a:pPr lvl="1"/>
            <a:r>
              <a:rPr lang="en-US" b="1"/>
              <a:t>Project</a:t>
            </a:r>
            <a:r>
              <a:rPr lang="en-US"/>
              <a:t> – File that holds all of the Metadata objects, Parameter Maps, Packages, Data Sources</a:t>
            </a:r>
          </a:p>
          <a:p>
            <a:pPr lvl="1"/>
            <a:r>
              <a:rPr lang="en-US" b="1"/>
              <a:t>Namespace</a:t>
            </a:r>
            <a:r>
              <a:rPr lang="en-US"/>
              <a:t> – Container for holding objects that provides a unique name to prevent naming conflicts (Performance Management)</a:t>
            </a:r>
          </a:p>
          <a:p>
            <a:pPr lvl="1"/>
            <a:r>
              <a:rPr lang="en-US" b="1"/>
              <a:t>Model</a:t>
            </a:r>
            <a:r>
              <a:rPr lang="en-US"/>
              <a:t> – Metadata Objects organized into layers (Database, Business, and Presentation) – everything inside the namespace “Performance Management” is the model</a:t>
            </a:r>
          </a:p>
          <a:p>
            <a:pPr lvl="1"/>
            <a:r>
              <a:rPr lang="en-US" b="1"/>
              <a:t>Data Source</a:t>
            </a:r>
            <a:r>
              <a:rPr lang="en-US"/>
              <a:t> – Database, Cube, or file where the information is coming from</a:t>
            </a:r>
          </a:p>
          <a:p>
            <a:pPr lvl="1"/>
            <a:r>
              <a:rPr lang="en-US" b="1"/>
              <a:t>Parameter Map</a:t>
            </a:r>
            <a:r>
              <a:rPr lang="en-US"/>
              <a:t> – List of Parameters used to create conditional query subjects that allow for substitutions at report run time</a:t>
            </a:r>
          </a:p>
          <a:p>
            <a:pPr lvl="1"/>
            <a:r>
              <a:rPr lang="en-US" b="1"/>
              <a:t>Package</a:t>
            </a:r>
            <a:r>
              <a:rPr lang="en-US"/>
              <a:t> – Subset of the query subjects and other objects defined in the project; published for use as a model by report authors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CB6003-488C-4FBB-BED3-5DBD451404F7}" type="slidenum">
              <a:rPr lang="en-US"/>
              <a:pPr/>
              <a:t>6</a:t>
            </a:fld>
            <a:endParaRPr lang="en-US"/>
          </a:p>
        </p:txBody>
      </p:sp>
      <p:sp>
        <p:nvSpPr>
          <p:cNvPr id="1167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  <a:p>
            <a:pPr lvl="1"/>
            <a:r>
              <a:rPr lang="en-US"/>
              <a:t>Query Item - Columns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E690EF-9C36-416D-9896-390B39F6823D}" type="slidenum">
              <a:rPr lang="en-US"/>
              <a:pPr/>
              <a:t>7</a:t>
            </a:fld>
            <a:endParaRPr lang="en-US"/>
          </a:p>
        </p:txBody>
      </p:sp>
      <p:sp>
        <p:nvSpPr>
          <p:cNvPr id="1221634" name="Rectangle 7"/>
          <p:cNvSpPr txBox="1">
            <a:spLocks noGrp="1" noChangeArrowheads="1"/>
          </p:cNvSpPr>
          <p:nvPr/>
        </p:nvSpPr>
        <p:spPr bwMode="auto">
          <a:xfrm>
            <a:off x="4143843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648" tIns="48324" rIns="96648" bIns="48324" anchor="b"/>
          <a:lstStyle/>
          <a:p>
            <a:pPr defTabSz="967300"/>
            <a:fld id="{B9488284-D5BF-451E-8479-0F4CDB8E4098}" type="slidenum">
              <a:rPr lang="en-US" sz="1200"/>
              <a:pPr defTabSz="967300"/>
              <a:t>7</a:t>
            </a:fld>
            <a:endParaRPr lang="en-US" sz="1200" dirty="0"/>
          </a:p>
        </p:txBody>
      </p:sp>
      <p:sp>
        <p:nvSpPr>
          <p:cNvPr id="1221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1221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53" y="4560570"/>
            <a:ext cx="5851496" cy="4320540"/>
          </a:xfrm>
        </p:spPr>
        <p:txBody>
          <a:bodyPr lIns="96648" tIns="48324" rIns="96648" bIns="48324"/>
          <a:lstStyle/>
          <a:p>
            <a:r>
              <a:rPr lang="en-US"/>
              <a:t>Relationship module data passed to Operational Data Store </a:t>
            </a:r>
          </a:p>
          <a:p>
            <a:endParaRPr lang="en-US"/>
          </a:p>
          <a:p>
            <a:r>
              <a:rPr lang="en-US"/>
              <a:t>That same data is ETL’d to the Enterprise Data Warehouse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2CB1BC-2F18-48AD-951F-1C48BEDE4F32}" type="slidenum">
              <a:rPr lang="en-US"/>
              <a:pPr/>
              <a:t>8</a:t>
            </a:fld>
            <a:endParaRPr lang="en-US"/>
          </a:p>
        </p:txBody>
      </p:sp>
      <p:sp>
        <p:nvSpPr>
          <p:cNvPr id="1209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9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E4DE23-3B5B-4992-B8D2-7FE408C8AC57}" type="slidenum">
              <a:rPr lang="en-US"/>
              <a:pPr/>
              <a:t>9</a:t>
            </a:fld>
            <a:endParaRPr lang="en-US"/>
          </a:p>
        </p:txBody>
      </p:sp>
      <p:sp>
        <p:nvSpPr>
          <p:cNvPr id="119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0193" y="4560570"/>
            <a:ext cx="5854815" cy="4320540"/>
          </a:xfrm>
        </p:spPr>
        <p:txBody>
          <a:bodyPr/>
          <a:lstStyle/>
          <a:p>
            <a:pPr lvl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975" name="Picture 7" descr="campus_51"/>
          <p:cNvPicPr>
            <a:picLocks noChangeAspect="1" noChangeArrowheads="1"/>
          </p:cNvPicPr>
          <p:nvPr userDrawn="1"/>
        </p:nvPicPr>
        <p:blipFill>
          <a:blip r:embed="rId2" cstate="print"/>
          <a:srcRect l="1868" t="11722" b="53116"/>
          <a:stretch>
            <a:fillRect/>
          </a:stretch>
        </p:blipFill>
        <p:spPr bwMode="auto">
          <a:xfrm>
            <a:off x="228600" y="228600"/>
            <a:ext cx="8674100" cy="2400300"/>
          </a:xfrm>
          <a:prstGeom prst="rect">
            <a:avLst/>
          </a:prstGeom>
          <a:noFill/>
        </p:spPr>
      </p:pic>
      <p:sp>
        <p:nvSpPr>
          <p:cNvPr id="467970" name="Rectangle 2"/>
          <p:cNvSpPr>
            <a:spLocks noChangeArrowheads="1"/>
          </p:cNvSpPr>
          <p:nvPr/>
        </p:nvSpPr>
        <p:spPr bwMode="auto">
          <a:xfrm>
            <a:off x="228600" y="3343275"/>
            <a:ext cx="8686800" cy="3295650"/>
          </a:xfrm>
          <a:prstGeom prst="rect">
            <a:avLst/>
          </a:prstGeom>
          <a:solidFill>
            <a:srgbClr val="EFEDE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4168775"/>
            <a:ext cx="7772400" cy="1470025"/>
          </a:xfrm>
        </p:spPr>
        <p:txBody>
          <a:bodyPr anchor="ctr"/>
          <a:lstStyle>
            <a:lvl1pPr algn="r">
              <a:defRPr sz="3200">
                <a:solidFill>
                  <a:srgbClr val="5C788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67973" name="Picture 5" descr="ChpB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714625"/>
            <a:ext cx="8686800" cy="531813"/>
          </a:xfrm>
          <a:prstGeom prst="rect">
            <a:avLst/>
          </a:prstGeom>
          <a:noFill/>
        </p:spPr>
      </p:pic>
      <p:sp>
        <p:nvSpPr>
          <p:cNvPr id="4679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5105400"/>
            <a:ext cx="5181600" cy="609600"/>
          </a:xfrm>
        </p:spPr>
        <p:txBody>
          <a:bodyPr/>
          <a:lstStyle>
            <a:lvl1pPr marL="0" indent="0" algn="r">
              <a:buFontTx/>
              <a:buNone/>
              <a:defRPr>
                <a:solidFill>
                  <a:srgbClr val="5F5F5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F169A9-ABF6-4640-8F0A-AF63871450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5796D4F-EB11-4EAC-A80F-784C86DA8DAF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EE138A-98DC-4CE4-BB88-D465F013248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67BD5F03-72EC-4CBF-84F7-B2FDAACD5741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DE9CD0E-0166-4F6F-AFE0-95AE03C4CA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9858FF1-F7C5-4660-82AF-2BE32EB9EE40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45595A2-758D-4B65-86E4-AE8759C4C18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F784215-6A7C-4F7A-8D4E-7551D5336D3B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962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962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04E1FC-5575-4D14-8AAE-F9B6A864F2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D59F2115-C352-43C4-BC57-5441A86F5D46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41B811-523A-4110-9603-8B1E387D94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68B83B5-EEE3-4AE9-A0AC-90876F2D50CC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525DAE9-4F3A-4963-B59B-315F1D3436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8628E95-3BB6-4302-A369-9EBE652C1F90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C024E5B-302D-4DAA-970D-C1EE2DF9F7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461E819-949D-44F3-9C6C-E23D96CA6528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5056A1-1143-4B8A-B1E2-D9ACCA2DBF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0A08D5E-A782-4085-82F3-306B298CD5F3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366DD6-E181-4B56-B0D4-EAA221EAA4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0496B00-C93E-48E0-9C4B-479A4A4FFA1F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6946" name="Picture 2" descr="btmBa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1450" y="6443663"/>
            <a:ext cx="8820150" cy="261937"/>
          </a:xfrm>
          <a:prstGeom prst="rect">
            <a:avLst/>
          </a:prstGeom>
          <a:noFill/>
        </p:spPr>
      </p:pic>
      <p:sp>
        <p:nvSpPr>
          <p:cNvPr id="466947" name="Rectangle 3"/>
          <p:cNvSpPr>
            <a:spLocks noChangeArrowheads="1"/>
          </p:cNvSpPr>
          <p:nvPr/>
        </p:nvSpPr>
        <p:spPr bwMode="auto">
          <a:xfrm>
            <a:off x="152400" y="228600"/>
            <a:ext cx="8839200" cy="6124575"/>
          </a:xfrm>
          <a:prstGeom prst="rect">
            <a:avLst/>
          </a:prstGeom>
          <a:solidFill>
            <a:srgbClr val="EFEDE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6694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8077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6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91450" y="64293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A7FC6920-4BCA-4DF6-8E64-8612F924836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669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8900"/>
            <a:ext cx="2971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B4C9DC"/>
                </a:solidFill>
              </a:defRPr>
            </a:lvl1pPr>
          </a:lstStyle>
          <a:p>
            <a:fld id="{1932A23F-30C0-42F4-8B05-22F5F3C162DA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wipe dir="r"/>
  </p:transition>
  <p:hf hdr="0" ftr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4C4C4C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5C788F"/>
        </a:buClr>
        <a:buChar char="•"/>
        <a:defRPr sz="2000" b="1">
          <a:solidFill>
            <a:srgbClr val="5C788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rgbClr val="4C4C4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517900"/>
            <a:ext cx="7467600" cy="1130300"/>
          </a:xfrm>
        </p:spPr>
        <p:txBody>
          <a:bodyPr/>
          <a:lstStyle/>
          <a:p>
            <a:r>
              <a:rPr lang="en-US" sz="2400" dirty="0" smtClean="0"/>
              <a:t>School Name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Cognos Administration Training</a:t>
            </a:r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4851400"/>
            <a:ext cx="6943725" cy="454025"/>
          </a:xfrm>
        </p:spPr>
        <p:txBody>
          <a:bodyPr/>
          <a:lstStyle/>
          <a:p>
            <a:r>
              <a:rPr lang="en-US" b="0" i="1" dirty="0" smtClean="0"/>
              <a:t>Your Name</a:t>
            </a:r>
            <a:endParaRPr lang="en-US" b="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B2589-1F85-4F26-8EB2-CA0B9F1797A4}" type="slidenum">
              <a:rPr lang="en-US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239A552D-7905-46F7-A1C8-EE0657E47655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1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Cognos Administration </a:t>
            </a:r>
            <a:endParaRPr lang="en-US" sz="2000"/>
          </a:p>
        </p:txBody>
      </p:sp>
      <p:sp>
        <p:nvSpPr>
          <p:cNvPr id="1210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2870200" cy="5105400"/>
          </a:xfrm>
        </p:spPr>
        <p:txBody>
          <a:bodyPr/>
          <a:lstStyle/>
          <a:p>
            <a:r>
              <a:rPr lang="en-US" sz="1600" b="0"/>
              <a:t>Manages authentication into Cognos and authorization of user access to features and functionality</a:t>
            </a:r>
          </a:p>
          <a:p>
            <a:endParaRPr lang="en-US" sz="1600" b="0"/>
          </a:p>
          <a:p>
            <a:r>
              <a:rPr lang="en-US" sz="1600" b="0"/>
              <a:t>Check the status of current, past, and upcoming activities</a:t>
            </a:r>
          </a:p>
          <a:p>
            <a:endParaRPr lang="en-US" sz="1600" b="0"/>
          </a:p>
          <a:p>
            <a:r>
              <a:rPr lang="en-US" sz="1600" b="0"/>
              <a:t>Configure the environment, it’s services, and import and export content</a:t>
            </a:r>
          </a:p>
          <a:p>
            <a:endParaRPr lang="en-US" sz="1600" b="0"/>
          </a:p>
          <a:p>
            <a:endParaRPr lang="en-US" sz="1600" b="0"/>
          </a:p>
          <a:p>
            <a:endParaRPr lang="en-US" sz="1800" b="0"/>
          </a:p>
          <a:p>
            <a:endParaRPr lang="en-US" sz="1800" b="0"/>
          </a:p>
        </p:txBody>
      </p:sp>
      <p:pic>
        <p:nvPicPr>
          <p:cNvPr id="12103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4575" y="1209675"/>
            <a:ext cx="5321300" cy="4083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32DF8-46D3-4EF4-A8BF-5806241E711F}" type="slidenum">
              <a:rPr lang="en-US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280F464-CDCD-45C4-84FC-D8A1A97586F2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12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Cognos Connection </a:t>
            </a:r>
            <a:endParaRPr lang="en-US" sz="2000"/>
          </a:p>
        </p:txBody>
      </p:sp>
      <p:sp>
        <p:nvSpPr>
          <p:cNvPr id="1212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2870200" cy="5105400"/>
          </a:xfrm>
        </p:spPr>
        <p:txBody>
          <a:bodyPr/>
          <a:lstStyle/>
          <a:p>
            <a:r>
              <a:rPr lang="en-US" sz="1600" b="0"/>
              <a:t>Set permissions to reporting object within Cognos Connection</a:t>
            </a:r>
          </a:p>
          <a:p>
            <a:endParaRPr lang="en-US" sz="1600" b="0"/>
          </a:p>
          <a:p>
            <a:r>
              <a:rPr lang="en-US" sz="1600" b="0"/>
              <a:t>Permissions are applied hierarchically with children acquiring permissions from the parent</a:t>
            </a:r>
          </a:p>
          <a:p>
            <a:endParaRPr lang="en-US" sz="1600" b="0"/>
          </a:p>
          <a:p>
            <a:r>
              <a:rPr lang="en-US" sz="1600" b="0"/>
              <a:t>Permissions such as Read, Write, Execute, Set Properties, and Traverse are applied to Groups or Roles</a:t>
            </a:r>
          </a:p>
          <a:p>
            <a:endParaRPr lang="en-US" sz="1600" b="0"/>
          </a:p>
          <a:p>
            <a:r>
              <a:rPr lang="en-US" sz="1600" b="0"/>
              <a:t>Permissions are cumulative </a:t>
            </a:r>
          </a:p>
          <a:p>
            <a:endParaRPr lang="en-US" sz="1600" b="0"/>
          </a:p>
          <a:p>
            <a:endParaRPr lang="en-US" sz="1800" b="0"/>
          </a:p>
          <a:p>
            <a:endParaRPr lang="en-US" sz="1800" b="0"/>
          </a:p>
        </p:txBody>
      </p:sp>
      <p:pic>
        <p:nvPicPr>
          <p:cNvPr id="12124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25863" y="1044575"/>
            <a:ext cx="5095875" cy="481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8E35-4A6E-43A0-8731-B6DFB818A51B}" type="slidenum">
              <a:rPr lang="en-US"/>
              <a:pPr/>
              <a:t>12</a:t>
            </a:fld>
            <a:endParaRPr lang="en-US"/>
          </a:p>
        </p:txBody>
      </p:sp>
      <p:sp>
        <p:nvSpPr>
          <p:cNvPr id="29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238AC6A-4FCE-496C-A762-13AECC860142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1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Cumulative Security </a:t>
            </a:r>
            <a:endParaRPr lang="en-US" sz="2000"/>
          </a:p>
        </p:txBody>
      </p:sp>
      <p:pic>
        <p:nvPicPr>
          <p:cNvPr id="121447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3975" y="1123950"/>
            <a:ext cx="6497638" cy="2324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grpSp>
        <p:nvGrpSpPr>
          <p:cNvPr id="1214474" name="Group 10"/>
          <p:cNvGrpSpPr>
            <a:grpSpLocks/>
          </p:cNvGrpSpPr>
          <p:nvPr/>
        </p:nvGrpSpPr>
        <p:grpSpPr bwMode="auto">
          <a:xfrm>
            <a:off x="1282700" y="4102100"/>
            <a:ext cx="381000" cy="533400"/>
            <a:chOff x="5136" y="3456"/>
            <a:chExt cx="240" cy="336"/>
          </a:xfrm>
        </p:grpSpPr>
        <p:sp>
          <p:nvSpPr>
            <p:cNvPr id="1214472" name="Rectangle 8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473" name="Oval 9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4475" name="Group 11"/>
          <p:cNvGrpSpPr>
            <a:grpSpLocks/>
          </p:cNvGrpSpPr>
          <p:nvPr/>
        </p:nvGrpSpPr>
        <p:grpSpPr bwMode="auto">
          <a:xfrm>
            <a:off x="1282700" y="5359400"/>
            <a:ext cx="381000" cy="533400"/>
            <a:chOff x="5136" y="3456"/>
            <a:chExt cx="240" cy="336"/>
          </a:xfrm>
        </p:grpSpPr>
        <p:sp>
          <p:nvSpPr>
            <p:cNvPr id="1214476" name="Rectangle 12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477" name="Oval 13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4496" name="Group 32"/>
          <p:cNvGrpSpPr>
            <a:grpSpLocks/>
          </p:cNvGrpSpPr>
          <p:nvPr/>
        </p:nvGrpSpPr>
        <p:grpSpPr bwMode="auto">
          <a:xfrm>
            <a:off x="3905250" y="4699000"/>
            <a:ext cx="839788" cy="550863"/>
            <a:chOff x="2460" y="2960"/>
            <a:chExt cx="529" cy="347"/>
          </a:xfrm>
        </p:grpSpPr>
        <p:sp>
          <p:nvSpPr>
            <p:cNvPr id="1214479" name="File"/>
            <p:cNvSpPr>
              <a:spLocks noEditPoints="1" noChangeArrowheads="1"/>
            </p:cNvSpPr>
            <p:nvPr/>
          </p:nvSpPr>
          <p:spPr bwMode="auto">
            <a:xfrm>
              <a:off x="2472" y="2960"/>
              <a:ext cx="517" cy="347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214480" name="Text Box 16"/>
            <p:cNvSpPr txBox="1">
              <a:spLocks noChangeArrowheads="1"/>
            </p:cNvSpPr>
            <p:nvPr/>
          </p:nvSpPr>
          <p:spPr bwMode="auto">
            <a:xfrm>
              <a:off x="2460" y="3025"/>
              <a:ext cx="5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Admissions</a:t>
              </a:r>
            </a:p>
            <a:p>
              <a:pPr algn="ctr"/>
              <a:r>
                <a:rPr lang="en-US" sz="1000"/>
                <a:t>Folder</a:t>
              </a:r>
            </a:p>
          </p:txBody>
        </p:sp>
      </p:grpSp>
      <p:sp>
        <p:nvSpPr>
          <p:cNvPr id="1214482" name="Text Box 18"/>
          <p:cNvSpPr txBox="1">
            <a:spLocks noChangeArrowheads="1"/>
          </p:cNvSpPr>
          <p:nvPr/>
        </p:nvSpPr>
        <p:spPr bwMode="auto">
          <a:xfrm>
            <a:off x="317500" y="36925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A </a:t>
            </a:r>
            <a:r>
              <a:rPr lang="en-US" sz="1400" b="1"/>
              <a:t>Denied</a:t>
            </a:r>
          </a:p>
        </p:txBody>
      </p:sp>
      <p:sp>
        <p:nvSpPr>
          <p:cNvPr id="1214483" name="Text Box 19"/>
          <p:cNvSpPr txBox="1">
            <a:spLocks noChangeArrowheads="1"/>
          </p:cNvSpPr>
          <p:nvPr/>
        </p:nvSpPr>
        <p:spPr bwMode="auto">
          <a:xfrm>
            <a:off x="304800" y="49752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B </a:t>
            </a:r>
            <a:r>
              <a:rPr lang="en-US" sz="1400" b="1"/>
              <a:t>Granted</a:t>
            </a:r>
          </a:p>
        </p:txBody>
      </p:sp>
      <p:sp>
        <p:nvSpPr>
          <p:cNvPr id="1214486" name="Line 22"/>
          <p:cNvSpPr>
            <a:spLocks noChangeShapeType="1"/>
          </p:cNvSpPr>
          <p:nvPr/>
        </p:nvSpPr>
        <p:spPr bwMode="auto">
          <a:xfrm>
            <a:off x="1676400" y="4495800"/>
            <a:ext cx="2235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4487" name="Line 23"/>
          <p:cNvSpPr>
            <a:spLocks noChangeShapeType="1"/>
          </p:cNvSpPr>
          <p:nvPr/>
        </p:nvSpPr>
        <p:spPr bwMode="auto">
          <a:xfrm flipV="1">
            <a:off x="1689100" y="5092700"/>
            <a:ext cx="2235200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14488" name="Group 24"/>
          <p:cNvGrpSpPr>
            <a:grpSpLocks/>
          </p:cNvGrpSpPr>
          <p:nvPr/>
        </p:nvGrpSpPr>
        <p:grpSpPr bwMode="auto">
          <a:xfrm>
            <a:off x="7048500" y="4267200"/>
            <a:ext cx="381000" cy="533400"/>
            <a:chOff x="5136" y="3456"/>
            <a:chExt cx="240" cy="336"/>
          </a:xfrm>
        </p:grpSpPr>
        <p:sp>
          <p:nvSpPr>
            <p:cNvPr id="1214489" name="Rectangle 25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490" name="Oval 26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4491" name="Group 27"/>
          <p:cNvGrpSpPr>
            <a:grpSpLocks/>
          </p:cNvGrpSpPr>
          <p:nvPr/>
        </p:nvGrpSpPr>
        <p:grpSpPr bwMode="auto">
          <a:xfrm>
            <a:off x="7048500" y="5524500"/>
            <a:ext cx="381000" cy="533400"/>
            <a:chOff x="5136" y="3456"/>
            <a:chExt cx="240" cy="336"/>
          </a:xfrm>
        </p:grpSpPr>
        <p:sp>
          <p:nvSpPr>
            <p:cNvPr id="1214492" name="Rectangle 28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493" name="Oval 29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14494" name="Text Box 30"/>
          <p:cNvSpPr txBox="1">
            <a:spLocks noChangeArrowheads="1"/>
          </p:cNvSpPr>
          <p:nvPr/>
        </p:nvSpPr>
        <p:spPr bwMode="auto">
          <a:xfrm>
            <a:off x="5956300" y="38576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A </a:t>
            </a:r>
            <a:r>
              <a:rPr lang="en-US" sz="1400" b="1"/>
              <a:t>Denied</a:t>
            </a:r>
          </a:p>
        </p:txBody>
      </p:sp>
      <p:sp>
        <p:nvSpPr>
          <p:cNvPr id="1214495" name="Text Box 31"/>
          <p:cNvSpPr txBox="1">
            <a:spLocks noChangeArrowheads="1"/>
          </p:cNvSpPr>
          <p:nvPr/>
        </p:nvSpPr>
        <p:spPr bwMode="auto">
          <a:xfrm>
            <a:off x="6070600" y="51403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B </a:t>
            </a:r>
            <a:r>
              <a:rPr lang="en-US" sz="1400" b="1"/>
              <a:t>Not Specified</a:t>
            </a:r>
          </a:p>
        </p:txBody>
      </p:sp>
      <p:sp>
        <p:nvSpPr>
          <p:cNvPr id="1214497" name="Line 33"/>
          <p:cNvSpPr>
            <a:spLocks noChangeShapeType="1"/>
          </p:cNvSpPr>
          <p:nvPr/>
        </p:nvSpPr>
        <p:spPr bwMode="auto">
          <a:xfrm flipH="1" flipV="1">
            <a:off x="4737100" y="5054600"/>
            <a:ext cx="23114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4498" name="Line 34"/>
          <p:cNvSpPr>
            <a:spLocks noChangeShapeType="1"/>
          </p:cNvSpPr>
          <p:nvPr/>
        </p:nvSpPr>
        <p:spPr bwMode="auto">
          <a:xfrm flipH="1">
            <a:off x="4762500" y="4660900"/>
            <a:ext cx="226060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4499" name="Text Box 35"/>
          <p:cNvSpPr txBox="1">
            <a:spLocks noChangeArrowheads="1"/>
          </p:cNvSpPr>
          <p:nvPr/>
        </p:nvSpPr>
        <p:spPr bwMode="auto">
          <a:xfrm>
            <a:off x="3009900" y="42894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 b="1">
                <a:solidFill>
                  <a:srgbClr val="FC1908"/>
                </a:solidFill>
              </a:rPr>
              <a:t>Denied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7E0F6F-DD90-4177-82D9-F474CFEEBCD3}" type="slidenum">
              <a:rPr lang="en-US"/>
              <a:pPr/>
              <a:t>13</a:t>
            </a:fld>
            <a:endParaRPr lang="en-US"/>
          </a:p>
        </p:txBody>
      </p:sp>
      <p:sp>
        <p:nvSpPr>
          <p:cNvPr id="30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C165EA6-C5A5-4E34-8B3F-BAA6C98C4815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1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Cumulative Security </a:t>
            </a:r>
            <a:endParaRPr lang="en-US" sz="2000"/>
          </a:p>
        </p:txBody>
      </p:sp>
      <p:pic>
        <p:nvPicPr>
          <p:cNvPr id="1216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23975" y="1123950"/>
            <a:ext cx="6497638" cy="2324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grpSp>
        <p:nvGrpSpPr>
          <p:cNvPr id="1216516" name="Group 4"/>
          <p:cNvGrpSpPr>
            <a:grpSpLocks/>
          </p:cNvGrpSpPr>
          <p:nvPr/>
        </p:nvGrpSpPr>
        <p:grpSpPr bwMode="auto">
          <a:xfrm>
            <a:off x="1282700" y="4102100"/>
            <a:ext cx="381000" cy="533400"/>
            <a:chOff x="5136" y="3456"/>
            <a:chExt cx="240" cy="336"/>
          </a:xfrm>
        </p:grpSpPr>
        <p:sp>
          <p:nvSpPr>
            <p:cNvPr id="1216517" name="Rectangle 5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518" name="Oval 6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6519" name="Group 7"/>
          <p:cNvGrpSpPr>
            <a:grpSpLocks/>
          </p:cNvGrpSpPr>
          <p:nvPr/>
        </p:nvGrpSpPr>
        <p:grpSpPr bwMode="auto">
          <a:xfrm>
            <a:off x="1282700" y="5359400"/>
            <a:ext cx="381000" cy="533400"/>
            <a:chOff x="5136" y="3456"/>
            <a:chExt cx="240" cy="336"/>
          </a:xfrm>
        </p:grpSpPr>
        <p:sp>
          <p:nvSpPr>
            <p:cNvPr id="1216520" name="Rectangle 8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521" name="Oval 9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6522" name="Group 10"/>
          <p:cNvGrpSpPr>
            <a:grpSpLocks/>
          </p:cNvGrpSpPr>
          <p:nvPr/>
        </p:nvGrpSpPr>
        <p:grpSpPr bwMode="auto">
          <a:xfrm>
            <a:off x="3905250" y="4699000"/>
            <a:ext cx="839788" cy="550863"/>
            <a:chOff x="2460" y="2960"/>
            <a:chExt cx="529" cy="347"/>
          </a:xfrm>
        </p:grpSpPr>
        <p:sp>
          <p:nvSpPr>
            <p:cNvPr id="1216523" name="File"/>
            <p:cNvSpPr>
              <a:spLocks noEditPoints="1" noChangeArrowheads="1"/>
            </p:cNvSpPr>
            <p:nvPr/>
          </p:nvSpPr>
          <p:spPr bwMode="auto">
            <a:xfrm>
              <a:off x="2472" y="2960"/>
              <a:ext cx="517" cy="347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1216524" name="Text Box 12"/>
            <p:cNvSpPr txBox="1">
              <a:spLocks noChangeArrowheads="1"/>
            </p:cNvSpPr>
            <p:nvPr/>
          </p:nvSpPr>
          <p:spPr bwMode="auto">
            <a:xfrm>
              <a:off x="2460" y="3025"/>
              <a:ext cx="5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000"/>
                <a:t>Admissions</a:t>
              </a:r>
            </a:p>
            <a:p>
              <a:pPr algn="ctr"/>
              <a:r>
                <a:rPr lang="en-US" sz="1000"/>
                <a:t>Folder</a:t>
              </a:r>
            </a:p>
          </p:txBody>
        </p:sp>
      </p:grpSp>
      <p:sp>
        <p:nvSpPr>
          <p:cNvPr id="1216525" name="Text Box 13"/>
          <p:cNvSpPr txBox="1">
            <a:spLocks noChangeArrowheads="1"/>
          </p:cNvSpPr>
          <p:nvPr/>
        </p:nvSpPr>
        <p:spPr bwMode="auto">
          <a:xfrm>
            <a:off x="317500" y="36925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A </a:t>
            </a:r>
            <a:r>
              <a:rPr lang="en-US" sz="1400" b="1"/>
              <a:t>Not Specified</a:t>
            </a:r>
          </a:p>
        </p:txBody>
      </p:sp>
      <p:sp>
        <p:nvSpPr>
          <p:cNvPr id="1216526" name="Text Box 14"/>
          <p:cNvSpPr txBox="1">
            <a:spLocks noChangeArrowheads="1"/>
          </p:cNvSpPr>
          <p:nvPr/>
        </p:nvSpPr>
        <p:spPr bwMode="auto">
          <a:xfrm>
            <a:off x="304800" y="49752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B </a:t>
            </a:r>
            <a:r>
              <a:rPr lang="en-US" sz="1400" b="1"/>
              <a:t>Granted</a:t>
            </a:r>
          </a:p>
        </p:txBody>
      </p:sp>
      <p:sp>
        <p:nvSpPr>
          <p:cNvPr id="1216527" name="Line 15"/>
          <p:cNvSpPr>
            <a:spLocks noChangeShapeType="1"/>
          </p:cNvSpPr>
          <p:nvPr/>
        </p:nvSpPr>
        <p:spPr bwMode="auto">
          <a:xfrm>
            <a:off x="1676400" y="4495800"/>
            <a:ext cx="2235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6528" name="Line 16"/>
          <p:cNvSpPr>
            <a:spLocks noChangeShapeType="1"/>
          </p:cNvSpPr>
          <p:nvPr/>
        </p:nvSpPr>
        <p:spPr bwMode="auto">
          <a:xfrm flipV="1">
            <a:off x="1689100" y="5092700"/>
            <a:ext cx="2235200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216529" name="Group 17"/>
          <p:cNvGrpSpPr>
            <a:grpSpLocks/>
          </p:cNvGrpSpPr>
          <p:nvPr/>
        </p:nvGrpSpPr>
        <p:grpSpPr bwMode="auto">
          <a:xfrm>
            <a:off x="7048500" y="4267200"/>
            <a:ext cx="381000" cy="533400"/>
            <a:chOff x="5136" y="3456"/>
            <a:chExt cx="240" cy="336"/>
          </a:xfrm>
        </p:grpSpPr>
        <p:sp>
          <p:nvSpPr>
            <p:cNvPr id="1216530" name="Rectangle 18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531" name="Oval 19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16532" name="Group 20"/>
          <p:cNvGrpSpPr>
            <a:grpSpLocks/>
          </p:cNvGrpSpPr>
          <p:nvPr/>
        </p:nvGrpSpPr>
        <p:grpSpPr bwMode="auto">
          <a:xfrm>
            <a:off x="7048500" y="5524500"/>
            <a:ext cx="381000" cy="533400"/>
            <a:chOff x="5136" y="3456"/>
            <a:chExt cx="240" cy="336"/>
          </a:xfrm>
        </p:grpSpPr>
        <p:sp>
          <p:nvSpPr>
            <p:cNvPr id="1216533" name="Rectangle 21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534" name="Oval 22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16535" name="Text Box 23"/>
          <p:cNvSpPr txBox="1">
            <a:spLocks noChangeArrowheads="1"/>
          </p:cNvSpPr>
          <p:nvPr/>
        </p:nvSpPr>
        <p:spPr bwMode="auto">
          <a:xfrm>
            <a:off x="5956300" y="38576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A </a:t>
            </a:r>
            <a:r>
              <a:rPr lang="en-US" sz="1400" b="1"/>
              <a:t>Not Specified</a:t>
            </a:r>
          </a:p>
        </p:txBody>
      </p:sp>
      <p:sp>
        <p:nvSpPr>
          <p:cNvPr id="1216536" name="Text Box 24"/>
          <p:cNvSpPr txBox="1">
            <a:spLocks noChangeArrowheads="1"/>
          </p:cNvSpPr>
          <p:nvPr/>
        </p:nvSpPr>
        <p:spPr bwMode="auto">
          <a:xfrm>
            <a:off x="6070600" y="51403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/>
              <a:t>Joe – Group B </a:t>
            </a:r>
            <a:r>
              <a:rPr lang="en-US" sz="1400" b="1"/>
              <a:t>Not Specified</a:t>
            </a:r>
          </a:p>
        </p:txBody>
      </p:sp>
      <p:sp>
        <p:nvSpPr>
          <p:cNvPr id="1216537" name="Line 25"/>
          <p:cNvSpPr>
            <a:spLocks noChangeShapeType="1"/>
          </p:cNvSpPr>
          <p:nvPr/>
        </p:nvSpPr>
        <p:spPr bwMode="auto">
          <a:xfrm flipH="1" flipV="1">
            <a:off x="4737100" y="5054600"/>
            <a:ext cx="23114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6538" name="Line 26"/>
          <p:cNvSpPr>
            <a:spLocks noChangeShapeType="1"/>
          </p:cNvSpPr>
          <p:nvPr/>
        </p:nvSpPr>
        <p:spPr bwMode="auto">
          <a:xfrm flipH="1">
            <a:off x="4762500" y="4660900"/>
            <a:ext cx="2260600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16539" name="Text Box 27"/>
          <p:cNvSpPr txBox="1">
            <a:spLocks noChangeArrowheads="1"/>
          </p:cNvSpPr>
          <p:nvPr/>
        </p:nvSpPr>
        <p:spPr bwMode="auto">
          <a:xfrm>
            <a:off x="2209800" y="43783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 b="1">
                <a:solidFill>
                  <a:srgbClr val="33CC33"/>
                </a:solidFill>
              </a:rPr>
              <a:t>Granted</a:t>
            </a:r>
          </a:p>
        </p:txBody>
      </p:sp>
      <p:sp>
        <p:nvSpPr>
          <p:cNvPr id="1216541" name="Text Box 29"/>
          <p:cNvSpPr txBox="1">
            <a:spLocks noChangeArrowheads="1"/>
          </p:cNvSpPr>
          <p:nvPr/>
        </p:nvSpPr>
        <p:spPr bwMode="auto">
          <a:xfrm>
            <a:off x="3619500" y="4378325"/>
            <a:ext cx="271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 b="1">
                <a:solidFill>
                  <a:srgbClr val="FC1908"/>
                </a:solidFill>
              </a:rPr>
              <a:t>Denied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3B827-2247-4E0F-AE67-C311B614FA55}" type="slidenum">
              <a:rPr lang="en-US"/>
              <a:pPr/>
              <a:t>14</a:t>
            </a:fld>
            <a:endParaRPr lang="en-US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2691EEE-D0B7-460B-8986-F074ABDECAF6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pic>
        <p:nvPicPr>
          <p:cNvPr id="1199108" name="Picture 4" descr="MCj038926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1295400"/>
            <a:ext cx="2428875" cy="3886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8B85B-3AA3-4AE1-8484-02E0B262A9C3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8E75882-D2C9-482E-8F9A-181E111B9C60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15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sz="2000"/>
          </a:p>
        </p:txBody>
      </p:sp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93800"/>
            <a:ext cx="8077200" cy="5105400"/>
          </a:xfrm>
        </p:spPr>
        <p:txBody>
          <a:bodyPr/>
          <a:lstStyle/>
          <a:p>
            <a:r>
              <a:rPr lang="en-US"/>
              <a:t>Cognos 8 Architecture Overview</a:t>
            </a:r>
          </a:p>
          <a:p>
            <a:r>
              <a:rPr lang="en-US"/>
              <a:t>Role Responsibilities</a:t>
            </a:r>
          </a:p>
          <a:p>
            <a:r>
              <a:rPr lang="en-US"/>
              <a:t>Cognos Connection</a:t>
            </a:r>
          </a:p>
          <a:p>
            <a:r>
              <a:rPr lang="en-US"/>
              <a:t>Cognos Connectivity Overview</a:t>
            </a:r>
          </a:p>
          <a:p>
            <a:r>
              <a:rPr lang="en-US"/>
              <a:t>Cognos Security and Permissions</a:t>
            </a:r>
          </a:p>
          <a:p>
            <a:pPr lvl="1"/>
            <a:r>
              <a:rPr lang="en-US" b="0"/>
              <a:t>Cognos Configuration</a:t>
            </a:r>
          </a:p>
          <a:p>
            <a:pPr lvl="1"/>
            <a:r>
              <a:rPr lang="en-US" b="0"/>
              <a:t>Cognos Administration</a:t>
            </a:r>
          </a:p>
          <a:p>
            <a:pPr lvl="1"/>
            <a:r>
              <a:rPr lang="en-US" b="0"/>
              <a:t>Cognos Connection</a:t>
            </a:r>
          </a:p>
          <a:p>
            <a:pPr lvl="1"/>
            <a:r>
              <a:rPr lang="en-US" b="0"/>
              <a:t>Cumulative Security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1C99D-9877-4BF7-86C5-F158752535BC}" type="slidenum">
              <a:rPr lang="en-US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D5DFFA9-FAD7-4712-A20C-58A04B788D1A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2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2659" name="Picture 3" descr="Cognos Single App Ser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825" y="423863"/>
            <a:ext cx="7639050" cy="585628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99475-3740-48E8-AB58-71C054669602}" type="slidenum">
              <a:rPr lang="en-US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A8596A4-FC42-4CF7-A5E7-C37474169CFD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2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4707" name="Picture 3" descr="Cognos Multi App Ser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825" y="446088"/>
            <a:ext cx="7626350" cy="58340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1D16CB-5E55-41AB-A801-56A5805B8797}" type="slidenum">
              <a:rPr lang="en-US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669E5A9-F053-4CA5-9E78-7EED24A50741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16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 Responsibilities </a:t>
            </a:r>
          </a:p>
        </p:txBody>
      </p:sp>
      <p:sp>
        <p:nvSpPr>
          <p:cNvPr id="1164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 b="0"/>
              <a:t>Cognos Administrator</a:t>
            </a:r>
          </a:p>
          <a:p>
            <a:pPr lvl="1">
              <a:lnSpc>
                <a:spcPct val="90000"/>
              </a:lnSpc>
            </a:pPr>
            <a:r>
              <a:rPr lang="en-US" sz="1800" b="0"/>
              <a:t>Typically responsible for: </a:t>
            </a:r>
          </a:p>
          <a:p>
            <a:pPr lvl="2">
              <a:lnSpc>
                <a:spcPct val="90000"/>
              </a:lnSpc>
            </a:pPr>
            <a:r>
              <a:rPr lang="en-US" sz="1800" b="0"/>
              <a:t>Authentication into Cognos</a:t>
            </a:r>
          </a:p>
          <a:p>
            <a:pPr lvl="2">
              <a:lnSpc>
                <a:spcPct val="90000"/>
              </a:lnSpc>
            </a:pPr>
            <a:r>
              <a:rPr lang="en-US" sz="1800" b="0"/>
              <a:t>Services – Gateway, Dispatchers, and Content Managers</a:t>
            </a:r>
          </a:p>
          <a:p>
            <a:pPr lvl="2">
              <a:lnSpc>
                <a:spcPct val="90000"/>
              </a:lnSpc>
            </a:pPr>
            <a:r>
              <a:rPr lang="en-US" sz="1800" b="0"/>
              <a:t>Manage Cubes</a:t>
            </a:r>
          </a:p>
          <a:p>
            <a:pPr>
              <a:lnSpc>
                <a:spcPct val="90000"/>
              </a:lnSpc>
            </a:pPr>
            <a:r>
              <a:rPr lang="en-US" sz="1800" b="0"/>
              <a:t>Data Modeler</a:t>
            </a:r>
          </a:p>
          <a:p>
            <a:pPr lvl="1">
              <a:lnSpc>
                <a:spcPct val="90000"/>
              </a:lnSpc>
            </a:pPr>
            <a:r>
              <a:rPr lang="en-US" sz="1800" b="0"/>
              <a:t>Typically responsible for:</a:t>
            </a:r>
          </a:p>
          <a:p>
            <a:pPr lvl="2">
              <a:lnSpc>
                <a:spcPct val="90000"/>
              </a:lnSpc>
            </a:pPr>
            <a:r>
              <a:rPr lang="en-US" sz="1800" b="0"/>
              <a:t>Managing metadata layer Projects (Models)</a:t>
            </a:r>
          </a:p>
          <a:p>
            <a:pPr lvl="2">
              <a:lnSpc>
                <a:spcPct val="90000"/>
              </a:lnSpc>
            </a:pPr>
            <a:r>
              <a:rPr lang="en-US" sz="1800" b="0"/>
              <a:t>Creation and Publishing Packages</a:t>
            </a:r>
          </a:p>
          <a:p>
            <a:pPr>
              <a:lnSpc>
                <a:spcPct val="90000"/>
              </a:lnSpc>
            </a:pPr>
            <a:r>
              <a:rPr lang="en-US" sz="1800" b="0"/>
              <a:t>Report Author</a:t>
            </a:r>
          </a:p>
          <a:p>
            <a:pPr lvl="1">
              <a:lnSpc>
                <a:spcPct val="90000"/>
              </a:lnSpc>
            </a:pPr>
            <a:r>
              <a:rPr lang="en-US" sz="1800" b="0"/>
              <a:t>Typically responsible for:</a:t>
            </a:r>
          </a:p>
          <a:p>
            <a:pPr lvl="2">
              <a:lnSpc>
                <a:spcPct val="90000"/>
              </a:lnSpc>
            </a:pPr>
            <a:r>
              <a:rPr lang="en-US" sz="1800" b="0"/>
              <a:t>Creating reports based on Packages published by the Data Modeler</a:t>
            </a:r>
          </a:p>
          <a:p>
            <a:pPr>
              <a:lnSpc>
                <a:spcPct val="90000"/>
              </a:lnSpc>
            </a:pPr>
            <a:r>
              <a:rPr lang="en-US" sz="1800" b="0"/>
              <a:t>Consumer</a:t>
            </a:r>
          </a:p>
          <a:p>
            <a:pPr lvl="1">
              <a:lnSpc>
                <a:spcPct val="90000"/>
              </a:lnSpc>
            </a:pPr>
            <a:r>
              <a:rPr lang="en-US" sz="1800" b="0"/>
              <a:t>Users that view or run reports in Cognos Connection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0"/>
              <a:t> </a:t>
            </a:r>
          </a:p>
          <a:p>
            <a:pPr>
              <a:lnSpc>
                <a:spcPct val="90000"/>
              </a:lnSpc>
            </a:pPr>
            <a:endParaRPr lang="en-US" sz="1800" b="0"/>
          </a:p>
          <a:p>
            <a:pPr>
              <a:lnSpc>
                <a:spcPct val="90000"/>
              </a:lnSpc>
            </a:pPr>
            <a:endParaRPr lang="en-US" sz="1800" b="0"/>
          </a:p>
          <a:p>
            <a:pPr>
              <a:lnSpc>
                <a:spcPct val="90000"/>
              </a:lnSpc>
            </a:pPr>
            <a:endParaRPr lang="en-US" sz="1800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7090-15F1-43BC-BD19-775F66FA1654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94D66DF5-33AF-465C-BE7C-77C96C2B8A48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16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/>
              <a:t>Cognos Connection</a:t>
            </a:r>
          </a:p>
        </p:txBody>
      </p:sp>
      <p:sp>
        <p:nvSpPr>
          <p:cNvPr id="1166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3835400" cy="5105400"/>
          </a:xfrm>
        </p:spPr>
        <p:txBody>
          <a:bodyPr/>
          <a:lstStyle/>
          <a:p>
            <a:r>
              <a:rPr lang="en-US" sz="1600" b="0"/>
              <a:t>Web based portal with single access point</a:t>
            </a:r>
          </a:p>
          <a:p>
            <a:endParaRPr lang="en-US" sz="1600" b="0"/>
          </a:p>
          <a:p>
            <a:r>
              <a:rPr lang="en-US" sz="1600" b="0"/>
              <a:t>Entry point for Report Authors, Report Consumers, System Administrators, and Content Administrators </a:t>
            </a:r>
          </a:p>
          <a:p>
            <a:endParaRPr lang="en-US" sz="1600" b="0"/>
          </a:p>
          <a:p>
            <a:r>
              <a:rPr lang="en-US" sz="1600" b="0"/>
              <a:t>Folder structure holds reports, dashboards, performance charts, and scorecards</a:t>
            </a:r>
          </a:p>
          <a:p>
            <a:endParaRPr lang="en-US" sz="1600" b="0"/>
          </a:p>
          <a:p>
            <a:r>
              <a:rPr lang="en-US" sz="1600" b="0"/>
              <a:t>Content can be saved as either Public or Private   </a:t>
            </a:r>
          </a:p>
          <a:p>
            <a:endParaRPr lang="en-US" sz="1600" b="0"/>
          </a:p>
          <a:p>
            <a:endParaRPr lang="en-US" sz="1800" b="0"/>
          </a:p>
          <a:p>
            <a:endParaRPr lang="en-US" sz="1800" b="0"/>
          </a:p>
        </p:txBody>
      </p:sp>
      <p:pic>
        <p:nvPicPr>
          <p:cNvPr id="116634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4713" y="1196975"/>
            <a:ext cx="3686175" cy="3143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16634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3825" y="4105275"/>
            <a:ext cx="2114550" cy="1847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0B483-86C1-4CD0-90AD-6333B1282289}" type="slidenum">
              <a:rPr lang="en-US"/>
              <a:pPr/>
              <a:t>7</a:t>
            </a:fld>
            <a:endParaRPr lang="en-US"/>
          </a:p>
        </p:txBody>
      </p:sp>
      <p:sp>
        <p:nvSpPr>
          <p:cNvPr id="3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310C9072-D63C-4DB7-9D3E-4B06A26190EE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20610" name="Slide Number Placeholder 4"/>
          <p:cNvSpPr txBox="1">
            <a:spLocks noGrp="1"/>
          </p:cNvSpPr>
          <p:nvPr/>
        </p:nvSpPr>
        <p:spPr bwMode="auto">
          <a:xfrm>
            <a:off x="78486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200" b="1"/>
          </a:p>
        </p:txBody>
      </p:sp>
      <p:sp>
        <p:nvSpPr>
          <p:cNvPr id="1220611" name="AutoShape 2"/>
          <p:cNvSpPr>
            <a:spLocks noChangeArrowheads="1"/>
          </p:cNvSpPr>
          <p:nvPr/>
        </p:nvSpPr>
        <p:spPr bwMode="auto">
          <a:xfrm>
            <a:off x="169863" y="4452938"/>
            <a:ext cx="1949450" cy="1379537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0080">
                  <a:alpha val="89000"/>
                </a:srgbClr>
              </a:gs>
              <a:gs pos="100000">
                <a:srgbClr val="00003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en-US" b="1">
                <a:solidFill>
                  <a:schemeClr val="bg1"/>
                </a:solidFill>
              </a:rPr>
              <a:t>Banner</a:t>
            </a:r>
          </a:p>
          <a:p>
            <a:pPr algn="ctr"/>
            <a:endParaRPr lang="en-US">
              <a:solidFill>
                <a:srgbClr val="8DA1B1"/>
              </a:solidFill>
            </a:endParaRPr>
          </a:p>
        </p:txBody>
      </p:sp>
      <p:sp>
        <p:nvSpPr>
          <p:cNvPr id="1220612" name="AutoShape 3"/>
          <p:cNvSpPr>
            <a:spLocks noChangeArrowheads="1"/>
          </p:cNvSpPr>
          <p:nvPr/>
        </p:nvSpPr>
        <p:spPr bwMode="auto">
          <a:xfrm>
            <a:off x="431800" y="2755900"/>
            <a:ext cx="1371600" cy="827088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rgbClr val="000080">
                  <a:alpha val="89000"/>
                </a:srgbClr>
              </a:gs>
              <a:gs pos="100000">
                <a:srgbClr val="00003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Operational </a:t>
            </a:r>
          </a:p>
          <a:p>
            <a:pPr algn="ctr"/>
            <a:r>
              <a:rPr lang="en-US" sz="1600" b="1">
                <a:solidFill>
                  <a:schemeClr val="bg1"/>
                </a:solidFill>
              </a:rPr>
              <a:t>Data Store</a:t>
            </a:r>
          </a:p>
        </p:txBody>
      </p:sp>
      <p:sp>
        <p:nvSpPr>
          <p:cNvPr id="1220614" name="AutoShape 5"/>
          <p:cNvSpPr>
            <a:spLocks noChangeArrowheads="1"/>
          </p:cNvSpPr>
          <p:nvPr/>
        </p:nvSpPr>
        <p:spPr bwMode="auto">
          <a:xfrm rot="-5400000">
            <a:off x="787400" y="3873500"/>
            <a:ext cx="685800" cy="381000"/>
          </a:xfrm>
          <a:custGeom>
            <a:avLst/>
            <a:gdLst>
              <a:gd name="T0" fmla="*/ 514350 w 21600"/>
              <a:gd name="T1" fmla="*/ 0 h 21600"/>
              <a:gd name="T2" fmla="*/ 0 w 21600"/>
              <a:gd name="T3" fmla="*/ 190500 h 21600"/>
              <a:gd name="T4" fmla="*/ 514350 w 21600"/>
              <a:gd name="T5" fmla="*/ 381000 h 21600"/>
              <a:gd name="T6" fmla="*/ 685800 w 21600"/>
              <a:gd name="T7" fmla="*/ 1905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000080">
                  <a:alpha val="89000"/>
                </a:srgbClr>
              </a:gs>
              <a:gs pos="100000">
                <a:srgbClr val="00003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1"/>
                </a:solidFill>
              </a:rPr>
              <a:t>ETL</a:t>
            </a:r>
          </a:p>
        </p:txBody>
      </p:sp>
      <p:sp>
        <p:nvSpPr>
          <p:cNvPr id="1220615" name="Rectangle 6"/>
          <p:cNvSpPr>
            <a:spLocks noChangeArrowheads="1"/>
          </p:cNvSpPr>
          <p:nvPr/>
        </p:nvSpPr>
        <p:spPr bwMode="auto">
          <a:xfrm>
            <a:off x="2540000" y="1384300"/>
            <a:ext cx="1492250" cy="914400"/>
          </a:xfrm>
          <a:prstGeom prst="rect">
            <a:avLst/>
          </a:prstGeom>
          <a:gradFill rotWithShape="1">
            <a:gsLst>
              <a:gs pos="0">
                <a:srgbClr val="008000">
                  <a:alpha val="89998"/>
                </a:srgbClr>
              </a:gs>
              <a:gs pos="100000">
                <a:srgbClr val="003B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Framework 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Manager</a:t>
            </a:r>
          </a:p>
          <a:p>
            <a:pPr algn="ctr"/>
            <a:r>
              <a:rPr lang="en-US" sz="1000" i="1">
                <a:solidFill>
                  <a:srgbClr val="EAEAEA"/>
                </a:solidFill>
              </a:rPr>
              <a:t>Client Based</a:t>
            </a:r>
            <a:endParaRPr lang="en-US" sz="1000">
              <a:solidFill>
                <a:srgbClr val="EAEAEA"/>
              </a:solidFill>
            </a:endParaRPr>
          </a:p>
        </p:txBody>
      </p:sp>
      <p:sp>
        <p:nvSpPr>
          <p:cNvPr id="1220616" name="AutoShape 7"/>
          <p:cNvSpPr>
            <a:spLocks noChangeArrowheads="1"/>
          </p:cNvSpPr>
          <p:nvPr/>
        </p:nvSpPr>
        <p:spPr bwMode="auto">
          <a:xfrm>
            <a:off x="6604000" y="1460500"/>
            <a:ext cx="1268413" cy="906463"/>
          </a:xfrm>
          <a:prstGeom prst="can">
            <a:avLst>
              <a:gd name="adj" fmla="val 25000"/>
            </a:avLst>
          </a:prstGeom>
          <a:solidFill>
            <a:srgbClr val="FFFF00">
              <a:alpha val="3411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Content</a:t>
            </a:r>
          </a:p>
          <a:p>
            <a:pPr algn="ctr"/>
            <a:r>
              <a:rPr lang="en-US" sz="1600" b="1"/>
              <a:t>Store</a:t>
            </a:r>
          </a:p>
        </p:txBody>
      </p:sp>
      <p:cxnSp>
        <p:nvCxnSpPr>
          <p:cNvPr id="1220617" name="AutoShape 8"/>
          <p:cNvCxnSpPr>
            <a:cxnSpLocks noChangeShapeType="1"/>
            <a:stCxn id="1220615" idx="3"/>
            <a:endCxn id="1220616" idx="2"/>
          </p:cNvCxnSpPr>
          <p:nvPr/>
        </p:nvCxnSpPr>
        <p:spPr bwMode="auto">
          <a:xfrm>
            <a:off x="4032250" y="1841500"/>
            <a:ext cx="2571750" cy="73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20619" name="Text Box 10"/>
          <p:cNvSpPr txBox="1">
            <a:spLocks noChangeArrowheads="1"/>
          </p:cNvSpPr>
          <p:nvPr/>
        </p:nvSpPr>
        <p:spPr bwMode="auto">
          <a:xfrm>
            <a:off x="4038600" y="6096000"/>
            <a:ext cx="178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400" b="1">
                <a:solidFill>
                  <a:schemeClr val="accent2"/>
                </a:solidFill>
              </a:rPr>
              <a:t>Report Consumers</a:t>
            </a:r>
          </a:p>
        </p:txBody>
      </p:sp>
      <p:grpSp>
        <p:nvGrpSpPr>
          <p:cNvPr id="1220620" name="Group 11"/>
          <p:cNvGrpSpPr>
            <a:grpSpLocks/>
          </p:cNvGrpSpPr>
          <p:nvPr/>
        </p:nvGrpSpPr>
        <p:grpSpPr bwMode="auto">
          <a:xfrm>
            <a:off x="4572000" y="5638800"/>
            <a:ext cx="838200" cy="533400"/>
            <a:chOff x="4848" y="3456"/>
            <a:chExt cx="528" cy="336"/>
          </a:xfrm>
        </p:grpSpPr>
        <p:sp>
          <p:nvSpPr>
            <p:cNvPr id="1220621" name="Rectangle 12"/>
            <p:cNvSpPr>
              <a:spLocks noChangeArrowheads="1"/>
            </p:cNvSpPr>
            <p:nvPr/>
          </p:nvSpPr>
          <p:spPr bwMode="auto">
            <a:xfrm>
              <a:off x="4848" y="3600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1220622" name="Oval 13"/>
            <p:cNvSpPr>
              <a:spLocks noChangeArrowheads="1"/>
            </p:cNvSpPr>
            <p:nvPr/>
          </p:nvSpPr>
          <p:spPr bwMode="auto">
            <a:xfrm>
              <a:off x="4896" y="345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1220623" name="Rectangle 14"/>
            <p:cNvSpPr>
              <a:spLocks noChangeArrowheads="1"/>
            </p:cNvSpPr>
            <p:nvPr/>
          </p:nvSpPr>
          <p:spPr bwMode="auto">
            <a:xfrm>
              <a:off x="4992" y="3600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1220624" name="Oval 15"/>
            <p:cNvSpPr>
              <a:spLocks noChangeArrowheads="1"/>
            </p:cNvSpPr>
            <p:nvPr/>
          </p:nvSpPr>
          <p:spPr bwMode="auto">
            <a:xfrm>
              <a:off x="5040" y="345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1220625" name="Rectangle 16"/>
            <p:cNvSpPr>
              <a:spLocks noChangeArrowheads="1"/>
            </p:cNvSpPr>
            <p:nvPr/>
          </p:nvSpPr>
          <p:spPr bwMode="auto">
            <a:xfrm>
              <a:off x="5136" y="3600"/>
              <a:ext cx="240" cy="19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1220626" name="Oval 17"/>
            <p:cNvSpPr>
              <a:spLocks noChangeArrowheads="1"/>
            </p:cNvSpPr>
            <p:nvPr/>
          </p:nvSpPr>
          <p:spPr bwMode="auto">
            <a:xfrm>
              <a:off x="5184" y="3456"/>
              <a:ext cx="144" cy="144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</p:grpSp>
      <p:sp>
        <p:nvSpPr>
          <p:cNvPr id="1220628" name="Rectangle 19"/>
          <p:cNvSpPr>
            <a:spLocks noChangeArrowheads="1"/>
          </p:cNvSpPr>
          <p:nvPr/>
        </p:nvSpPr>
        <p:spPr bwMode="auto">
          <a:xfrm>
            <a:off x="2209800" y="990600"/>
            <a:ext cx="6442075" cy="4452938"/>
          </a:xfrm>
          <a:prstGeom prst="rect">
            <a:avLst/>
          </a:prstGeom>
          <a:noFill/>
          <a:ln w="222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1220629" name="Text Box 20"/>
          <p:cNvSpPr txBox="1">
            <a:spLocks noChangeArrowheads="1"/>
          </p:cNvSpPr>
          <p:nvPr/>
        </p:nvSpPr>
        <p:spPr bwMode="auto">
          <a:xfrm>
            <a:off x="5067300" y="1079500"/>
            <a:ext cx="971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/>
              <a:t>Cognos</a:t>
            </a:r>
          </a:p>
        </p:txBody>
      </p:sp>
      <p:sp>
        <p:nvSpPr>
          <p:cNvPr id="1220630" name="Rectangle 21"/>
          <p:cNvSpPr>
            <a:spLocks noChangeArrowheads="1"/>
          </p:cNvSpPr>
          <p:nvPr/>
        </p:nvSpPr>
        <p:spPr bwMode="auto">
          <a:xfrm>
            <a:off x="6553200" y="5676900"/>
            <a:ext cx="1371600" cy="609600"/>
          </a:xfrm>
          <a:prstGeom prst="rect">
            <a:avLst/>
          </a:prstGeom>
          <a:solidFill>
            <a:schemeClr val="accent2"/>
          </a:solidFill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chemeClr val="bg1"/>
                </a:solidFill>
              </a:rPr>
              <a:t>Web Browser</a:t>
            </a:r>
          </a:p>
        </p:txBody>
      </p:sp>
      <p:cxnSp>
        <p:nvCxnSpPr>
          <p:cNvPr id="1220631" name="AutoShape 22"/>
          <p:cNvCxnSpPr>
            <a:cxnSpLocks noChangeShapeType="1"/>
            <a:stCxn id="1220630" idx="0"/>
            <a:endCxn id="1220639" idx="2"/>
          </p:cNvCxnSpPr>
          <p:nvPr/>
        </p:nvCxnSpPr>
        <p:spPr bwMode="auto">
          <a:xfrm flipH="1" flipV="1">
            <a:off x="7221538" y="4984750"/>
            <a:ext cx="17462" cy="654050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sp>
        <p:nvSpPr>
          <p:cNvPr id="1220632" name="Line 23"/>
          <p:cNvSpPr>
            <a:spLocks noChangeShapeType="1"/>
          </p:cNvSpPr>
          <p:nvPr/>
        </p:nvSpPr>
        <p:spPr bwMode="auto">
          <a:xfrm flipH="1">
            <a:off x="7142163" y="2362200"/>
            <a:ext cx="20637" cy="66675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220633" name="Group 24"/>
          <p:cNvGrpSpPr>
            <a:grpSpLocks/>
          </p:cNvGrpSpPr>
          <p:nvPr/>
        </p:nvGrpSpPr>
        <p:grpSpPr bwMode="auto">
          <a:xfrm>
            <a:off x="4703763" y="1520825"/>
            <a:ext cx="844550" cy="550863"/>
            <a:chOff x="2928" y="1536"/>
            <a:chExt cx="581" cy="387"/>
          </a:xfrm>
        </p:grpSpPr>
        <p:sp>
          <p:nvSpPr>
            <p:cNvPr id="519193" name="File"/>
            <p:cNvSpPr>
              <a:spLocks noEditPoints="1" noChangeArrowheads="1"/>
            </p:cNvSpPr>
            <p:nvPr/>
          </p:nvSpPr>
          <p:spPr bwMode="auto">
            <a:xfrm>
              <a:off x="2928" y="1536"/>
              <a:ext cx="565" cy="387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8000">
                    <a:alpha val="89999"/>
                  </a:srgbClr>
                </a:gs>
                <a:gs pos="100000">
                  <a:srgbClr val="0080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pPr algn="l">
                <a:defRPr/>
              </a:pPr>
              <a:endParaRPr lang="en-US"/>
            </a:p>
          </p:txBody>
        </p:sp>
        <p:sp>
          <p:nvSpPr>
            <p:cNvPr id="1220635" name="Text Box 26"/>
            <p:cNvSpPr txBox="1">
              <a:spLocks noChangeArrowheads="1"/>
            </p:cNvSpPr>
            <p:nvPr/>
          </p:nvSpPr>
          <p:spPr bwMode="auto">
            <a:xfrm>
              <a:off x="2976" y="1680"/>
              <a:ext cx="533" cy="193"/>
            </a:xfrm>
            <a:prstGeom prst="rect">
              <a:avLst/>
            </a:prstGeom>
            <a:gradFill rotWithShape="1">
              <a:gsLst>
                <a:gs pos="0">
                  <a:srgbClr val="008000">
                    <a:alpha val="89998"/>
                  </a:srgbClr>
                </a:gs>
                <a:gs pos="100000">
                  <a:srgbClr val="003B0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200">
                  <a:solidFill>
                    <a:schemeClr val="bg1"/>
                  </a:solidFill>
                </a:rPr>
                <a:t>Package</a:t>
              </a:r>
            </a:p>
          </p:txBody>
        </p:sp>
      </p:grpSp>
      <p:grpSp>
        <p:nvGrpSpPr>
          <p:cNvPr id="1220636" name="Group 28"/>
          <p:cNvGrpSpPr>
            <a:grpSpLocks/>
          </p:cNvGrpSpPr>
          <p:nvPr/>
        </p:nvGrpSpPr>
        <p:grpSpPr bwMode="auto">
          <a:xfrm>
            <a:off x="5900738" y="3073400"/>
            <a:ext cx="2605087" cy="1911350"/>
            <a:chOff x="3717" y="1936"/>
            <a:chExt cx="1641" cy="1204"/>
          </a:xfrm>
        </p:grpSpPr>
        <p:sp>
          <p:nvSpPr>
            <p:cNvPr id="1220637" name="Rectangle 28"/>
            <p:cNvSpPr>
              <a:spLocks noChangeArrowheads="1"/>
            </p:cNvSpPr>
            <p:nvPr/>
          </p:nvSpPr>
          <p:spPr bwMode="auto">
            <a:xfrm>
              <a:off x="3717" y="1936"/>
              <a:ext cx="1641" cy="859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76200" cmpd="tri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Cognos Connection</a:t>
              </a:r>
            </a:p>
          </p:txBody>
        </p:sp>
        <p:sp>
          <p:nvSpPr>
            <p:cNvPr id="1220638" name="Rectangle 29"/>
            <p:cNvSpPr>
              <a:spLocks noChangeArrowheads="1"/>
            </p:cNvSpPr>
            <p:nvPr/>
          </p:nvSpPr>
          <p:spPr bwMode="auto">
            <a:xfrm>
              <a:off x="3717" y="2795"/>
              <a:ext cx="1641" cy="334"/>
            </a:xfrm>
            <a:prstGeom prst="rect">
              <a:avLst/>
            </a:prstGeom>
            <a:solidFill>
              <a:srgbClr val="FFFF00">
                <a:alpha val="34117"/>
              </a:srgbClr>
            </a:solidFill>
            <a:ln w="76200" cmpd="tri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220639" name="Text Box 30"/>
            <p:cNvSpPr txBox="1">
              <a:spLocks noChangeArrowheads="1"/>
            </p:cNvSpPr>
            <p:nvPr/>
          </p:nvSpPr>
          <p:spPr bwMode="auto">
            <a:xfrm>
              <a:off x="3768" y="2794"/>
              <a:ext cx="1561" cy="346"/>
            </a:xfrm>
            <a:prstGeom prst="rect">
              <a:avLst/>
            </a:prstGeom>
            <a:solidFill>
              <a:srgbClr val="FFFF00">
                <a:alpha val="2196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000" b="1"/>
                <a:t>Report Studio, Query Studio,</a:t>
              </a:r>
            </a:p>
            <a:p>
              <a:pPr algn="ctr"/>
              <a:r>
                <a:rPr lang="en-US" sz="1000" b="1"/>
                <a:t>Analysis Studio, Metric Studio</a:t>
              </a:r>
            </a:p>
            <a:p>
              <a:pPr algn="l"/>
              <a:endParaRPr lang="en-US" sz="1000" b="1"/>
            </a:p>
          </p:txBody>
        </p:sp>
      </p:grpSp>
      <p:cxnSp>
        <p:nvCxnSpPr>
          <p:cNvPr id="1220645" name="AutoShape 36"/>
          <p:cNvCxnSpPr>
            <a:cxnSpLocks noChangeShapeType="1"/>
            <a:stCxn id="1220612" idx="4"/>
          </p:cNvCxnSpPr>
          <p:nvPr/>
        </p:nvCxnSpPr>
        <p:spPr bwMode="auto">
          <a:xfrm flipV="1">
            <a:off x="1803400" y="1677988"/>
            <a:ext cx="735013" cy="14922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20647" name="AutoShape 38"/>
          <p:cNvCxnSpPr>
            <a:cxnSpLocks noChangeShapeType="1"/>
          </p:cNvCxnSpPr>
          <p:nvPr/>
        </p:nvCxnSpPr>
        <p:spPr bwMode="auto">
          <a:xfrm flipV="1">
            <a:off x="5399088" y="5997575"/>
            <a:ext cx="1135062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sp>
        <p:nvSpPr>
          <p:cNvPr id="1220654" name="Rectangle 4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474663"/>
          </a:xfrm>
        </p:spPr>
        <p:txBody>
          <a:bodyPr anchor="ctr"/>
          <a:lstStyle/>
          <a:p>
            <a:r>
              <a:rPr lang="en-US"/>
              <a:t>Cognos Components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8C137-79F4-49B5-9579-A40713FE7830}" type="slidenum">
              <a:rPr lang="en-US"/>
              <a:pPr/>
              <a:t>8</a:t>
            </a:fld>
            <a:endParaRPr lang="en-US"/>
          </a:p>
        </p:txBody>
      </p:sp>
      <p:sp>
        <p:nvSpPr>
          <p:cNvPr id="11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1BA696A-27A4-4D94-AEE1-0F9554CBC53F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20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Cognos Security and Permissions </a:t>
            </a:r>
            <a:endParaRPr lang="en-US" sz="2000"/>
          </a:p>
        </p:txBody>
      </p:sp>
      <p:sp>
        <p:nvSpPr>
          <p:cNvPr id="1208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8191500" cy="1574800"/>
          </a:xfrm>
        </p:spPr>
        <p:txBody>
          <a:bodyPr/>
          <a:lstStyle/>
          <a:p>
            <a:endParaRPr lang="en-US" sz="2000"/>
          </a:p>
          <a:p>
            <a:r>
              <a:rPr lang="en-US" sz="2000"/>
              <a:t>A combination of settings in Cognos Configuration, Cognos Administration and Cognos Connection are used to secure an environment</a:t>
            </a:r>
          </a:p>
          <a:p>
            <a:endParaRPr lang="en-US" sz="2000"/>
          </a:p>
          <a:p>
            <a:endParaRPr lang="en-US" sz="2000"/>
          </a:p>
          <a:p>
            <a:endParaRPr lang="en-US" sz="1600" b="0"/>
          </a:p>
          <a:p>
            <a:endParaRPr lang="en-US" sz="1600" b="0"/>
          </a:p>
          <a:p>
            <a:endParaRPr lang="en-US" sz="1600" b="0"/>
          </a:p>
          <a:p>
            <a:endParaRPr lang="en-US" sz="1800" b="0"/>
          </a:p>
          <a:p>
            <a:endParaRPr lang="en-US" sz="1800" b="0"/>
          </a:p>
        </p:txBody>
      </p:sp>
      <p:pic>
        <p:nvPicPr>
          <p:cNvPr id="12083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" y="3497263"/>
            <a:ext cx="2913063" cy="2143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208327" name="Text Box 7"/>
          <p:cNvSpPr txBox="1">
            <a:spLocks noChangeArrowheads="1"/>
          </p:cNvSpPr>
          <p:nvPr/>
        </p:nvSpPr>
        <p:spPr bwMode="auto">
          <a:xfrm>
            <a:off x="431800" y="2508250"/>
            <a:ext cx="25971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/>
              <a:t>Cognos Configuration</a:t>
            </a:r>
            <a:r>
              <a:rPr lang="en-US" sz="1400"/>
              <a:t>  Anonymous access and Authentication connection</a:t>
            </a:r>
            <a:r>
              <a:rPr lang="en-US"/>
              <a:t> </a:t>
            </a:r>
          </a:p>
        </p:txBody>
      </p:sp>
      <p:sp>
        <p:nvSpPr>
          <p:cNvPr id="1208328" name="Text Box 8"/>
          <p:cNvSpPr txBox="1">
            <a:spLocks noChangeArrowheads="1"/>
          </p:cNvSpPr>
          <p:nvPr/>
        </p:nvSpPr>
        <p:spPr bwMode="auto">
          <a:xfrm>
            <a:off x="3225800" y="2519363"/>
            <a:ext cx="27114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 b="1"/>
              <a:t>Cognos Administration</a:t>
            </a:r>
            <a:r>
              <a:rPr lang="en-US" sz="1400"/>
              <a:t> </a:t>
            </a:r>
          </a:p>
          <a:p>
            <a:pPr algn="ctr"/>
            <a:r>
              <a:rPr lang="en-US" sz="1400"/>
              <a:t>Authorization and Capabilities</a:t>
            </a:r>
          </a:p>
        </p:txBody>
      </p:sp>
      <p:sp>
        <p:nvSpPr>
          <p:cNvPr id="1208329" name="Text Box 9"/>
          <p:cNvSpPr txBox="1">
            <a:spLocks noChangeArrowheads="1"/>
          </p:cNvSpPr>
          <p:nvPr/>
        </p:nvSpPr>
        <p:spPr bwMode="auto">
          <a:xfrm>
            <a:off x="6132513" y="2527300"/>
            <a:ext cx="24844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pAutoFit/>
          </a:bodyPr>
          <a:lstStyle/>
          <a:p>
            <a:pPr algn="ctr"/>
            <a:r>
              <a:rPr lang="en-US" sz="1400" b="1"/>
              <a:t>Cognos Connection</a:t>
            </a:r>
          </a:p>
          <a:p>
            <a:pPr algn="ctr"/>
            <a:r>
              <a:rPr lang="en-US" sz="1400"/>
              <a:t>Content Access</a:t>
            </a:r>
          </a:p>
        </p:txBody>
      </p:sp>
      <p:pic>
        <p:nvPicPr>
          <p:cNvPr id="120833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67075" y="3465513"/>
            <a:ext cx="2832100" cy="2173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20833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78563" y="3436938"/>
            <a:ext cx="2543175" cy="221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74CF0F-1349-4420-BA47-13BC686E64E8}" type="slidenum">
              <a:rPr lang="en-US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D894BF0C-C3B1-4BFD-9F51-7043BF983B6D}" type="datetime4">
              <a:rPr lang="en-US"/>
              <a:pPr/>
              <a:t>August 18, 2011</a:t>
            </a:fld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|</a:t>
            </a:r>
            <a:r>
              <a:rPr lang="en-US"/>
              <a:t> </a:t>
            </a:r>
            <a:r>
              <a:rPr lang="en-US">
                <a:solidFill>
                  <a:schemeClr val="bg1"/>
                </a:solidFill>
              </a:rPr>
              <a:t>www.sungardhe.com</a:t>
            </a:r>
          </a:p>
        </p:txBody>
      </p:sp>
      <p:sp>
        <p:nvSpPr>
          <p:cNvPr id="119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Cognos Configuration </a:t>
            </a:r>
            <a:endParaRPr lang="en-US" sz="2000"/>
          </a:p>
        </p:txBody>
      </p:sp>
      <p:sp>
        <p:nvSpPr>
          <p:cNvPr id="1190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2870200" cy="5105400"/>
          </a:xfrm>
        </p:spPr>
        <p:txBody>
          <a:bodyPr/>
          <a:lstStyle/>
          <a:p>
            <a:r>
              <a:rPr lang="en-US" sz="1600" b="0"/>
              <a:t>Single point of server configuration for your environment</a:t>
            </a:r>
          </a:p>
          <a:p>
            <a:endParaRPr lang="en-US" sz="1600" b="0"/>
          </a:p>
          <a:p>
            <a:r>
              <a:rPr lang="en-US" sz="1600" b="0"/>
              <a:t>Handles connection information for Cognos Content database</a:t>
            </a:r>
          </a:p>
          <a:p>
            <a:endParaRPr lang="en-US" sz="1600" b="0"/>
          </a:p>
          <a:p>
            <a:r>
              <a:rPr lang="en-US" sz="1600" b="0"/>
              <a:t>Allows you to turn Cognos Services on or off, and start and stop the system </a:t>
            </a:r>
          </a:p>
          <a:p>
            <a:endParaRPr lang="en-US" sz="1600" b="0"/>
          </a:p>
          <a:p>
            <a:r>
              <a:rPr lang="en-US" sz="1600" b="0"/>
              <a:t>Used locally for Windows based client tools to connect to the Cognos environment</a:t>
            </a:r>
          </a:p>
          <a:p>
            <a:endParaRPr lang="en-US" sz="1600" b="0"/>
          </a:p>
          <a:p>
            <a:endParaRPr lang="en-US" sz="1800" b="0"/>
          </a:p>
          <a:p>
            <a:endParaRPr lang="en-US" sz="1800" b="0"/>
          </a:p>
        </p:txBody>
      </p:sp>
      <p:pic>
        <p:nvPicPr>
          <p:cNvPr id="11909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5850" y="1411288"/>
            <a:ext cx="5281613" cy="3632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T_Template_v6">
  <a:themeElements>
    <a:clrScheme name="SCT_Template_v6 14">
      <a:dk1>
        <a:srgbClr val="003659"/>
      </a:dk1>
      <a:lt1>
        <a:srgbClr val="FFFFFF"/>
      </a:lt1>
      <a:dk2>
        <a:srgbClr val="000000"/>
      </a:dk2>
      <a:lt2>
        <a:srgbClr val="808080"/>
      </a:lt2>
      <a:accent1>
        <a:srgbClr val="C7CCD2"/>
      </a:accent1>
      <a:accent2>
        <a:srgbClr val="5C788E"/>
      </a:accent2>
      <a:accent3>
        <a:srgbClr val="FFFFFF"/>
      </a:accent3>
      <a:accent4>
        <a:srgbClr val="002D4B"/>
      </a:accent4>
      <a:accent5>
        <a:srgbClr val="E0E2E5"/>
      </a:accent5>
      <a:accent6>
        <a:srgbClr val="536C80"/>
      </a:accent6>
      <a:hlink>
        <a:srgbClr val="336699"/>
      </a:hlink>
      <a:folHlink>
        <a:srgbClr val="009999"/>
      </a:folHlink>
    </a:clrScheme>
    <a:fontScheme name="SCT_Template_v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T_Template_v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T_Template_v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T_Template_v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T_Template_v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T_Template_v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T_Template_v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T_Template_v6 13">
        <a:dk1>
          <a:srgbClr val="003659"/>
        </a:dk1>
        <a:lt1>
          <a:srgbClr val="FFFFFF"/>
        </a:lt1>
        <a:dk2>
          <a:srgbClr val="000000"/>
        </a:dk2>
        <a:lt2>
          <a:srgbClr val="808080"/>
        </a:lt2>
        <a:accent1>
          <a:srgbClr val="C7CCD2"/>
        </a:accent1>
        <a:accent2>
          <a:srgbClr val="5C788E"/>
        </a:accent2>
        <a:accent3>
          <a:srgbClr val="FFFFFF"/>
        </a:accent3>
        <a:accent4>
          <a:srgbClr val="002D4B"/>
        </a:accent4>
        <a:accent5>
          <a:srgbClr val="E0E2E5"/>
        </a:accent5>
        <a:accent6>
          <a:srgbClr val="536C80"/>
        </a:accent6>
        <a:hlink>
          <a:srgbClr val="003366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T_Template_v6 14">
        <a:dk1>
          <a:srgbClr val="003659"/>
        </a:dk1>
        <a:lt1>
          <a:srgbClr val="FFFFFF"/>
        </a:lt1>
        <a:dk2>
          <a:srgbClr val="000000"/>
        </a:dk2>
        <a:lt2>
          <a:srgbClr val="808080"/>
        </a:lt2>
        <a:accent1>
          <a:srgbClr val="C7CCD2"/>
        </a:accent1>
        <a:accent2>
          <a:srgbClr val="5C788E"/>
        </a:accent2>
        <a:accent3>
          <a:srgbClr val="FFFFFF"/>
        </a:accent3>
        <a:accent4>
          <a:srgbClr val="002D4B"/>
        </a:accent4>
        <a:accent5>
          <a:srgbClr val="E0E2E5"/>
        </a:accent5>
        <a:accent6>
          <a:srgbClr val="536C80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C0800BC12B534A8380318837F48980" ma:contentTypeVersion="0" ma:contentTypeDescription="Create a new document." ma:contentTypeScope="" ma:versionID="c2b47fac8f3ebebc36cb4f0856729ed9">
  <xsd:schema xmlns:xsd="http://www.w3.org/2001/XMLSchema" xmlns:p="http://schemas.microsoft.com/office/2006/metadata/properties" targetNamespace="http://schemas.microsoft.com/office/2006/metadata/properties" ma:root="true" ma:fieldsID="d2b38e92e01493b6a9ea22f40540c5d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51C9F0D-CBA3-4E2C-AC14-6BC73E7C3E72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33710A85-CE13-42DB-9A2F-916E359AC5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0B4785-9B90-48FC-93B2-C12F200893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0D4CD65-59A7-4816-962A-229F390EDEA6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18556</TotalTime>
  <Words>656</Words>
  <Application>Microsoft Office PowerPoint</Application>
  <PresentationFormat>On-screen Show (4:3)</PresentationFormat>
  <Paragraphs>168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SCT_Template_v6</vt:lpstr>
      <vt:lpstr>School Name Cognos Administration Training</vt:lpstr>
      <vt:lpstr>Agenda</vt:lpstr>
      <vt:lpstr>Slide 3</vt:lpstr>
      <vt:lpstr>Slide 4</vt:lpstr>
      <vt:lpstr>Role Responsibilities </vt:lpstr>
      <vt:lpstr>Cognos Connection</vt:lpstr>
      <vt:lpstr>Cognos Components</vt:lpstr>
      <vt:lpstr>Cognos Security and Permissions </vt:lpstr>
      <vt:lpstr>Cognos Configuration </vt:lpstr>
      <vt:lpstr>Cognos Administration </vt:lpstr>
      <vt:lpstr>Cognos Connection </vt:lpstr>
      <vt:lpstr>Cumulative Security </vt:lpstr>
      <vt:lpstr>Cumulative Security </vt:lpstr>
      <vt:lpstr>Slide 14</vt:lpstr>
    </vt:vector>
  </TitlesOfParts>
  <Company>SunGard Higher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Administrator Training</dc:title>
  <dc:creator>Michelle Reed</dc:creator>
  <cp:lastModifiedBy>rkent</cp:lastModifiedBy>
  <cp:revision>979</cp:revision>
  <dcterms:created xsi:type="dcterms:W3CDTF">2006-06-16T12:11:12Z</dcterms:created>
  <dcterms:modified xsi:type="dcterms:W3CDTF">2011-08-18T18:49:12Z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N Technical">
    <vt:lpwstr>None</vt:lpwstr>
  </property>
  <property fmtid="{D5CDD505-2E9C-101B-9397-08002B2CF9AE}" pid="3" name="Workflow">
    <vt:lpwstr>None</vt:lpwstr>
  </property>
  <property fmtid="{D5CDD505-2E9C-101B-9397-08002B2CF9AE}" pid="4" name="WIN Student">
    <vt:lpwstr>None</vt:lpwstr>
  </property>
  <property fmtid="{D5CDD505-2E9C-101B-9397-08002B2CF9AE}" pid="5" name="Student">
    <vt:lpwstr>None</vt:lpwstr>
  </property>
  <property fmtid="{D5CDD505-2E9C-101B-9397-08002B2CF9AE}" pid="6" name="WIN Financial Aid">
    <vt:lpwstr>None</vt:lpwstr>
  </property>
  <property fmtid="{D5CDD505-2E9C-101B-9397-08002B2CF9AE}" pid="7" name="VC Course Name">
    <vt:lpwstr/>
  </property>
  <property fmtid="{D5CDD505-2E9C-101B-9397-08002B2CF9AE}" pid="8" name="Advancement">
    <vt:lpwstr>None</vt:lpwstr>
  </property>
  <property fmtid="{D5CDD505-2E9C-101B-9397-08002B2CF9AE}" pid="9" name="HR">
    <vt:lpwstr>None</vt:lpwstr>
  </property>
  <property fmtid="{D5CDD505-2E9C-101B-9397-08002B2CF9AE}" pid="10" name="Print Instructions">
    <vt:lpwstr/>
  </property>
  <property fmtid="{D5CDD505-2E9C-101B-9397-08002B2CF9AE}" pid="11" name="Language">
    <vt:lpwstr>English</vt:lpwstr>
  </property>
  <property fmtid="{D5CDD505-2E9C-101B-9397-08002B2CF9AE}" pid="12" name="Notes0">
    <vt:lpwstr/>
  </property>
  <property fmtid="{D5CDD505-2E9C-101B-9397-08002B2CF9AE}" pid="13" name="Course">
    <vt:lpwstr>Recruiting and Admissions Performance</vt:lpwstr>
  </property>
  <property fmtid="{D5CDD505-2E9C-101B-9397-08002B2CF9AE}" pid="14" name="WIN Advancement">
    <vt:lpwstr>None</vt:lpwstr>
  </property>
  <property fmtid="{D5CDD505-2E9C-101B-9397-08002B2CF9AE}" pid="15" name="Marked Up Copy">
    <vt:lpwstr>0</vt:lpwstr>
  </property>
  <property fmtid="{D5CDD505-2E9C-101B-9397-08002B2CF9AE}" pid="16" name="Doc Type">
    <vt:lpwstr>PPT</vt:lpwstr>
  </property>
  <property fmtid="{D5CDD505-2E9C-101B-9397-08002B2CF9AE}" pid="17" name="VC">
    <vt:lpwstr>0</vt:lpwstr>
  </property>
  <property fmtid="{D5CDD505-2E9C-101B-9397-08002B2CF9AE}" pid="18" name="Pre-con">
    <vt:lpwstr>0</vt:lpwstr>
  </property>
  <property fmtid="{D5CDD505-2E9C-101B-9397-08002B2CF9AE}" pid="19" name="Training Seminar">
    <vt:lpwstr>0</vt:lpwstr>
  </property>
  <property fmtid="{D5CDD505-2E9C-101B-9397-08002B2CF9AE}" pid="20" name="Finance">
    <vt:lpwstr>None</vt:lpwstr>
  </property>
  <property fmtid="{D5CDD505-2E9C-101B-9397-08002B2CF9AE}" pid="21" name="Financial Aid">
    <vt:lpwstr>None</vt:lpwstr>
  </property>
  <property fmtid="{D5CDD505-2E9C-101B-9397-08002B2CF9AE}" pid="22" name="EP Only">
    <vt:lpwstr>0</vt:lpwstr>
  </property>
  <property fmtid="{D5CDD505-2E9C-101B-9397-08002B2CF9AE}" pid="23" name="DegreeWorks">
    <vt:lpwstr>None</vt:lpwstr>
  </property>
  <property fmtid="{D5CDD505-2E9C-101B-9397-08002B2CF9AE}" pid="24" name="Service Area">
    <vt:lpwstr>Banner Enrollment Management</vt:lpwstr>
  </property>
  <property fmtid="{D5CDD505-2E9C-101B-9397-08002B2CF9AE}" pid="25" name="Technical">
    <vt:lpwstr>None</vt:lpwstr>
  </property>
  <property fmtid="{D5CDD505-2E9C-101B-9397-08002B2CF9AE}" pid="26" name="WIN Product">
    <vt:lpwstr/>
  </property>
  <property fmtid="{D5CDD505-2E9C-101B-9397-08002B2CF9AE}" pid="27" name="Release #">
    <vt:lpwstr>;#1;#</vt:lpwstr>
  </property>
  <property fmtid="{D5CDD505-2E9C-101B-9397-08002B2CF9AE}" pid="28" name="ContentType">
    <vt:lpwstr>Document</vt:lpwstr>
  </property>
  <property fmtid="{D5CDD505-2E9C-101B-9397-08002B2CF9AE}" pid="29" name="Train-the-Trainer">
    <vt:lpwstr/>
  </property>
  <property fmtid="{D5CDD505-2E9C-101B-9397-08002B2CF9AE}" pid="30" name="WIN Finance">
    <vt:lpwstr>None</vt:lpwstr>
  </property>
  <property fmtid="{D5CDD505-2E9C-101B-9397-08002B2CF9AE}" pid="31" name="WIN Human Resources">
    <vt:lpwstr>None</vt:lpwstr>
  </property>
  <property fmtid="{D5CDD505-2E9C-101B-9397-08002B2CF9AE}" pid="32" name="Prod Rel #">
    <vt:lpwstr/>
  </property>
  <property fmtid="{D5CDD505-2E9C-101B-9397-08002B2CF9AE}" pid="33" name="Test">
    <vt:lpwstr>Good</vt:lpwstr>
  </property>
  <property fmtid="{D5CDD505-2E9C-101B-9397-08002B2CF9AE}" pid="34" name="Document Category">
    <vt:lpwstr/>
  </property>
  <property fmtid="{D5CDD505-2E9C-101B-9397-08002B2CF9AE}" pid="35" name="Session">
    <vt:lpwstr/>
  </property>
  <property fmtid="{D5CDD505-2E9C-101B-9397-08002B2CF9AE}" pid="36" name="_Status">
    <vt:lpwstr>Not Started</vt:lpwstr>
  </property>
  <property fmtid="{D5CDD505-2E9C-101B-9397-08002B2CF9AE}" pid="37" name="View Criteria">
    <vt:lpwstr/>
  </property>
  <property fmtid="{D5CDD505-2E9C-101B-9397-08002B2CF9AE}" pid="38" name="Phase/Module">
    <vt:lpwstr/>
  </property>
  <property fmtid="{D5CDD505-2E9C-101B-9397-08002B2CF9AE}" pid="39" name="Service1">
    <vt:lpwstr>* TBD</vt:lpwstr>
  </property>
  <property fmtid="{D5CDD505-2E9C-101B-9397-08002B2CF9AE}" pid="40" name="_AdHocReviewCycleID">
    <vt:i4>-229847628</vt:i4>
  </property>
  <property fmtid="{D5CDD505-2E9C-101B-9397-08002B2CF9AE}" pid="41" name="_NewReviewCycle">
    <vt:lpwstr/>
  </property>
  <property fmtid="{D5CDD505-2E9C-101B-9397-08002B2CF9AE}" pid="42" name="_EmailSubject">
    <vt:lpwstr>Cognos Admin Docs</vt:lpwstr>
  </property>
  <property fmtid="{D5CDD505-2E9C-101B-9397-08002B2CF9AE}" pid="43" name="_AuthorEmail">
    <vt:lpwstr>Randy.Kent@sungardhe.com</vt:lpwstr>
  </property>
  <property fmtid="{D5CDD505-2E9C-101B-9397-08002B2CF9AE}" pid="44" name="_AuthorEmailDisplayName">
    <vt:lpwstr>Kent, Randy</vt:lpwstr>
  </property>
</Properties>
</file>