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79" r:id="rId5"/>
    <p:sldId id="261" r:id="rId6"/>
    <p:sldId id="286" r:id="rId7"/>
    <p:sldId id="285" r:id="rId8"/>
    <p:sldId id="281" r:id="rId9"/>
    <p:sldId id="280" r:id="rId10"/>
    <p:sldId id="270" r:id="rId11"/>
    <p:sldId id="284" r:id="rId12"/>
    <p:sldId id="283" r:id="rId13"/>
    <p:sldId id="275" r:id="rId14"/>
    <p:sldId id="259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63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77709B3-8E5C-47A4-A332-F284E7CEAC12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E00312-2415-4F0E-B471-CF294A30C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51460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Agreement between the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GCC Faculty Union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&amp;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the GCC Board of Trustees</a:t>
            </a:r>
            <a:r>
              <a:rPr lang="en-US" b="1" dirty="0" smtClean="0">
                <a:latin typeface="Bookman Old Style" panose="02050604050505020204" pitchFamily="18" charset="0"/>
              </a:rPr>
              <a:t/>
            </a:r>
            <a:br>
              <a:rPr lang="en-US" b="1" dirty="0" smtClean="0">
                <a:latin typeface="Bookman Old Style" panose="02050604050505020204" pitchFamily="18" charset="0"/>
              </a:rPr>
            </a:br>
            <a:r>
              <a:rPr lang="en-US" b="1" dirty="0">
                <a:latin typeface="Bookman Old Style" panose="02050604050505020204" pitchFamily="18" charset="0"/>
              </a:rPr>
              <a:t/>
            </a:r>
            <a:br>
              <a:rPr lang="en-US" b="1" dirty="0">
                <a:latin typeface="Bookman Old Style" panose="02050604050505020204" pitchFamily="18" charset="0"/>
              </a:rPr>
            </a:br>
            <a:r>
              <a:rPr lang="en-US" b="1" dirty="0" smtClean="0">
                <a:latin typeface="Bookman Old Style" panose="02050604050505020204" pitchFamily="18" charset="0"/>
              </a:rPr>
              <a:t>Training</a:t>
            </a:r>
            <a:endParaRPr lang="en-US" b="1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6096000"/>
            <a:ext cx="2743200" cy="609600"/>
          </a:xfrm>
        </p:spPr>
        <p:txBody>
          <a:bodyPr>
            <a:normAutofit/>
          </a:bodyPr>
          <a:lstStyle/>
          <a:p>
            <a:r>
              <a:rPr lang="en-US" b="1" smtClean="0">
                <a:latin typeface="Bookman Old Style" panose="02050604050505020204" pitchFamily="18" charset="0"/>
              </a:rPr>
              <a:t>January 10, 2017</a:t>
            </a:r>
            <a:endParaRPr lang="en-US" b="1" dirty="0">
              <a:latin typeface="Bookman Old Style" panose="02050604050505020204" pitchFamily="18" charset="0"/>
            </a:endParaRPr>
          </a:p>
        </p:txBody>
      </p:sp>
      <p:sp>
        <p:nvSpPr>
          <p:cNvPr id="4" name="AutoShape 2" descr="data:image/jpeg;base64,/9j/4AAQSkZJRgABAQAAAQABAAD/2wCEAAkGBxQSERUUEhMVFhQWGSEaGBcWFBgXGhsXGRceFxwZHx0dICghGx4lHBgYITEiJSwrLi4uGCQzODMtNygtLisBCgoKDg0OGxAQGy4kICUsNC40NCw0Lyw0MC8uNjQ0LCwwLDQ4LCwvNCw0LCwvNCwsLCwsLCwvNCwsLCwsLCwsLP/AABEIAF4AkQMBEQACEQEDEQH/xAAbAAACAwEBAQAAAAAAAAAAAAAABgMEBQIBB//EAEMQAAIBAgMEBQUNCAIDAAAAAAECAwARBBIhBQYxURMiQWGRFBZicbEjJDI0UnOBkqGzwdHSBxUzQlNUcuHC8XSUsv/EABoBAQACAwEAAAAAAAAAAAAAAAABBQIDBAb/xAA6EQABAwICBwUGBQQDAQAAAAABAAIDBBESMQUTIUFRkaEUYXHR8CJSgbHB4SQyQlNiBhUjcjND8Rb/2gAMAwEAAhEDEQA/APuNERREURFERREURFERREURFERREURFERREURFERREURFEXhNEVHaezEnCh2lXLqOjlePjzyEX+ms2SFmVviLrB7A7PyWZPu5h0F3mxIHfjJ/11EtcIm4pC0DwChtNiNm35lZ3kOHJtGcc/+OJn/XVd/wDQNcbRML/BoXR/bbfmdbxcV1+78OP4hxyd7Yme3/3WX9+Df+WMs8WhR/br/ldfwcVdh3fwzjMs+IIHE+WT6evr6V3R6RZI3GwtI8AtLqXCbG/MqbzVh/q4r/25/wBdbu0u4DkFhqG8TzK8bdaEamXFW/8AMn/XUGpcBc25BNQ3ieZWe+zsLfKkmMkPJMVOf+dVztOx4sMYxn+LQV0DRxtdxIHeSg7JiGrLjwOflUx9j1P94kbtfCQP9Wn5J2Fpyf1Ks4TYeGk+BPiT3eWTg+GeuiDSkc4/xlp+AvyWt9GWfmvzKnXdeE6iXEn1Yyf9ddAqnEXGHkFrMAG88yht14QLmXEgd+Mn/XQ1RaLnDyCagHeeZWc+zsNfKkmMkPoYqc/86rXaejxYYxjP8WgrpGjja7iR4uK9OyYhqy48Dn5VMfY9ZHTEjdr4SB/q0/JR2Fpyff4lWcLsLDSfAnxJ7vLJ7+GeumDSbJxeMtPwHyWt9GWfmvzKv7O2FFE4kSSdiL2z4mWRdRbgzEGtpqDI3dbuAWIhDTv5lVcBtnPNInyXZfqsR+Fa1sW7noi6fgaIoMXihFGXbsHDmewVz1VQ2niMjt3qyzjjMjg0JcwMTYuUtIequptw7lHKvL0sUmkqjFKfZHqwVnK5tPHZmZ9XTTHGFACgADsFeuYxrG4WiwVUSSblesL6GpIBFioS3t7ZIQGSMWH8yj2+rurzGltGCJpmh2DePr9lZ0tSXHA/4JhgbqKe4eyvSREGMHuVc4e0Us4/GNiZRGh6l7Dv5sa8rV1T6+cQRn2b28e8qziibAzG7P1sTHg8IsShVHrPaTzNempqaOnYGMH3VbJI6R13KeuhYLK2vskSAsgtIO0aX7j+dVOkdGNnbjj2PHXu+66qepLDhdkut3297rfTKWB7usTWWhzajaDuvfmVFWP8p+Cx8Zi2xUojU2S+nqHFjVLU1L9IVAhYbNv8syfouyONtPHjdn62JkwmFWNQqiw+095r09PTxwMDGCwVbJI55u5T1vWCydsbJEgLoLSDlpm7vXVPpLRjZm6yPY8cN666epLDhdkptgN73TuuPAmt2iTekZ3XHVYVQ/ylJW759/Yn5+T71qslzp9oinfgaIl3emb+GnZbMfYPxrzP9QSm7I/E/QfVWNA3YXfBXN2I7Q37WY/Zp+Fdug4w2mxcSemxaa115LcAterlciKIuZEDAgi4IsR3GsXtD2lrhsKkGxuFQ2u3R4dgummUfTp7Kr9IuEFG4M2bLD47FvpxjmF/FY+60d5WPJfaapdAsBnc7gPmu2ud7AHemmvWKqRREURZm2iI4Hyi2Y9nNjqfCqrShEFI/BsxfXPoummBfKL7vosvdWO8jHkvtP8AqqnQDAZnu4D5/wDi6693sAd6Z69WqtFERRFxFEFvlAFzfTmeJrBkbWCzRbfzUlxOa+ebv/HsT8/J961ZqE/URTvwNESzvSnXjPYVt4H/AHXldPtOtY7uPQ/dWlAfZI71pbtPeADkSPtv+NWehHh1KBwJH1+q5awWlWrVuuVR4iEOuU3t3Eg+IrXLE2VuF1/gbfJZNcWm4SltQvFIyCR7cRdjwNeOr3TUszo2yOtnmd6t4AyRgcWhaeNwmXCE3ZicrEkk/wDVWtVTYNHHaSdhNzdcsUl6jK2YVLdmW0xHyl+0a/nXBoOUNqC0/qHyW+tbeO/BNdevVSiiIoiy95EvAe4g/bb8aqdNtJpCeBBXVRm0oWVuvLaUr8pdPWNfZeqjQUobOWH9Q+S665t2A8CmmvWqqRREURFEXznd/wCPYn5+T71qIn6iKd+BoiobXwPSxWHwhqvr5fTVfpKj7TDYfmG0eu9b6ebVvucli7vYzo5Cj6BuelmHPlyqh0PV6iUxSbA7juK7quLWNDm7vkmqvXKqRREn7xuDO1uwAH114rTTg6qdbcAFcUYIiF00RRhogp4FAD9Ir1rIw+AMdkW26Krc4iQkcUoYmB4Je9TdTzHOvFTQyUU9t4NwePrerhj2zM8U2bOx6zLcHrdq9o/1XsaKtjqmXadu8cFUTQuiNirddi1KDGYtIlzOQO7tPcBXPUVMdOzFIbfXwWccbpDZoVTAK0sTmS9pCbLyXgPzrkpGvqYHOmyffZwGQ81tlIjeAzd80syxPh5fSU3B7COdeVkjlop+8G47wrRrmzR+Kbtn45ZVup17V7Qa9lR1kdSzE07d44KolhdG6xVqutalXxuMSJbubch2n1VzVNVFTsxSH7rZHE6Q2aotkM7Jne93NwOS9g8K1aPdK+LWSZuN7cBuWU4aHYW7kjbv/HsT8/J961dy0p+oinfgaIo5MQiAZ2Vb8MzAe2pAJyUEgZrL2jDhptTLGrfKDr9uutV9ZomOp2kEO4j68VvhrDHsBFlDBM0YsuKgYdmdh7Qa1RUdfCMLXhw/kCsnT079pFj3ELt8Sz6NioEHoEX8SazdS18gs54aP4g/VQJqduQv4leYTCYVDcyo7c2kXj6r1jT6EhiOIguPf5JJXOeLAgDuWn+8Yf6sf11/OrXA7gubG3iocXNh5VyvJGR84tx6jetFRRsnZhkbdZxz4DdpWK+zo1N48VGOV3W/iDVG7+n5GOxQvI8R9Qu0aQYRZ4CnVn4HGxW/zUmuhuj9JZGbosDU025vVS4fC4cNmknWRvSkW3hetsOhWNfrJSXu78uSwfW3GFtgO5an7xh/qx/XX86tsDuC5cbeKgxkuHlWzyRnkekW49RvXPU0TKhuGRt1sjn1Zu0rGbZ8am8eKjHrdQfEGqQ/0/Kx2KF5HiNvRdg0gxws8BTqz8DjY7dzreuhuj9I5GbotZqabc3qpsNhcOGzPOkjc2kW3het0OhmNfrJLvd3+SxfW3GFtgO5a0WMjY2WRCeQYE+ANWmEjcuUOByKQN3/AI9ifn5PvWqFkn6iKd+Boi+eftew5kTBxqLs8pVR3sAB9pqy0c4NLidwVdpBpcGgbykaTdWwkImBEQkLHonAzQ2zKCdDe5sR8k13Cqy2Z238Vwmlz9rK+7guDuq+SZ1ZSsIUk5TqCqs1v8VZSfXU9qFwCM/XVR2U7SDkp9qbmPBHNI0iFIwpUgH3TPy5WJAPfWMdWHkNAz6KX0hYCb5dVVh3aLdCnSoJp1V44yDqrtlHW4A6E25CszUWubbBsusRTkgDFtKt4bc4yhmhmRwM4HUZS0kdrxgHtN1se29YGrw/mFsuR3rMUhN8Lr+Y3KSXcaQA5ZEaQIkhQKb2diuh7StiT6qgVrd42XtyUmjNtjtq4xm5vRMFM6H3QxkhGIzLD01+8ZSPGpbV4hcN3X62R1Jh/V6tdd+Y5uvu6ZXvkYIxBKozsDyKhDcernUds/jknY9v5s1FBumj9FlxUV5weiBjYZyrFCAT25lsL8bjnUmqcL3YdmagUoNvbzyVJNgXnkiEqkRIXlfKbKEHWFuLEEgadtbNf7AdbM2C16i7y0OyFyrGG3XEgQrPGRK2SE5W675QxB+RYnLr21i6pw3u3LPu81mKW+Ts8u9ctuvabojKt+g6cnIbAZc+X12Bp2n2cVt9lHZvaw33XXuD3VaTDxzLIo6U5VUqR182ULfv7Dwo6qDXlpGSltKXMDr5qfDbmmRyiShsucE9E4GaMgMoJ0PE2N+w1i6rwi5HDfxUikubB3oK7+z3CiLa6IGD5Q/WAIB9zPPUcvorCrdipyclnSNw1Fr3TLu/8exPz8n3rVRq7T9RFO/A0RIf7VMBPLHhjh45HZHLe5qSV6osdOGorvoHsaXYzbZvXBXMe4NwBJrDaxOsE381x5MLN0gAfMMtmzAC967fwvvDmuL8V7vRCrtYEHoJtAw+Li1nsGBGWxuABr2Cn4W1rjmn4rgeS5xUW1ZEZHgnKMLEdAOGbNp1dOsb6VLTStNwRzUOFS4EEHko4sJtRVVVgnGQWRuh6yqDmChrZgt9bXqS6mJJJG3vUBtSAAAeSmC7WBuIJhbUWw4ABzBywAW2YsASeJtWP4XiOay/E+70XRba/HoZrgZb+TgG1mFr5b/zt40tS8RzS9VwPJcSx7VbNmgmObU+9xocnR3HV6pydW47KkGlFrOHND2k32dERx7WUkiCfVi1vJxYMU6MkDLYXXQ2oTSkWuOfxUAVIN7Hl8FAuA2kOhthpvcP4XvcdW5v8nXXXXtrLHT7faG3PaowVGz2cstijg2VtFJWlXDTh2vmPQ6EN8IFbWIPK1SZactwlwt4rER1AdiDTfwVlIdqjhBMNbr73HUOXJdOr1Orp1bVgTSn9Q5/PiswKkbjy+SlU7WHCCX4OX4suqhcoU9XUWJH01H4XiOam9V7vReP+9iAOgmFgQpGHAKg8cpC3XgOFB2UbxzQ9q4Hkvb7W19wlsc1x5MtjntmJGXUtYXNPwvvDmpvVe70WluPszGfvOObEQSqLMCzRlVHuZVRwAA4CtdVJFqC1hC2UscuuxPC1d3/AI9ifn5PvWqnVun6iKd+BoigxELMBlkZLcgDfxrRPE+QDC8t8LfVZscG5i6oxJmIC4skkXAGQ3ANiRzF65zQzjOZ3IeSzFRGcmjmVJ5M2bL5S2a18tkva9r2twvUdintfXO5DyU65l7YB1QuGYsVGJYstriyXF+FxbS9j4U7FPnrnch5KNey9sA6rvyGT+4f6q/lTsc37zuQ8lOtZ7g6qKWAqQGxTAm9gcgvYXPZ2CpFFOcpnch5KDPGM2DquosK7AMuJYg8CAhB+m1QaKcbDM7kPJSJmHaGDqu/IZP7h/qr+VOxzfvO5DyTWs9wdUeQyf3D/VX8qdjm/edyHkmuZ7g6qOTDsoYnFMAvwicgA0vrpppQUU5/7nch5KDPGP0DqgYZr28pa9r2snA9vDhTsU/7zuQ8lOuZ7g6omgZBdsUyjmcg/CpFFOcpnch5KDPGM2DqukwbkAjEuQeBAQgjwqOxzfvO5DyU65nuDquDEQbHFG+bL/J8K18vDjbsqexT/vO5DyUa+P3B1UvkMn9w/wBVfyqOxzfvO5DyU61nuDqpMPhXVgTMzDkQtvsFbIaaRjsTpS4cDZYukaRYNA5pE3f+PYn5+T71q7FqT9RFO/A0RRSThV4re2gLAa2ohSvgdnPEgUSRtpESTLZgyNeRAQPgMBoOZOmtdLpWON/H7LlbE9ot4fddnCSl8xlj5G0tyV6R3Ki40Gsf0KRUaxlret33U6t97+vWS9fZ7jM0cyCQmwYy3sohKLfsJEjFrW4WoJW5EbPv5IYnZg7fsvJNnuQ9plF0cIvTscrlFVST29YM3cSO+pErNmxDE/btVjbmGaYqUkQZI2teQayErZW01Q5SG5hqwjka3Pj0WUjHOy4dVFPHMc+V41DMSAJ9FBw/Rqo00Ae7adxrIPj2X9bVBZIb29bFzNgXAbJMtzmA98NoDEqjtOuYM3rIoJWbLj1dDG/bZdT4eV+kJlQXD5AJzoWCBOHycpPbqaCRgt8PuhY83+P2UOJwMjCUF4yHzWBnI+E2pNuPuYCi+gIPYalsrBb162qDG839eti8mwMrZrvESysGPTEXvICotwAWMFR3+u5CRg9d3moMT/Xj5LUxi+6pIjRkLGyBTIBlZiLML3B0Fq1tcMJB4ra5puCOCz1gnVQFmiv1DcSBV6sRUgKBYDpCDYcQOdZ4475er+S14JAPXDzQmz2LAM8YQMHt05JzCJlue8u+YkchTWtt3/dNU6/d9lyMNPZbyoWFtfKD8EQFANBr7p1yTxqdZHt9b/JNXJs8+7zWtskdEXDSqVOXKTLmOiAMTc8SbmtT3B1rLaxpbe6UN3jfG4n5+T71q1rYn6iKw3CiJC3w2MJeNqIkk7op6PhRF55op6PhREeaKej4URHmino+FER5op6PhREeaKej4URHmino+FER5op6PhREeaKej4URHmino+FER5op6PhREeaKej4URHmino+FER5op6PhRF6N0V9Hwoid9ztkCK1iKInfLRF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84" y="5334000"/>
            <a:ext cx="1644036" cy="1065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6295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828800"/>
            <a:ext cx="8183880" cy="1676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Training on Faculty Evaluation Rubrics and Forms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48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763000" cy="7089648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 smtClean="0">
                <a:latin typeface="Bookman Old Style" panose="02050604050505020204" pitchFamily="18" charset="0"/>
              </a:rPr>
              <a:t>4 ISMP Goals revised to 7 categories</a:t>
            </a:r>
          </a:p>
          <a:p>
            <a:pPr marL="347472" lvl="1" indent="0">
              <a:buNone/>
            </a:pPr>
            <a:r>
              <a:rPr lang="en-US" sz="2000" b="1" dirty="0">
                <a:latin typeface="Bookman Old Style" panose="02050604050505020204" pitchFamily="18" charset="0"/>
              </a:rPr>
              <a:t> </a:t>
            </a:r>
            <a:r>
              <a:rPr lang="en-US" sz="2000" b="1" dirty="0" smtClean="0">
                <a:latin typeface="Bookman Old Style" panose="02050604050505020204" pitchFamily="18" charset="0"/>
              </a:rPr>
              <a:t> - </a:t>
            </a:r>
            <a:r>
              <a:rPr lang="en-US" sz="2000" dirty="0" smtClean="0">
                <a:latin typeface="Bookman Old Style" panose="02050604050505020204" pitchFamily="18" charset="0"/>
              </a:rPr>
              <a:t>8</a:t>
            </a:r>
            <a:r>
              <a:rPr lang="en-US" sz="2000" baseline="30000" dirty="0" smtClean="0">
                <a:latin typeface="Bookman Old Style" panose="02050604050505020204" pitchFamily="18" charset="0"/>
              </a:rPr>
              <a:t>th</a:t>
            </a:r>
            <a:r>
              <a:rPr lang="en-US" sz="2000" dirty="0" smtClean="0">
                <a:latin typeface="Bookman Old Style" panose="02050604050505020204" pitchFamily="18" charset="0"/>
              </a:rPr>
              <a:t> category for </a:t>
            </a:r>
            <a:r>
              <a:rPr lang="en-US" sz="2000" dirty="0">
                <a:latin typeface="Bookman Old Style" panose="02050604050505020204" pitchFamily="18" charset="0"/>
              </a:rPr>
              <a:t>Exceptional Activities</a:t>
            </a:r>
          </a:p>
          <a:p>
            <a:pPr marL="347472" lvl="1" indent="0">
              <a:buNone/>
            </a:pPr>
            <a:r>
              <a:rPr lang="en-US" sz="2000" dirty="0">
                <a:latin typeface="Bookman Old Style" panose="02050604050505020204" pitchFamily="18" charset="0"/>
              </a:rPr>
              <a:t>   </a:t>
            </a:r>
            <a:r>
              <a:rPr lang="en-US" sz="2000" dirty="0" smtClean="0">
                <a:latin typeface="Bookman Old Style" panose="02050604050505020204" pitchFamily="18" charset="0"/>
              </a:rPr>
              <a:t> - must </a:t>
            </a:r>
            <a:r>
              <a:rPr lang="en-US" sz="2000" dirty="0">
                <a:latin typeface="Bookman Old Style" panose="02050604050505020204" pitchFamily="18" charset="0"/>
              </a:rPr>
              <a:t>be approved by Evaluator, Dean and VPAA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b="1" dirty="0" smtClean="0">
              <a:latin typeface="Bookman Old Style" panose="0205060405050502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 smtClean="0">
                <a:latin typeface="Bookman Old Style" panose="02050604050505020204" pitchFamily="18" charset="0"/>
              </a:rPr>
              <a:t>Evaluation </a:t>
            </a:r>
            <a:r>
              <a:rPr lang="en-US" sz="2600" b="1" dirty="0">
                <a:latin typeface="Bookman Old Style" panose="02050604050505020204" pitchFamily="18" charset="0"/>
              </a:rPr>
              <a:t>Percentages based on Rank</a:t>
            </a:r>
          </a:p>
          <a:p>
            <a:pPr lvl="1">
              <a:buNone/>
            </a:pPr>
            <a:endParaRPr lang="en-US" sz="1400" b="1" dirty="0" smtClean="0">
              <a:latin typeface="Bookman Old Style" panose="0205060405050502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 smtClean="0">
                <a:latin typeface="Bookman Old Style" panose="02050604050505020204" pitchFamily="18" charset="0"/>
              </a:rPr>
              <a:t>Committee Work as part of workload </a:t>
            </a:r>
          </a:p>
          <a:p>
            <a:pPr marL="854075" lvl="1" indent="-506413">
              <a:buNone/>
            </a:pPr>
            <a:r>
              <a:rPr lang="en-US" sz="2200" dirty="0" smtClean="0">
                <a:latin typeface="Bookman Old Style" panose="02050604050505020204" pitchFamily="18" charset="0"/>
              </a:rPr>
              <a:t> </a:t>
            </a:r>
            <a:r>
              <a:rPr lang="en-US" sz="2200" dirty="0" smtClean="0">
                <a:latin typeface="Bookman Old Style" panose="02050604050505020204" pitchFamily="18" charset="0"/>
              </a:rPr>
              <a:t>  </a:t>
            </a:r>
            <a:r>
              <a:rPr lang="en-US" sz="2000" dirty="0" smtClean="0">
                <a:latin typeface="Bookman Old Style" panose="02050604050505020204" pitchFamily="18" charset="0"/>
              </a:rPr>
              <a:t>-</a:t>
            </a:r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000" dirty="0" smtClean="0">
                <a:latin typeface="Bookman Old Style" panose="02050604050505020204" pitchFamily="18" charset="0"/>
              </a:rPr>
              <a:t>no longer required</a:t>
            </a:r>
            <a:r>
              <a:rPr lang="en-US" sz="2000" dirty="0" smtClean="0">
                <a:latin typeface="Bookman Old Style" panose="02050604050505020204" pitchFamily="18" charset="0"/>
              </a:rPr>
              <a:t>;</a:t>
            </a:r>
          </a:p>
          <a:p>
            <a:pPr marL="854075" lvl="1" indent="-506413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   - options for </a:t>
            </a:r>
            <a:r>
              <a:rPr lang="en-US" sz="2000" dirty="0" smtClean="0">
                <a:latin typeface="Bookman Old Style" panose="02050604050505020204" pitchFamily="18" charset="0"/>
              </a:rPr>
              <a:t>PDRC and </a:t>
            </a:r>
            <a:r>
              <a:rPr lang="en-US" sz="2000" dirty="0" smtClean="0">
                <a:latin typeface="Bookman Old Style" panose="02050604050505020204" pitchFamily="18" charset="0"/>
              </a:rPr>
              <a:t>Advancement-In-Rank</a:t>
            </a:r>
          </a:p>
          <a:p>
            <a:pPr marL="854075" lvl="1" indent="-506413"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Bookman Old Style" panose="02050604050505020204" pitchFamily="18" charset="0"/>
              </a:rPr>
              <a:t>Content expertise</a:t>
            </a:r>
          </a:p>
          <a:p>
            <a:pPr marL="914400" lvl="1" indent="-396875">
              <a:buNone/>
            </a:pPr>
            <a:r>
              <a:rPr lang="en-US" sz="2000" b="1" dirty="0" smtClean="0">
                <a:latin typeface="Bookman Old Style" panose="02050604050505020204" pitchFamily="18" charset="0"/>
              </a:rPr>
              <a:t> </a:t>
            </a:r>
            <a:r>
              <a:rPr lang="en-US" sz="2000" dirty="0" smtClean="0">
                <a:latin typeface="Bookman Old Style" panose="02050604050505020204" pitchFamily="18" charset="0"/>
              </a:rPr>
              <a:t>- </a:t>
            </a:r>
            <a:r>
              <a:rPr lang="en-US" sz="2000" dirty="0" smtClean="0">
                <a:latin typeface="Bookman Old Style" panose="02050604050505020204" pitchFamily="18" charset="0"/>
              </a:rPr>
              <a:t>maintenance </a:t>
            </a:r>
            <a:r>
              <a:rPr lang="en-US" sz="2000" dirty="0">
                <a:latin typeface="Bookman Old Style" panose="02050604050505020204" pitchFamily="18" charset="0"/>
              </a:rPr>
              <a:t>of licenses/certifications is no longer an option – only </a:t>
            </a:r>
            <a:r>
              <a:rPr lang="en-US" sz="2000" dirty="0" smtClean="0">
                <a:latin typeface="Bookman Old Style" panose="02050604050505020204" pitchFamily="18" charset="0"/>
              </a:rPr>
              <a:t>new</a:t>
            </a:r>
          </a:p>
          <a:p>
            <a:pPr marL="854075" lvl="1" indent="-274638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- Percent decreases in other areas (course management, institutional assessment, etc.) </a:t>
            </a:r>
            <a:endParaRPr lang="en-US" sz="2000" b="1" dirty="0" smtClean="0">
              <a:latin typeface="Bookman Old Style" panose="0205060405050502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200" b="1" dirty="0" smtClean="0">
              <a:latin typeface="Bookman Old Style" panose="0205060405050502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800" b="1" dirty="0" smtClean="0">
              <a:latin typeface="Bookman Old Style" panose="02050604050505020204" pitchFamily="18" charset="0"/>
            </a:endParaRPr>
          </a:p>
          <a:p>
            <a:pPr marL="347472" lvl="1" indent="0">
              <a:lnSpc>
                <a:spcPct val="150000"/>
              </a:lnSpc>
              <a:buNone/>
            </a:pPr>
            <a:r>
              <a:rPr lang="en-US" sz="2800" dirty="0">
                <a:latin typeface="Bookman Old Style" panose="02050604050505020204" pitchFamily="18" charset="0"/>
              </a:rPr>
              <a:t>	</a:t>
            </a:r>
          </a:p>
          <a:p>
            <a:pPr lvl="1">
              <a:lnSpc>
                <a:spcPct val="150000"/>
              </a:lnSpc>
            </a:pPr>
            <a:endParaRPr lang="en-US" sz="2800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150000"/>
              </a:lnSpc>
            </a:pPr>
            <a:endParaRPr lang="en-US" sz="2800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150000"/>
              </a:lnSpc>
            </a:pPr>
            <a:endParaRPr lang="en-US" sz="2800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Major Changes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09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324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Bookman Old Style" panose="02050604050505020204" pitchFamily="18" charset="0"/>
              </a:rPr>
              <a:t>Non-Instructional Evaluation Rubric and Percentage Form</a:t>
            </a:r>
          </a:p>
          <a:p>
            <a:endParaRPr lang="en-US" sz="1400" b="1" dirty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Content expertise – maintenance of licenses/certifications is no longer an option – only new</a:t>
            </a:r>
          </a:p>
          <a:p>
            <a:pPr lvl="1"/>
            <a:endParaRPr lang="en-US" sz="1400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Proposed revisions were accepted under Direct Services and Improvement and Accountability</a:t>
            </a:r>
          </a:p>
          <a:p>
            <a:pPr lvl="1"/>
            <a:endParaRPr lang="en-US" sz="1400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Bookman Old Style" panose="02050604050505020204" pitchFamily="18" charset="0"/>
              </a:rPr>
              <a:t>NIIP </a:t>
            </a:r>
            <a:r>
              <a:rPr lang="en-US" dirty="0">
                <a:latin typeface="Bookman Old Style" panose="02050604050505020204" pitchFamily="18" charset="0"/>
              </a:rPr>
              <a:t>deleted</a:t>
            </a:r>
          </a:p>
          <a:p>
            <a:pPr lvl="1"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Major Changes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875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3244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Bookman Old Style"/>
                <a:cs typeface="Bookman Old Style"/>
              </a:rPr>
              <a:t>Communicate with your evaluator throughout the year if you are uncertain whether activities will be counted toward your evaluation.</a:t>
            </a:r>
          </a:p>
          <a:p>
            <a:endParaRPr lang="en-US" dirty="0">
              <a:latin typeface="Bookman Old Style"/>
              <a:cs typeface="Bookman Old Style"/>
            </a:endParaRPr>
          </a:p>
          <a:p>
            <a:r>
              <a:rPr lang="en-US" b="1" dirty="0" smtClean="0">
                <a:latin typeface="Bookman Old Style"/>
                <a:cs typeface="Bookman Old Style"/>
              </a:rPr>
              <a:t>Professional development plans should be coordinated with your evaluator as early as possible.</a:t>
            </a:r>
          </a:p>
          <a:p>
            <a:endParaRPr lang="en-US" dirty="0" smtClean="0">
              <a:latin typeface="Bookman Old Style"/>
              <a:cs typeface="Bookman Old Style"/>
            </a:endParaRPr>
          </a:p>
          <a:p>
            <a:r>
              <a:rPr lang="en-US" b="1" dirty="0" smtClean="0">
                <a:latin typeface="Bookman Old Style"/>
                <a:cs typeface="Bookman Old Style"/>
              </a:rPr>
              <a:t>The deadline for submitting your Evaluation Plan is the last duty day of September.</a:t>
            </a:r>
          </a:p>
          <a:p>
            <a:pPr marL="457200" indent="-228600">
              <a:buNone/>
            </a:pPr>
            <a:endParaRPr lang="en-US" dirty="0" smtClean="0">
              <a:latin typeface="Bookman Old Style"/>
              <a:cs typeface="Bookman Old Style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91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0352"/>
            <a:ext cx="8458200" cy="5337048"/>
          </a:xfrm>
        </p:spPr>
        <p:txBody>
          <a:bodyPr>
            <a:normAutofit lnSpcReduction="10000"/>
          </a:bodyPr>
          <a:lstStyle/>
          <a:p>
            <a:pPr marL="228600" indent="-228600">
              <a:spcBef>
                <a:spcPts val="0"/>
              </a:spcBef>
            </a:pPr>
            <a:r>
              <a:rPr lang="en-US" b="1" dirty="0" smtClean="0">
                <a:latin typeface="Bookman Old Style"/>
                <a:cs typeface="Bookman Old Style"/>
              </a:rPr>
              <a:t>You </a:t>
            </a:r>
            <a:r>
              <a:rPr lang="en-US" b="1" dirty="0">
                <a:latin typeface="Bookman Old Style"/>
                <a:cs typeface="Bookman Old Style"/>
              </a:rPr>
              <a:t>can revise your percentages until the last duty day of February each academic year</a:t>
            </a:r>
            <a:r>
              <a:rPr lang="en-US" b="1" dirty="0" smtClean="0">
                <a:latin typeface="Bookman Old Style"/>
                <a:cs typeface="Bookman Old Style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b="1" dirty="0">
              <a:latin typeface="Bookman Old Style"/>
            </a:endParaRPr>
          </a:p>
          <a:p>
            <a:pPr marL="168275" indent="-168275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latin typeface="Bookman Old Style" panose="02050604050505020204" pitchFamily="18" charset="0"/>
              </a:rPr>
              <a:t>Activities can be used to satisfy more than one element or to achieve other  than “Satisfactory” provided identifiably different </a:t>
            </a:r>
          </a:p>
          <a:p>
            <a:pPr marL="457200" indent="-2889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Bookman Old Style" panose="02050604050505020204" pitchFamily="18" charset="0"/>
              </a:rPr>
              <a:t>	</a:t>
            </a:r>
            <a:r>
              <a:rPr lang="en-US" dirty="0" smtClean="0">
                <a:latin typeface="Bookman Old Style" panose="02050604050505020204" pitchFamily="18" charset="0"/>
              </a:rPr>
              <a:t>- in some instances multiples are acceptable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latin typeface="Bookman Old Style" panose="02050604050505020204" pitchFamily="18" charset="0"/>
              </a:rPr>
              <a:t> Reflective narrative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4864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Reminders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08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Results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305800" cy="5337048"/>
          </a:xfrm>
        </p:spPr>
        <p:txBody>
          <a:bodyPr>
            <a:normAutofit lnSpcReduction="10000"/>
          </a:bodyPr>
          <a:lstStyle/>
          <a:p>
            <a:pPr marL="228600" indent="-228600">
              <a:spcBef>
                <a:spcPts val="0"/>
              </a:spcBef>
            </a:pPr>
            <a:r>
              <a:rPr lang="en-US" b="1" dirty="0" smtClean="0">
                <a:latin typeface="Bookman Old Style" panose="02050604050505020204" pitchFamily="18" charset="0"/>
              </a:rPr>
              <a:t>Easier </a:t>
            </a:r>
            <a:r>
              <a:rPr lang="en-US" b="1" dirty="0" smtClean="0">
                <a:latin typeface="Bookman Old Style" panose="02050604050505020204" pitchFamily="18" charset="0"/>
              </a:rPr>
              <a:t>to read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 smtClean="0"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en-US" b="1" dirty="0" smtClean="0">
                <a:latin typeface="Bookman Old Style" panose="02050604050505020204" pitchFamily="18" charset="0"/>
              </a:rPr>
              <a:t> More flexible contract</a:t>
            </a:r>
          </a:p>
          <a:p>
            <a:pPr marL="0" indent="0">
              <a:spcBef>
                <a:spcPts val="0"/>
              </a:spcBef>
            </a:pPr>
            <a:endParaRPr lang="en-US" b="1" dirty="0" smtClean="0">
              <a:latin typeface="Bookman Old Style" panose="02050604050505020204" pitchFamily="18" charset="0"/>
            </a:endParaRPr>
          </a:p>
          <a:p>
            <a:pPr marL="288925" indent="-288925">
              <a:spcBef>
                <a:spcPts val="0"/>
              </a:spcBef>
            </a:pPr>
            <a:r>
              <a:rPr lang="en-US" b="1" dirty="0" smtClean="0">
                <a:latin typeface="Bookman Old Style" panose="02050604050505020204" pitchFamily="18" charset="0"/>
              </a:rPr>
              <a:t>Focused </a:t>
            </a:r>
            <a:r>
              <a:rPr lang="en-US" b="1" dirty="0" smtClean="0">
                <a:latin typeface="Bookman Old Style" panose="02050604050505020204" pitchFamily="18" charset="0"/>
              </a:rPr>
              <a:t>on core duties and </a:t>
            </a:r>
            <a:r>
              <a:rPr lang="en-US" b="1" dirty="0" smtClean="0">
                <a:latin typeface="Bookman Old Style" panose="02050604050505020204" pitchFamily="18" charset="0"/>
              </a:rPr>
              <a:t>responsibilities</a:t>
            </a:r>
          </a:p>
          <a:p>
            <a:pPr marL="288925" indent="-288925">
              <a:spcBef>
                <a:spcPts val="0"/>
              </a:spcBef>
            </a:pPr>
            <a:endParaRPr lang="en-US" b="1" dirty="0" smtClean="0">
              <a:latin typeface="Bookman Old Style" panose="02050604050505020204" pitchFamily="18" charset="0"/>
            </a:endParaRPr>
          </a:p>
          <a:p>
            <a:pPr marL="288925" indent="-288925">
              <a:spcBef>
                <a:spcPts val="0"/>
              </a:spcBef>
            </a:pPr>
            <a:r>
              <a:rPr lang="en-US" b="1" dirty="0" smtClean="0">
                <a:latin typeface="Bookman Old Style" panose="02050604050505020204" pitchFamily="18" charset="0"/>
              </a:rPr>
              <a:t>In-line </a:t>
            </a:r>
            <a:r>
              <a:rPr lang="en-US" b="1" dirty="0" smtClean="0">
                <a:latin typeface="Bookman Old Style" panose="02050604050505020204" pitchFamily="18" charset="0"/>
              </a:rPr>
              <a:t>with institutional objectives (ISMP)</a:t>
            </a:r>
          </a:p>
          <a:p>
            <a:pPr marL="0" indent="0">
              <a:spcBef>
                <a:spcPts val="0"/>
              </a:spcBef>
            </a:pPr>
            <a:endParaRPr lang="en-US" b="1" dirty="0">
              <a:latin typeface="Bookman Old Style" panose="02050604050505020204" pitchFamily="18" charset="0"/>
            </a:endParaRPr>
          </a:p>
          <a:p>
            <a:pPr marL="228600" indent="-228600">
              <a:spcBef>
                <a:spcPts val="0"/>
              </a:spcBef>
            </a:pPr>
            <a:r>
              <a:rPr lang="en-US" b="1" dirty="0" smtClean="0">
                <a:latin typeface="Bookman Old Style" panose="02050604050505020204" pitchFamily="18" charset="0"/>
              </a:rPr>
              <a:t>Emphasis on Student Success</a:t>
            </a:r>
          </a:p>
          <a:p>
            <a:pPr marL="0" indent="0">
              <a:spcBef>
                <a:spcPts val="0"/>
              </a:spcBef>
            </a:pPr>
            <a:endParaRPr lang="en-US" b="1" dirty="0">
              <a:latin typeface="Bookman Old Style" panose="02050604050505020204" pitchFamily="18" charset="0"/>
            </a:endParaRPr>
          </a:p>
          <a:p>
            <a:pPr marL="228600" indent="-228600">
              <a:spcBef>
                <a:spcPts val="0"/>
              </a:spcBef>
            </a:pPr>
            <a:r>
              <a:rPr lang="en-US" b="1" dirty="0" smtClean="0">
                <a:latin typeface="Bookman Old Style" panose="02050604050505020204" pitchFamily="18" charset="0"/>
              </a:rPr>
              <a:t>High quality of work-life for Faculty</a:t>
            </a:r>
            <a:endParaRPr lang="en-US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94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Process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 fontScale="70000" lnSpcReduction="20000"/>
          </a:bodyPr>
          <a:lstStyle/>
          <a:p>
            <a:r>
              <a:rPr lang="en-US" sz="4000" b="1" dirty="0" smtClean="0">
                <a:latin typeface="Bookman Old Style" panose="02050604050505020204" pitchFamily="18" charset="0"/>
              </a:rPr>
              <a:t>Contract Action Teams were organized Fall 2015</a:t>
            </a:r>
          </a:p>
          <a:p>
            <a:pPr marL="517525" indent="-517525">
              <a:buNone/>
            </a:pPr>
            <a:r>
              <a:rPr lang="en-US" sz="2600" dirty="0" smtClean="0">
                <a:latin typeface="Bookman Old Style" panose="02050604050505020204" pitchFamily="18" charset="0"/>
              </a:rPr>
              <a:t>   - Contract was broken down into smaller segments so that it would be broken down into manageable pieces</a:t>
            </a:r>
          </a:p>
          <a:p>
            <a:pPr marL="457200" indent="-228600">
              <a:buNone/>
              <a:tabLst>
                <a:tab pos="457200" algn="l"/>
              </a:tabLst>
            </a:pPr>
            <a:r>
              <a:rPr lang="en-US" sz="2600" dirty="0" smtClean="0">
                <a:latin typeface="Bookman Old Style" panose="02050604050505020204" pitchFamily="18" charset="0"/>
              </a:rPr>
              <a:t>- Feedback and suggestions were provided to Negotiation Team</a:t>
            </a:r>
          </a:p>
          <a:p>
            <a:pPr>
              <a:buNone/>
            </a:pPr>
            <a:endParaRPr lang="en-US" sz="2000" dirty="0" smtClean="0">
              <a:latin typeface="Bookman Old Style" panose="02050604050505020204" pitchFamily="18" charset="0"/>
            </a:endParaRPr>
          </a:p>
          <a:p>
            <a:r>
              <a:rPr lang="en-US" sz="4000" b="1" dirty="0" smtClean="0">
                <a:latin typeface="Bookman Old Style" panose="02050604050505020204" pitchFamily="18" charset="0"/>
              </a:rPr>
              <a:t>Call </a:t>
            </a:r>
            <a:r>
              <a:rPr lang="en-US" sz="4000" b="1" dirty="0">
                <a:latin typeface="Bookman Old Style" panose="02050604050505020204" pitchFamily="18" charset="0"/>
              </a:rPr>
              <a:t>for feedback from faculty </a:t>
            </a:r>
            <a:r>
              <a:rPr lang="en-US" sz="4000" b="1" dirty="0" smtClean="0">
                <a:latin typeface="Bookman Old Style" panose="02050604050505020204" pitchFamily="18" charset="0"/>
              </a:rPr>
              <a:t>08/01/15 – 3/15/2016</a:t>
            </a:r>
            <a:endParaRPr lang="en-US" sz="4000" b="1" dirty="0">
              <a:latin typeface="Bookman Old Style" panose="02050604050505020204" pitchFamily="18" charset="0"/>
            </a:endParaRPr>
          </a:p>
          <a:p>
            <a:endParaRPr lang="en-US" sz="2000" dirty="0" smtClean="0">
              <a:latin typeface="Bookman Old Style" panose="02050604050505020204" pitchFamily="18" charset="0"/>
            </a:endParaRPr>
          </a:p>
          <a:p>
            <a:r>
              <a:rPr lang="en-US" sz="4000" b="1" dirty="0" smtClean="0">
                <a:latin typeface="Bookman Old Style" panose="02050604050505020204" pitchFamily="18" charset="0"/>
              </a:rPr>
              <a:t>Negotiation Committee Convened March 2016</a:t>
            </a:r>
          </a:p>
          <a:p>
            <a:pPr>
              <a:buNone/>
            </a:pPr>
            <a:r>
              <a:rPr lang="en-US" b="1" dirty="0" smtClean="0">
                <a:latin typeface="Bookman Old Style" panose="02050604050505020204" pitchFamily="18" charset="0"/>
              </a:rPr>
              <a:t>	</a:t>
            </a:r>
            <a:r>
              <a:rPr lang="en-US" dirty="0" smtClean="0">
                <a:latin typeface="Bookman Old Style" panose="02050604050505020204" pitchFamily="18" charset="0"/>
              </a:rPr>
              <a:t>- Reconvened in September 2016</a:t>
            </a:r>
          </a:p>
          <a:p>
            <a:pPr>
              <a:buNone/>
            </a:pPr>
            <a:r>
              <a:rPr lang="en-US" dirty="0" smtClean="0">
                <a:latin typeface="Bookman Old Style" panose="02050604050505020204" pitchFamily="18" charset="0"/>
              </a:rPr>
              <a:t>	- Completed negotiations Dec 2016</a:t>
            </a:r>
          </a:p>
          <a:p>
            <a:pPr marL="625475" indent="-168275">
              <a:buFont typeface="Wingdings" pitchFamily="2" charset="2"/>
              <a:buChar char="ü"/>
            </a:pPr>
            <a:r>
              <a:rPr lang="en-US" dirty="0" smtClean="0">
                <a:latin typeface="Bookman Old Style" panose="02050604050505020204" pitchFamily="18" charset="0"/>
              </a:rPr>
              <a:t> Interest </a:t>
            </a:r>
            <a:r>
              <a:rPr lang="en-US" dirty="0">
                <a:latin typeface="Bookman Old Style" panose="02050604050505020204" pitchFamily="18" charset="0"/>
              </a:rPr>
              <a:t>Based </a:t>
            </a:r>
            <a:r>
              <a:rPr lang="en-US" dirty="0" smtClean="0">
                <a:latin typeface="Bookman Old Style" panose="02050604050505020204" pitchFamily="18" charset="0"/>
              </a:rPr>
              <a:t>Bargaining</a:t>
            </a:r>
          </a:p>
          <a:p>
            <a:pPr marL="625475" indent="-168275">
              <a:buFont typeface="Wingdings" pitchFamily="2" charset="2"/>
              <a:buChar char="ü"/>
            </a:pPr>
            <a:r>
              <a:rPr lang="en-US" dirty="0" smtClean="0">
                <a:latin typeface="Bookman Old Style" panose="02050604050505020204" pitchFamily="18" charset="0"/>
              </a:rPr>
              <a:t> Emphasis on Student Success &amp; Institutional  Objectives</a:t>
            </a:r>
          </a:p>
          <a:p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159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Process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0352"/>
            <a:ext cx="8382000" cy="5337048"/>
          </a:xfrm>
        </p:spPr>
        <p:txBody>
          <a:bodyPr>
            <a:normAutofit fontScale="62500" lnSpcReduction="20000"/>
          </a:bodyPr>
          <a:lstStyle/>
          <a:p>
            <a:r>
              <a:rPr lang="en-US" sz="4500" b="1" dirty="0" smtClean="0">
                <a:latin typeface="Bookman Old Style" panose="02050604050505020204" pitchFamily="18" charset="0"/>
              </a:rPr>
              <a:t>December 2016:</a:t>
            </a:r>
            <a:endParaRPr lang="en-US" sz="4500" b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Bookman Old Style" panose="02050604050505020204" pitchFamily="18" charset="0"/>
              </a:rPr>
              <a:t>       -</a:t>
            </a:r>
            <a:r>
              <a:rPr lang="en-US" dirty="0">
                <a:latin typeface="Bookman Old Style" panose="02050604050505020204" pitchFamily="18" charset="0"/>
              </a:rPr>
              <a:t> </a:t>
            </a:r>
            <a:r>
              <a:rPr lang="en-US" sz="3200" dirty="0" smtClean="0">
                <a:latin typeface="Bookman Old Style" panose="02050604050505020204" pitchFamily="18" charset="0"/>
              </a:rPr>
              <a:t>Finalize contract and address </a:t>
            </a:r>
            <a:r>
              <a:rPr lang="en-US" sz="3200" dirty="0">
                <a:latin typeface="Bookman Old Style" panose="02050604050505020204" pitchFamily="18" charset="0"/>
              </a:rPr>
              <a:t>formatting </a:t>
            </a:r>
            <a:r>
              <a:rPr lang="en-US" sz="3200" dirty="0" smtClean="0">
                <a:latin typeface="Bookman Old Style" panose="02050604050505020204" pitchFamily="18" charset="0"/>
              </a:rPr>
              <a:t>and language</a:t>
            </a:r>
            <a:endParaRPr lang="en-US" sz="3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       - Finalize </a:t>
            </a:r>
            <a:r>
              <a:rPr lang="en-US" sz="3200" dirty="0" smtClean="0">
                <a:latin typeface="Bookman Old Style" panose="02050604050505020204" pitchFamily="18" charset="0"/>
              </a:rPr>
              <a:t>percentages</a:t>
            </a:r>
          </a:p>
          <a:p>
            <a:pPr marL="0" indent="0">
              <a:buNone/>
            </a:pPr>
            <a:endParaRPr lang="en-US" sz="2200" dirty="0" smtClean="0">
              <a:latin typeface="Bookman Old Style" panose="02050604050505020204" pitchFamily="18" charset="0"/>
            </a:endParaRPr>
          </a:p>
          <a:p>
            <a:r>
              <a:rPr lang="en-US" sz="4500" b="1" dirty="0" smtClean="0">
                <a:latin typeface="Bookman Old Style" panose="02050604050505020204" pitchFamily="18" charset="0"/>
              </a:rPr>
              <a:t>January 2017:</a:t>
            </a:r>
          </a:p>
          <a:p>
            <a:pPr marL="0" indent="0"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      - Presentation </a:t>
            </a:r>
            <a:r>
              <a:rPr lang="en-US" sz="3200" dirty="0">
                <a:latin typeface="Bookman Old Style" panose="02050604050505020204" pitchFamily="18" charset="0"/>
              </a:rPr>
              <a:t>to </a:t>
            </a:r>
            <a:r>
              <a:rPr lang="en-US" sz="3200" dirty="0" smtClean="0">
                <a:latin typeface="Bookman Old Style" panose="02050604050505020204" pitchFamily="18" charset="0"/>
              </a:rPr>
              <a:t>faculty</a:t>
            </a:r>
            <a:endParaRPr lang="en-US" sz="3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      - </a:t>
            </a:r>
            <a:r>
              <a:rPr lang="en-US" sz="3200" dirty="0">
                <a:latin typeface="Bookman Old Style" panose="02050604050505020204" pitchFamily="18" charset="0"/>
              </a:rPr>
              <a:t>Send out for faculty feedback (</a:t>
            </a:r>
            <a:r>
              <a:rPr lang="en-US" sz="3200" dirty="0" smtClean="0">
                <a:latin typeface="Bookman Old Style" panose="02050604050505020204" pitchFamily="18" charset="0"/>
              </a:rPr>
              <a:t>1/13 </a:t>
            </a:r>
            <a:r>
              <a:rPr lang="en-US" sz="3200" dirty="0">
                <a:latin typeface="Bookman Old Style" panose="02050604050505020204" pitchFamily="18" charset="0"/>
              </a:rPr>
              <a:t>– </a:t>
            </a:r>
            <a:r>
              <a:rPr lang="en-US" sz="3200" dirty="0" smtClean="0">
                <a:latin typeface="Bookman Old Style" panose="02050604050505020204" pitchFamily="18" charset="0"/>
              </a:rPr>
              <a:t>20/2017)</a:t>
            </a:r>
            <a:endParaRPr lang="en-US" sz="3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Bookman Old Style" panose="02050604050505020204" pitchFamily="18" charset="0"/>
              </a:rPr>
              <a:t>       - Address faculty concerns</a:t>
            </a:r>
          </a:p>
          <a:p>
            <a:pPr marL="0" indent="0">
              <a:buNone/>
            </a:pPr>
            <a:r>
              <a:rPr lang="en-US" sz="3200" dirty="0">
                <a:latin typeface="Bookman Old Style" panose="02050604050505020204" pitchFamily="18" charset="0"/>
              </a:rPr>
              <a:t>       - </a:t>
            </a:r>
            <a:r>
              <a:rPr lang="en-US" sz="3200" dirty="0" smtClean="0">
                <a:latin typeface="Bookman Old Style" panose="02050604050505020204" pitchFamily="18" charset="0"/>
              </a:rPr>
              <a:t>Ratification </a:t>
            </a:r>
            <a:r>
              <a:rPr lang="en-US" sz="3200" dirty="0">
                <a:latin typeface="Bookman Old Style" panose="02050604050505020204" pitchFamily="18" charset="0"/>
              </a:rPr>
              <a:t>by </a:t>
            </a:r>
            <a:r>
              <a:rPr lang="en-US" sz="3200" dirty="0" smtClean="0">
                <a:latin typeface="Bookman Old Style" panose="02050604050505020204" pitchFamily="18" charset="0"/>
              </a:rPr>
              <a:t>Union (1/20/17)</a:t>
            </a:r>
          </a:p>
          <a:p>
            <a:pPr marL="0" indent="0">
              <a:buNone/>
            </a:pPr>
            <a:r>
              <a:rPr lang="en-US" dirty="0" smtClean="0">
                <a:latin typeface="Bookman Old Style" panose="02050604050505020204" pitchFamily="18" charset="0"/>
              </a:rPr>
              <a:t>      </a:t>
            </a:r>
          </a:p>
          <a:p>
            <a:r>
              <a:rPr lang="en-US" sz="4500" b="1" dirty="0" smtClean="0">
                <a:latin typeface="Bookman Old Style" panose="02050604050505020204" pitchFamily="18" charset="0"/>
              </a:rPr>
              <a:t>February 2017</a:t>
            </a:r>
            <a:endParaRPr lang="en-US" sz="4500" b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Bookman Old Style" panose="02050604050505020204" pitchFamily="18" charset="0"/>
              </a:rPr>
              <a:t> </a:t>
            </a:r>
            <a:r>
              <a:rPr lang="en-US" sz="3200" dirty="0" smtClean="0">
                <a:latin typeface="Bookman Old Style" panose="02050604050505020204" pitchFamily="18" charset="0"/>
              </a:rPr>
              <a:t>     - Adoption by BOT (2/3/17)</a:t>
            </a:r>
          </a:p>
          <a:p>
            <a:endParaRPr lang="en-US" sz="2200" b="1" dirty="0" smtClean="0">
              <a:latin typeface="Bookman Old Style" panose="02050604050505020204" pitchFamily="18" charset="0"/>
            </a:endParaRPr>
          </a:p>
          <a:p>
            <a:r>
              <a:rPr lang="en-US" sz="4500" b="1" dirty="0" smtClean="0">
                <a:latin typeface="Bookman Old Style" panose="02050604050505020204" pitchFamily="18" charset="0"/>
              </a:rPr>
              <a:t>February thru April 2017</a:t>
            </a:r>
          </a:p>
          <a:p>
            <a:pPr marL="0" indent="0"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      - Faculty training (if needed)</a:t>
            </a:r>
          </a:p>
          <a:p>
            <a:pPr marL="0" indent="0">
              <a:buNone/>
            </a:pPr>
            <a:endParaRPr lang="en-US" sz="2200" dirty="0">
              <a:latin typeface="Bookman Old Style" panose="02050604050505020204" pitchFamily="18" charset="0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4500" b="1" dirty="0" smtClean="0">
                <a:latin typeface="Bookman Old Style" panose="02050604050505020204" pitchFamily="18" charset="0"/>
              </a:rPr>
              <a:t>Effective AY </a:t>
            </a:r>
            <a:r>
              <a:rPr lang="en-US" sz="4500" b="1" dirty="0" smtClean="0">
                <a:latin typeface="Bookman Old Style" panose="02050604050505020204" pitchFamily="18" charset="0"/>
              </a:rPr>
              <a:t>2017-2018 - AY </a:t>
            </a:r>
            <a:r>
              <a:rPr lang="en-US" sz="4500" b="1" dirty="0" smtClean="0">
                <a:latin typeface="Bookman Old Style" panose="02050604050505020204" pitchFamily="18" charset="0"/>
              </a:rPr>
              <a:t>2022-2023</a:t>
            </a:r>
            <a:endParaRPr lang="en-US" sz="4500" b="1" dirty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860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Major Changes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05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sz="3000" b="1" dirty="0" smtClean="0">
                <a:latin typeface="Bookman Old Style" panose="02050604050505020204" pitchFamily="18" charset="0"/>
              </a:rPr>
              <a:t>Focused on Direct Services </a:t>
            </a:r>
            <a:r>
              <a:rPr lang="en-US" sz="2600" dirty="0" smtClean="0">
                <a:latin typeface="Bookman Old Style" panose="02050604050505020204" pitchFamily="18" charset="0"/>
              </a:rPr>
              <a:t>(Student Success)</a:t>
            </a:r>
          </a:p>
          <a:p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sz="3000" b="1" dirty="0" smtClean="0">
                <a:latin typeface="Bookman Old Style" panose="02050604050505020204" pitchFamily="18" charset="0"/>
              </a:rPr>
              <a:t>Separate provisions for respective faculty</a:t>
            </a:r>
          </a:p>
          <a:p>
            <a:pPr>
              <a:buNone/>
            </a:pPr>
            <a:r>
              <a:rPr lang="en-US" sz="2600" dirty="0" smtClean="0">
                <a:latin typeface="Bookman Old Style" panose="02050604050505020204" pitchFamily="18" charset="0"/>
              </a:rPr>
              <a:t>	- (Secondary/Post-Secondary Instructional &amp;</a:t>
            </a:r>
          </a:p>
          <a:p>
            <a:pPr>
              <a:buNone/>
            </a:pPr>
            <a:r>
              <a:rPr lang="en-US" sz="2600" dirty="0" smtClean="0">
                <a:latin typeface="Bookman Old Style" panose="02050604050505020204" pitchFamily="18" charset="0"/>
              </a:rPr>
              <a:t>      Secondary/Post-Secondary Non-Instructional)</a:t>
            </a:r>
          </a:p>
          <a:p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sz="3000" b="1" dirty="0" smtClean="0">
                <a:latin typeface="Bookman Old Style" panose="02050604050505020204" pitchFamily="18" charset="0"/>
              </a:rPr>
              <a:t>Faculty Senate Recognition/Separation</a:t>
            </a:r>
          </a:p>
          <a:p>
            <a:pPr>
              <a:buNone/>
            </a:pPr>
            <a:r>
              <a:rPr lang="en-US" dirty="0" smtClean="0">
                <a:latin typeface="Bookman Old Style" panose="02050604050505020204" pitchFamily="18" charset="0"/>
              </a:rPr>
              <a:t>	</a:t>
            </a:r>
            <a:r>
              <a:rPr lang="en-US" sz="2600" dirty="0" smtClean="0">
                <a:latin typeface="Bookman Old Style" panose="02050604050505020204" pitchFamily="18" charset="0"/>
              </a:rPr>
              <a:t>- Transitional Options</a:t>
            </a:r>
          </a:p>
          <a:p>
            <a:pPr>
              <a:buNone/>
            </a:pPr>
            <a:r>
              <a:rPr lang="en-US" sz="2600" dirty="0" smtClean="0">
                <a:latin typeface="Bookman Old Style" panose="02050604050505020204" pitchFamily="18" charset="0"/>
              </a:rPr>
              <a:t>   - Impact on Committees (Local/Institution)</a:t>
            </a:r>
          </a:p>
          <a:p>
            <a:pPr>
              <a:buNone/>
            </a:pPr>
            <a:r>
              <a:rPr lang="en-US" sz="2600" dirty="0" smtClean="0">
                <a:latin typeface="Bookman Old Style" panose="02050604050505020204" pitchFamily="18" charset="0"/>
              </a:rPr>
              <a:t>	- Compensation vs. Release</a:t>
            </a:r>
          </a:p>
          <a:p>
            <a:pPr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sz="3000" b="1" dirty="0" smtClean="0">
                <a:latin typeface="Bookman Old Style" panose="02050604050505020204" pitchFamily="18" charset="0"/>
              </a:rPr>
              <a:t>9 month faculty</a:t>
            </a:r>
          </a:p>
          <a:p>
            <a:endParaRPr lang="en-US" sz="1500" dirty="0" smtClean="0">
              <a:latin typeface="Bookman Old Style" panose="02050604050505020204" pitchFamily="18" charset="0"/>
            </a:endParaRPr>
          </a:p>
          <a:p>
            <a:r>
              <a:rPr lang="en-US" sz="3000" b="1" dirty="0" smtClean="0">
                <a:latin typeface="Bookman Old Style" panose="02050604050505020204" pitchFamily="18" charset="0"/>
              </a:rPr>
              <a:t>Department Meetings</a:t>
            </a:r>
          </a:p>
          <a:p>
            <a:pPr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   </a:t>
            </a:r>
            <a:r>
              <a:rPr lang="en-US" sz="2600" dirty="0" smtClean="0">
                <a:latin typeface="Bookman Old Style" panose="02050604050505020204" pitchFamily="18" charset="0"/>
              </a:rPr>
              <a:t>- (2x p/semester/one may be electronic</a:t>
            </a:r>
            <a:r>
              <a:rPr lang="en-US" sz="2600" dirty="0" smtClean="0">
                <a:latin typeface="Bookman Old Style" panose="02050604050505020204" pitchFamily="18" charset="0"/>
              </a:rPr>
              <a:t>)</a:t>
            </a:r>
          </a:p>
          <a:p>
            <a:pPr>
              <a:buNone/>
            </a:pPr>
            <a:endParaRPr lang="en-US" sz="1800" b="1" dirty="0" smtClean="0">
              <a:latin typeface="Bookman Old Style" panose="02050604050505020204" pitchFamily="18" charset="0"/>
            </a:endParaRPr>
          </a:p>
          <a:p>
            <a:r>
              <a:rPr lang="en-US" sz="3000" b="1" dirty="0" smtClean="0">
                <a:latin typeface="Bookman Old Style" panose="02050604050505020204" pitchFamily="18" charset="0"/>
              </a:rPr>
              <a:t>College Assemblies</a:t>
            </a:r>
          </a:p>
          <a:p>
            <a:pPr>
              <a:buNone/>
            </a:pPr>
            <a:r>
              <a:rPr lang="en-US" sz="2600" dirty="0" smtClean="0">
                <a:latin typeface="Bookman Old Style" panose="02050604050505020204" pitchFamily="18" charset="0"/>
              </a:rPr>
              <a:t>	- limited/specific trainings; no PDRC type activities</a:t>
            </a:r>
          </a:p>
          <a:p>
            <a:pPr>
              <a:buNone/>
            </a:pPr>
            <a:endParaRPr lang="en-US" sz="2600" dirty="0" smtClean="0">
              <a:latin typeface="Bookman Old Style" panose="02050604050505020204" pitchFamily="18" charset="0"/>
            </a:endParaRPr>
          </a:p>
          <a:p>
            <a:endParaRPr lang="en-US" sz="1400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7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Major Changes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81000"/>
            <a:ext cx="8183880" cy="556564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Bookman Old Style" panose="02050604050505020204" pitchFamily="18" charset="0"/>
              </a:rPr>
              <a:t>Department Chairs responsibilities / other</a:t>
            </a:r>
          </a:p>
          <a:p>
            <a:pPr>
              <a:buNone/>
            </a:pPr>
            <a:r>
              <a:rPr lang="en-US" sz="3100" dirty="0" smtClean="0">
                <a:latin typeface="Bookman Old Style" panose="02050604050505020204" pitchFamily="18" charset="0"/>
              </a:rPr>
              <a:t>   </a:t>
            </a:r>
            <a:r>
              <a:rPr lang="en-US" sz="2400" dirty="0" smtClean="0">
                <a:latin typeface="Bookman Old Style" panose="02050604050505020204" pitchFamily="18" charset="0"/>
              </a:rPr>
              <a:t>- 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000" dirty="0" smtClean="0">
                <a:latin typeface="Bookman Old Style" panose="02050604050505020204" pitchFamily="18" charset="0"/>
              </a:rPr>
              <a:t>Administrative </a:t>
            </a:r>
            <a:r>
              <a:rPr lang="en-US" sz="2000" dirty="0" smtClean="0">
                <a:latin typeface="Bookman Old Style" panose="02050604050505020204" pitchFamily="18" charset="0"/>
              </a:rPr>
              <a:t>and Academic</a:t>
            </a:r>
          </a:p>
          <a:p>
            <a:pPr marL="685800" indent="-334963">
              <a:buNone/>
              <a:tabLst>
                <a:tab pos="457200" algn="l"/>
              </a:tabLst>
            </a:pPr>
            <a:r>
              <a:rPr lang="en-US" sz="2000" dirty="0" smtClean="0">
                <a:latin typeface="Bookman Old Style" panose="02050604050505020204" pitchFamily="18" charset="0"/>
              </a:rPr>
              <a:t>-  Specific workload assignments using rank and   permanent faculty service with GCC; concurs with Article XV.E.2.b.(1).</a:t>
            </a:r>
          </a:p>
          <a:p>
            <a:pPr marL="625475" indent="-274638">
              <a:buClrTx/>
              <a:buFontTx/>
              <a:buChar char="-"/>
            </a:pPr>
            <a:r>
              <a:rPr lang="en-US" sz="2000" dirty="0" smtClean="0">
                <a:latin typeface="Bookman Old Style" panose="02050604050505020204" pitchFamily="18" charset="0"/>
              </a:rPr>
              <a:t>Secondary faculty worksite assignments and vacancies</a:t>
            </a:r>
          </a:p>
          <a:p>
            <a:pPr marL="625475" indent="-274638">
              <a:buClrTx/>
              <a:buFontTx/>
              <a:buChar char="-"/>
            </a:pPr>
            <a:r>
              <a:rPr lang="en-US" sz="2000" dirty="0" smtClean="0">
                <a:latin typeface="Bookman Old Style" panose="02050604050505020204" pitchFamily="18" charset="0"/>
              </a:rPr>
              <a:t>DC two (2) consecutive term limit (with allowance for exceptions)</a:t>
            </a:r>
          </a:p>
          <a:p>
            <a:pPr marL="625475" indent="-274638">
              <a:buClrTx/>
              <a:buFontTx/>
              <a:buChar char="-"/>
            </a:pPr>
            <a:r>
              <a:rPr lang="en-US" sz="2000" dirty="0" smtClean="0">
                <a:latin typeface="Bookman Old Style" panose="02050604050505020204" pitchFamily="18" charset="0"/>
              </a:rPr>
              <a:t>DC 10, 11, and 12 month requested options are separate from workload</a:t>
            </a:r>
          </a:p>
          <a:p>
            <a:pPr>
              <a:buNone/>
            </a:pPr>
            <a:endParaRPr lang="en-US" sz="15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en-US" b="1" dirty="0" smtClean="0">
                <a:latin typeface="Bookman Old Style" panose="02050604050505020204" pitchFamily="18" charset="0"/>
              </a:rPr>
              <a:t>Department Chairs release tool </a:t>
            </a:r>
            <a:r>
              <a:rPr lang="en-US" sz="2400" dirty="0" smtClean="0">
                <a:latin typeface="Bookman Old Style" panose="02050604050505020204" pitchFamily="18" charset="0"/>
              </a:rPr>
              <a:t>(RAT/WST)</a:t>
            </a:r>
          </a:p>
          <a:p>
            <a:pPr>
              <a:buNone/>
            </a:pPr>
            <a:endParaRPr lang="en-US" sz="3400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7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Major Changes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839200" cy="5565648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Bookman Old Style" panose="02050604050505020204" pitchFamily="18" charset="0"/>
              </a:rPr>
              <a:t>Participatory </a:t>
            </a:r>
            <a:r>
              <a:rPr lang="en-US" b="1" dirty="0" smtClean="0">
                <a:latin typeface="Bookman Old Style" panose="02050604050505020204" pitchFamily="18" charset="0"/>
              </a:rPr>
              <a:t>Governance</a:t>
            </a:r>
          </a:p>
          <a:p>
            <a:pPr marL="265113" indent="23813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- Faculty </a:t>
            </a:r>
            <a:r>
              <a:rPr lang="en-US" sz="2000" dirty="0" smtClean="0">
                <a:latin typeface="Bookman Old Style" panose="02050604050505020204" pitchFamily="18" charset="0"/>
              </a:rPr>
              <a:t>Senate &amp; College Governing Council</a:t>
            </a:r>
          </a:p>
          <a:p>
            <a:pPr marL="265113" indent="23813">
              <a:buFontTx/>
              <a:buChar char="-"/>
            </a:pPr>
            <a:endParaRPr lang="en-US" sz="1400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en-US" b="1" dirty="0" smtClean="0">
                <a:latin typeface="Bookman Old Style" panose="02050604050505020204" pitchFamily="18" charset="0"/>
              </a:rPr>
              <a:t>Committee Changes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	- Local’s (in Agreement)/Institution’s (by contract</a:t>
            </a:r>
            <a:r>
              <a:rPr lang="en-US" sz="2000" dirty="0" smtClean="0">
                <a:latin typeface="Bookman Old Style" panose="02050604050505020204" pitchFamily="18" charset="0"/>
              </a:rPr>
              <a:t>)</a:t>
            </a:r>
          </a:p>
          <a:p>
            <a:pPr>
              <a:lnSpc>
                <a:spcPct val="150000"/>
              </a:lnSpc>
              <a:buNone/>
            </a:pPr>
            <a:endParaRPr lang="en-US" sz="800" dirty="0" smtClean="0">
              <a:latin typeface="Bookman Old Style" panose="02050604050505020204" pitchFamily="18" charset="0"/>
            </a:endParaRPr>
          </a:p>
          <a:p>
            <a:pPr marL="457200" indent="-168275">
              <a:lnSpc>
                <a:spcPct val="11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- Transition </a:t>
            </a:r>
            <a:r>
              <a:rPr lang="en-US" sz="2000" dirty="0" smtClean="0">
                <a:latin typeface="Bookman Old Style" panose="02050604050505020204" pitchFamily="18" charset="0"/>
              </a:rPr>
              <a:t>year (2017-2018</a:t>
            </a:r>
            <a:r>
              <a:rPr lang="en-US" sz="2000" dirty="0" smtClean="0">
                <a:latin typeface="Bookman Old Style" panose="02050604050505020204" pitchFamily="18" charset="0"/>
              </a:rPr>
              <a:t>)</a:t>
            </a:r>
          </a:p>
          <a:p>
            <a:pPr marL="457200" indent="-168275">
              <a:lnSpc>
                <a:spcPct val="11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    - Advancement-In-Rank </a:t>
            </a:r>
            <a:r>
              <a:rPr lang="en-US" sz="2000" dirty="0" smtClean="0">
                <a:latin typeface="Bookman Old Style" panose="02050604050505020204" pitchFamily="18" charset="0"/>
              </a:rPr>
              <a:t>(formerly Promotions</a:t>
            </a:r>
            <a:r>
              <a:rPr lang="en-US" sz="2000" dirty="0" smtClean="0">
                <a:latin typeface="Bookman Old Style" panose="02050604050505020204" pitchFamily="18" charset="0"/>
              </a:rPr>
              <a:t>)</a:t>
            </a:r>
          </a:p>
          <a:p>
            <a:pPr marL="457200" indent="-168275">
              <a:lnSpc>
                <a:spcPct val="11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 </a:t>
            </a:r>
            <a:r>
              <a:rPr lang="en-US" sz="2000" dirty="0" smtClean="0">
                <a:latin typeface="Bookman Old Style" panose="02050604050505020204" pitchFamily="18" charset="0"/>
              </a:rPr>
              <a:t>   - PDRC</a:t>
            </a:r>
          </a:p>
          <a:p>
            <a:pPr marL="457200" indent="-168275">
              <a:lnSpc>
                <a:spcPct val="110000"/>
              </a:lnSpc>
              <a:buNone/>
            </a:pPr>
            <a:endParaRPr lang="en-US" sz="800" dirty="0" smtClean="0">
              <a:latin typeface="Bookman Old Style" panose="02050604050505020204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	- </a:t>
            </a:r>
            <a:r>
              <a:rPr lang="en-US" sz="2000" dirty="0" smtClean="0">
                <a:latin typeface="Bookman Old Style" panose="02050604050505020204" pitchFamily="18" charset="0"/>
              </a:rPr>
              <a:t>Compensation for Institutional Committees</a:t>
            </a:r>
          </a:p>
          <a:p>
            <a:pPr>
              <a:lnSpc>
                <a:spcPct val="11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	 </a:t>
            </a:r>
            <a:r>
              <a:rPr lang="en-US" sz="2000" dirty="0" smtClean="0">
                <a:latin typeface="Bookman Old Style" panose="02050604050505020204" pitchFamily="18" charset="0"/>
              </a:rPr>
              <a:t>   - Based on contract and deliverables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>
              <a:latin typeface="Bookman Old Style" panose="02050604050505020204" pitchFamily="18" charset="0"/>
            </a:endParaRPr>
          </a:p>
          <a:p>
            <a:pPr marL="457200" indent="-228600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 - Negotiations Committee </a:t>
            </a:r>
            <a:r>
              <a:rPr lang="en-US" sz="2000" dirty="0" smtClean="0">
                <a:latin typeface="Bookman Old Style" panose="02050604050505020204" pitchFamily="18" charset="0"/>
              </a:rPr>
              <a:t>(formerly Job Specs/Evaluation)</a:t>
            </a:r>
          </a:p>
          <a:p>
            <a:pPr marL="457200" indent="-228600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	 </a:t>
            </a:r>
            <a:r>
              <a:rPr lang="en-US" sz="2000" dirty="0" smtClean="0">
                <a:latin typeface="Bookman Old Style" panose="02050604050505020204" pitchFamily="18" charset="0"/>
              </a:rPr>
              <a:t> - </a:t>
            </a:r>
            <a:r>
              <a:rPr lang="en-US" sz="2000" dirty="0" smtClean="0">
                <a:latin typeface="Bookman Old Style" panose="02050604050505020204" pitchFamily="18" charset="0"/>
              </a:rPr>
              <a:t>convenes </a:t>
            </a:r>
            <a:r>
              <a:rPr lang="en-US" sz="2000" dirty="0" smtClean="0">
                <a:latin typeface="Bookman Old Style" panose="02050604050505020204" pitchFamily="18" charset="0"/>
              </a:rPr>
              <a:t>2yrs prior to contract expiration </a:t>
            </a:r>
            <a:r>
              <a:rPr lang="en-US" sz="2000" dirty="0" smtClean="0">
                <a:latin typeface="Bookman Old Style" panose="02050604050505020204" pitchFamily="18" charset="0"/>
              </a:rPr>
              <a:t>to</a:t>
            </a:r>
          </a:p>
          <a:p>
            <a:pPr marL="457200" indent="-228600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	 </a:t>
            </a:r>
            <a:r>
              <a:rPr lang="en-US" sz="2000" dirty="0" smtClean="0">
                <a:latin typeface="Bookman Old Style" panose="02050604050505020204" pitchFamily="18" charset="0"/>
              </a:rPr>
              <a:t>   </a:t>
            </a:r>
            <a:r>
              <a:rPr lang="en-US" sz="2000" dirty="0" smtClean="0">
                <a:latin typeface="Bookman Old Style" panose="02050604050505020204" pitchFamily="18" charset="0"/>
              </a:rPr>
              <a:t>suggest changes for next contract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7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Major Changes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81000"/>
            <a:ext cx="8183880" cy="5565648"/>
          </a:xfrm>
        </p:spPr>
        <p:txBody>
          <a:bodyPr>
            <a:normAutofit/>
          </a:bodyPr>
          <a:lstStyle/>
          <a:p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sz="2600" b="1" dirty="0" smtClean="0">
                <a:latin typeface="Bookman Old Style" panose="02050604050505020204" pitchFamily="18" charset="0"/>
              </a:rPr>
              <a:t>Advancement in Rank Changes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	</a:t>
            </a:r>
            <a:r>
              <a:rPr lang="en-US" sz="2000" dirty="0" smtClean="0">
                <a:latin typeface="Bookman Old Style" panose="02050604050505020204" pitchFamily="18" charset="0"/>
              </a:rPr>
              <a:t>- New Deadlines: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1600" dirty="0" smtClean="0">
                <a:latin typeface="Bookman Old Style" panose="02050604050505020204" pitchFamily="18" charset="0"/>
              </a:rPr>
              <a:t>	</a:t>
            </a:r>
            <a:r>
              <a:rPr lang="en-US" sz="1600" dirty="0" smtClean="0">
                <a:latin typeface="Bookman Old Style" panose="02050604050505020204" pitchFamily="18" charset="0"/>
              </a:rPr>
              <a:t>- </a:t>
            </a:r>
            <a:r>
              <a:rPr lang="en-US" sz="2000" dirty="0" smtClean="0">
                <a:latin typeface="Bookman Old Style" panose="02050604050505020204" pitchFamily="18" charset="0"/>
              </a:rPr>
              <a:t>Apr 1:	Application for promotion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	- May 1:	Receive Certificate of Eligibility</a:t>
            </a:r>
          </a:p>
          <a:p>
            <a:pPr marL="1823339" lvl="1" indent="-1311275">
              <a:lnSpc>
                <a:spcPct val="15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- Oct 1: 		Submit Letter of Intent and </a:t>
            </a:r>
            <a:r>
              <a:rPr lang="en-US" sz="2000" dirty="0" smtClean="0">
                <a:latin typeface="Bookman Old Style" panose="02050604050505020204" pitchFamily="18" charset="0"/>
              </a:rPr>
              <a:t>other documents</a:t>
            </a:r>
            <a:endParaRPr lang="en-US" sz="2000" dirty="0" smtClean="0">
              <a:latin typeface="Bookman Old Style" panose="02050604050505020204" pitchFamily="18" charset="0"/>
            </a:endParaRPr>
          </a:p>
          <a:p>
            <a:pPr lvl="1">
              <a:lnSpc>
                <a:spcPct val="150000"/>
              </a:lnSpc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	- Nov15:	Submit complete portfolio to </a:t>
            </a:r>
            <a:r>
              <a:rPr lang="en-US" sz="2000" dirty="0" smtClean="0">
                <a:latin typeface="Bookman Old Style" panose="02050604050505020204" pitchFamily="18" charset="0"/>
              </a:rPr>
              <a:t>committee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Bookman Old Style" panose="02050604050505020204" pitchFamily="18" charset="0"/>
              </a:rPr>
              <a:t>	</a:t>
            </a:r>
            <a:r>
              <a:rPr lang="en-US" sz="2000" dirty="0" smtClean="0">
                <a:latin typeface="Bookman Old Style" panose="02050604050505020204" pitchFamily="18" charset="0"/>
              </a:rPr>
              <a:t>- Leadership requirement only for certain ranks</a:t>
            </a:r>
          </a:p>
          <a:p>
            <a:pPr marL="396875" indent="-168275">
              <a:buNone/>
            </a:pPr>
            <a:endParaRPr lang="en-US" sz="800" dirty="0" smtClean="0">
              <a:latin typeface="Bookman Old Style" panose="02050604050505020204" pitchFamily="18" charset="0"/>
            </a:endParaRPr>
          </a:p>
          <a:p>
            <a:pPr marL="396875" indent="-168275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- </a:t>
            </a:r>
            <a:r>
              <a:rPr lang="en-US" sz="2000" dirty="0" smtClean="0">
                <a:latin typeface="Bookman Old Style" panose="02050604050505020204" pitchFamily="18" charset="0"/>
              </a:rPr>
              <a:t>Opportunity </a:t>
            </a:r>
            <a:r>
              <a:rPr lang="en-US" sz="2000" dirty="0" smtClean="0">
                <a:latin typeface="Bookman Old Style" panose="02050604050505020204" pitchFamily="18" charset="0"/>
              </a:rPr>
              <a:t>to submit additional documents 3 duty days after interview</a:t>
            </a:r>
          </a:p>
          <a:p>
            <a:endParaRPr lang="en-US" sz="1400" dirty="0" smtClean="0">
              <a:latin typeface="Bookman Old Style" panose="02050604050505020204" pitchFamily="18" charset="0"/>
            </a:endParaRPr>
          </a:p>
          <a:p>
            <a:pPr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7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Major Changes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fontScale="92500" lnSpcReduction="20000"/>
          </a:bodyPr>
          <a:lstStyle/>
          <a:p>
            <a:r>
              <a:rPr lang="en-US" sz="3300" b="1" dirty="0" smtClean="0">
                <a:latin typeface="Bookman Old Style" panose="02050604050505020204" pitchFamily="18" charset="0"/>
              </a:rPr>
              <a:t>Leave</a:t>
            </a:r>
          </a:p>
          <a:p>
            <a:pPr>
              <a:buNone/>
            </a:pPr>
            <a:r>
              <a:rPr lang="en-US" sz="2200" dirty="0" smtClean="0">
                <a:latin typeface="Bookman Old Style" panose="02050604050505020204" pitchFamily="18" charset="0"/>
              </a:rPr>
              <a:t>	- Additional day added (4 personal days </a:t>
            </a:r>
            <a:r>
              <a:rPr lang="en-US" sz="2200" dirty="0" err="1" smtClean="0">
                <a:latin typeface="Bookman Old Style" panose="02050604050505020204" pitchFamily="18" charset="0"/>
              </a:rPr>
              <a:t>ttl</a:t>
            </a:r>
            <a:r>
              <a:rPr lang="en-US" sz="2200" dirty="0" smtClean="0">
                <a:latin typeface="Bookman Old Style" panose="02050604050505020204" pitchFamily="18" charset="0"/>
              </a:rPr>
              <a:t>)</a:t>
            </a:r>
          </a:p>
          <a:p>
            <a:pPr>
              <a:buNone/>
            </a:pPr>
            <a:r>
              <a:rPr lang="en-US" sz="2200" dirty="0" smtClean="0">
                <a:latin typeface="Bookman Old Style" panose="02050604050505020204" pitchFamily="18" charset="0"/>
              </a:rPr>
              <a:t>	- No payment of unused leave</a:t>
            </a:r>
          </a:p>
          <a:p>
            <a:pPr marL="228600" indent="-228600"/>
            <a:endParaRPr lang="en-US" sz="1400" dirty="0" smtClean="0">
              <a:latin typeface="Bookman Old Style" panose="02050604050505020204" pitchFamily="18" charset="0"/>
            </a:endParaRPr>
          </a:p>
          <a:p>
            <a:pPr marL="228600" indent="-228600"/>
            <a:r>
              <a:rPr lang="en-US" sz="3300" b="1" dirty="0" smtClean="0">
                <a:latin typeface="Bookman Old Style" panose="02050604050505020204" pitchFamily="18" charset="0"/>
              </a:rPr>
              <a:t>Additional Articles</a:t>
            </a:r>
          </a:p>
          <a:p>
            <a:pPr marL="228600" indent="-228600">
              <a:buNone/>
            </a:pPr>
            <a:r>
              <a:rPr lang="en-US" dirty="0" smtClean="0">
                <a:latin typeface="Bookman Old Style" panose="02050604050505020204" pitchFamily="18" charset="0"/>
              </a:rPr>
              <a:t>	- </a:t>
            </a:r>
            <a:r>
              <a:rPr lang="en-US" sz="2200" dirty="0" smtClean="0">
                <a:latin typeface="Bookman Old Style" panose="02050604050505020204" pitchFamily="18" charset="0"/>
              </a:rPr>
              <a:t>Secondary Non-Instructional</a:t>
            </a:r>
          </a:p>
          <a:p>
            <a:pPr marL="228600" indent="-228600">
              <a:buNone/>
            </a:pPr>
            <a:r>
              <a:rPr lang="en-US" sz="2200" dirty="0" smtClean="0">
                <a:latin typeface="Bookman Old Style" panose="02050604050505020204" pitchFamily="18" charset="0"/>
              </a:rPr>
              <a:t>	-  Distance Education</a:t>
            </a:r>
          </a:p>
          <a:p>
            <a:pPr marL="228600" indent="-228600">
              <a:buNone/>
            </a:pPr>
            <a:r>
              <a:rPr lang="en-US" sz="2200" dirty="0" smtClean="0">
                <a:latin typeface="Bookman Old Style" panose="02050604050505020204" pitchFamily="18" charset="0"/>
              </a:rPr>
              <a:t>	-  Year-round Education</a:t>
            </a:r>
          </a:p>
          <a:p>
            <a:pPr marL="517525" indent="-288925"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sz="3000" b="1" dirty="0" smtClean="0">
                <a:latin typeface="Bookman Old Style" panose="02050604050505020204" pitchFamily="18" charset="0"/>
              </a:rPr>
              <a:t>Workload</a:t>
            </a:r>
          </a:p>
          <a:p>
            <a:pPr marL="517525" indent="-288925">
              <a:buClrTx/>
              <a:buFontTx/>
              <a:buChar char="-"/>
            </a:pPr>
            <a:r>
              <a:rPr lang="en-US" sz="2200" dirty="0" smtClean="0">
                <a:latin typeface="Bookman Old Style" panose="02050604050505020204" pitchFamily="18" charset="0"/>
              </a:rPr>
              <a:t>Clearer emphasis on instructional/non-instructional responsibilities, not committee work</a:t>
            </a:r>
          </a:p>
          <a:p>
            <a:pPr marL="517525" indent="-288925">
              <a:buClrTx/>
              <a:buFontTx/>
              <a:buChar char="-"/>
            </a:pPr>
            <a:r>
              <a:rPr lang="en-US" sz="2200" dirty="0" smtClean="0">
                <a:latin typeface="Bookman Old Style" panose="02050604050505020204" pitchFamily="18" charset="0"/>
              </a:rPr>
              <a:t>Report in 2 days prior to start of semester</a:t>
            </a:r>
          </a:p>
          <a:p>
            <a:pPr marL="517525" indent="-288925">
              <a:buClrTx/>
              <a:buFontTx/>
              <a:buChar char="-"/>
            </a:pPr>
            <a:r>
              <a:rPr lang="en-US" sz="2200" dirty="0" smtClean="0">
                <a:latin typeface="Bookman Old Style" panose="02050604050505020204" pitchFamily="18" charset="0"/>
              </a:rPr>
              <a:t>Last day is 3 duty days after last class</a:t>
            </a:r>
          </a:p>
          <a:p>
            <a:pPr marL="517525" indent="-288925">
              <a:buClrTx/>
              <a:buFontTx/>
              <a:buChar char="-"/>
            </a:pPr>
            <a:r>
              <a:rPr lang="en-US" sz="2200" dirty="0" smtClean="0">
                <a:latin typeface="Bookman Old Style" panose="02050604050505020204" pitchFamily="18" charset="0"/>
              </a:rPr>
              <a:t>Alternative working assignments (have discussion with Dean)</a:t>
            </a:r>
          </a:p>
          <a:p>
            <a:pPr marL="517525" indent="-288925">
              <a:buClrTx/>
              <a:buFontTx/>
              <a:buChar char="-"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marL="228600" indent="-228600">
              <a:buFontTx/>
              <a:buChar char="-"/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7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699760"/>
            <a:ext cx="8183880" cy="77724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Major Changes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/>
          </a:bodyPr>
          <a:lstStyle/>
          <a:p>
            <a:pPr marL="228600" indent="-228600"/>
            <a:r>
              <a:rPr lang="en-US" b="1" dirty="0" smtClean="0">
                <a:latin typeface="Bookman Old Style" panose="02050604050505020204" pitchFamily="18" charset="0"/>
              </a:rPr>
              <a:t>Job Specs</a:t>
            </a:r>
          </a:p>
          <a:p>
            <a:pPr marL="512064" lvl="1" indent="-228600">
              <a:buClrTx/>
              <a:buFontTx/>
              <a:buChar char="-"/>
            </a:pPr>
            <a:r>
              <a:rPr lang="en-US" sz="2000" dirty="0" smtClean="0">
                <a:latin typeface="Bookman Old Style" panose="02050604050505020204" pitchFamily="18" charset="0"/>
              </a:rPr>
              <a:t>Revised to remove leadership component for certain ranks</a:t>
            </a:r>
          </a:p>
          <a:p>
            <a:pPr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latin typeface="Bookman Old Style" panose="02050604050505020204" pitchFamily="18" charset="0"/>
              </a:rPr>
              <a:t>Evaluation</a:t>
            </a:r>
          </a:p>
          <a:p>
            <a:pPr marL="579438" indent="-350838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 - More flexible in terms of mutually agreed upon timelines</a:t>
            </a:r>
          </a:p>
          <a:p>
            <a:pPr marL="579438" indent="-290513">
              <a:buNone/>
            </a:pPr>
            <a:r>
              <a:rPr lang="en-US" sz="2000" dirty="0" smtClean="0">
                <a:latin typeface="Bookman Old Style" panose="02050604050505020204" pitchFamily="18" charset="0"/>
              </a:rPr>
              <a:t>- </a:t>
            </a:r>
            <a:r>
              <a:rPr lang="en-US" sz="2000" dirty="0" smtClean="0">
                <a:latin typeface="Bookman Old Style" panose="02050604050505020204" pitchFamily="18" charset="0"/>
              </a:rPr>
              <a:t>Flexible </a:t>
            </a:r>
            <a:r>
              <a:rPr lang="en-US" sz="2000" dirty="0" smtClean="0">
                <a:latin typeface="Bookman Old Style" panose="02050604050505020204" pitchFamily="18" charset="0"/>
              </a:rPr>
              <a:t>criteria for </a:t>
            </a:r>
            <a:r>
              <a:rPr lang="en-US" sz="2000" dirty="0" err="1" smtClean="0">
                <a:latin typeface="Bookman Old Style" panose="02050604050505020204" pitchFamily="18" charset="0"/>
              </a:rPr>
              <a:t>GenEd</a:t>
            </a:r>
            <a:r>
              <a:rPr lang="en-US" sz="2000" dirty="0" smtClean="0">
                <a:latin typeface="Bookman Old Style" panose="02050604050505020204" pitchFamily="18" charset="0"/>
              </a:rPr>
              <a:t> and Non-instructional</a:t>
            </a:r>
          </a:p>
          <a:p>
            <a:pPr marL="517525" indent="-288925"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pPr marL="228600" indent="-228600">
              <a:buFontTx/>
              <a:buChar char="-"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pPr marL="228600" indent="-228600">
              <a:buFontTx/>
              <a:buChar char="-"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marL="228600" indent="-228600">
              <a:buFontTx/>
              <a:buChar char="-"/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buNone/>
            </a:pPr>
            <a:endParaRPr lang="en-US" sz="1400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87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1036</TotalTime>
  <Words>445</Words>
  <Application>Microsoft Office PowerPoint</Application>
  <PresentationFormat>On-screen Show (4:3)</PresentationFormat>
  <Paragraphs>190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Agreement between the GCC Faculty Union &amp; the GCC Board of Trustees  Training</vt:lpstr>
      <vt:lpstr>Process</vt:lpstr>
      <vt:lpstr>Process</vt:lpstr>
      <vt:lpstr>Major Changes</vt:lpstr>
      <vt:lpstr>Major Changes</vt:lpstr>
      <vt:lpstr>Major Changes</vt:lpstr>
      <vt:lpstr>Major Changes</vt:lpstr>
      <vt:lpstr>Major Changes</vt:lpstr>
      <vt:lpstr>Major Changes</vt:lpstr>
      <vt:lpstr>Training on Faculty Evaluation Rubrics and Forms</vt:lpstr>
      <vt:lpstr>Major Changes</vt:lpstr>
      <vt:lpstr>Major Changes</vt:lpstr>
      <vt:lpstr>Reminders</vt:lpstr>
      <vt:lpstr>Slide 14</vt:lpstr>
      <vt:lpstr>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Specs/Evalution Committee  Evaluation Rubrics</dc:title>
  <dc:creator>Lab User</dc:creator>
  <cp:lastModifiedBy>Fred</cp:lastModifiedBy>
  <cp:revision>72</cp:revision>
  <dcterms:created xsi:type="dcterms:W3CDTF">2015-02-01T22:35:25Z</dcterms:created>
  <dcterms:modified xsi:type="dcterms:W3CDTF">2017-01-10T03:01:22Z</dcterms:modified>
</cp:coreProperties>
</file>