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29" r:id="rId2"/>
    <p:sldId id="352" r:id="rId3"/>
    <p:sldId id="345" r:id="rId4"/>
    <p:sldId id="319" r:id="rId5"/>
    <p:sldId id="343" r:id="rId6"/>
    <p:sldId id="344" r:id="rId7"/>
    <p:sldId id="302" r:id="rId8"/>
    <p:sldId id="346" r:id="rId9"/>
    <p:sldId id="361" r:id="rId10"/>
    <p:sldId id="284" r:id="rId11"/>
    <p:sldId id="256" r:id="rId12"/>
    <p:sldId id="337" r:id="rId13"/>
    <p:sldId id="338" r:id="rId14"/>
    <p:sldId id="320" r:id="rId15"/>
    <p:sldId id="310" r:id="rId16"/>
    <p:sldId id="339" r:id="rId17"/>
    <p:sldId id="340" r:id="rId18"/>
    <p:sldId id="307" r:id="rId19"/>
    <p:sldId id="347" r:id="rId20"/>
    <p:sldId id="313" r:id="rId21"/>
    <p:sldId id="295" r:id="rId22"/>
    <p:sldId id="308" r:id="rId23"/>
    <p:sldId id="325" r:id="rId24"/>
    <p:sldId id="326" r:id="rId25"/>
    <p:sldId id="327" r:id="rId26"/>
    <p:sldId id="328" r:id="rId27"/>
    <p:sldId id="341" r:id="rId28"/>
    <p:sldId id="280" r:id="rId29"/>
    <p:sldId id="318" r:id="rId30"/>
    <p:sldId id="266" r:id="rId31"/>
    <p:sldId id="267" r:id="rId32"/>
    <p:sldId id="296" r:id="rId33"/>
    <p:sldId id="351" r:id="rId34"/>
    <p:sldId id="268" r:id="rId35"/>
    <p:sldId id="277" r:id="rId36"/>
    <p:sldId id="286" r:id="rId37"/>
    <p:sldId id="291" r:id="rId38"/>
    <p:sldId id="281" r:id="rId39"/>
    <p:sldId id="297" r:id="rId40"/>
    <p:sldId id="283" r:id="rId41"/>
    <p:sldId id="285" r:id="rId42"/>
    <p:sldId id="354" r:id="rId43"/>
    <p:sldId id="355" r:id="rId44"/>
    <p:sldId id="356" r:id="rId45"/>
    <p:sldId id="357" r:id="rId46"/>
    <p:sldId id="358" r:id="rId47"/>
    <p:sldId id="359" r:id="rId48"/>
    <p:sldId id="360" r:id="rId49"/>
    <p:sldId id="312" r:id="rId50"/>
    <p:sldId id="321" r:id="rId51"/>
    <p:sldId id="269" r:id="rId52"/>
    <p:sldId id="342" r:id="rId53"/>
    <p:sldId id="353" r:id="rId54"/>
    <p:sldId id="322" r:id="rId55"/>
    <p:sldId id="323" r:id="rId56"/>
    <p:sldId id="288" r:id="rId57"/>
    <p:sldId id="294" r:id="rId58"/>
    <p:sldId id="289" r:id="rId59"/>
    <p:sldId id="290" r:id="rId60"/>
    <p:sldId id="333" r:id="rId61"/>
    <p:sldId id="334" r:id="rId62"/>
    <p:sldId id="335" r:id="rId63"/>
    <p:sldId id="336"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300" autoAdjust="0"/>
    <p:restoredTop sz="93504" autoAdjust="0"/>
  </p:normalViewPr>
  <p:slideViewPr>
    <p:cSldViewPr snapToGrid="0" snapToObjects="1">
      <p:cViewPr>
        <p:scale>
          <a:sx n="62" d="100"/>
          <a:sy n="62" d="100"/>
        </p:scale>
        <p:origin x="-1022" y="17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0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7A72DC-C45C-B341-929B-5F715209238D}" type="datetimeFigureOut">
              <a:rPr lang="en-US" smtClean="0"/>
              <a:pPr/>
              <a:t>8/6/2014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7F0966-5570-EF47-BD1E-7E9DD986F901}" type="slidenum">
              <a:rPr lang="en-US" smtClean="0"/>
              <a:pPr/>
              <a:t>‹#›</a:t>
            </a:fld>
            <a:endParaRPr lang="en-US"/>
          </a:p>
        </p:txBody>
      </p:sp>
    </p:spTree>
    <p:extLst>
      <p:ext uri="{BB962C8B-B14F-4D97-AF65-F5344CB8AC3E}">
        <p14:creationId xmlns:p14="http://schemas.microsoft.com/office/powerpoint/2010/main" xmlns="" val="2086146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90B5C92-4E47-413B-9BDF-CAE5F4981819}" type="slidenum">
              <a:rPr lang="en-US" smtClean="0"/>
              <a:pPr/>
              <a:t>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Don’t read from Slides</a:t>
            </a:r>
          </a:p>
          <a:p>
            <a:pPr eaLnBrk="1" hangingPunct="1"/>
            <a:r>
              <a:rPr lang="en-US" dirty="0" smtClean="0">
                <a:latin typeface="Times New Roman" pitchFamily="18" charset="0"/>
              </a:rPr>
              <a:t>Slides Supplement your talk</a:t>
            </a:r>
          </a:p>
          <a:p>
            <a:pPr eaLnBrk="1" hangingPunct="1"/>
            <a:r>
              <a:rPr lang="en-US" dirty="0" smtClean="0">
                <a:latin typeface="Times New Roman" pitchFamily="18" charset="0"/>
              </a:rPr>
              <a:t>Not too much text</a:t>
            </a:r>
          </a:p>
          <a:p>
            <a:pPr eaLnBrk="1" hangingPunct="1"/>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r>
              <a:rPr lang="en-US" dirty="0" smtClean="0"/>
              <a:t>SIGNED MOU:  The Committee consists of foresters from American Samoa, the Commonwealth of Northern Mariana Islands (CNMI), Guam, Hawaii, the Federated States of Micronesia (FSM), the Republic of the Marshall Islands, and the Republic of Palau — all of whom fall under Region #5 of the U.S. National Forest Service.</a:t>
            </a:r>
          </a:p>
          <a:p>
            <a:pPr algn="l">
              <a:lnSpc>
                <a:spcPct val="100000"/>
              </a:lnSpc>
            </a:pPr>
            <a:endParaRPr lang="en-US" dirty="0" smtClean="0"/>
          </a:p>
          <a:p>
            <a:pPr algn="l">
              <a:lnSpc>
                <a:spcPct val="100000"/>
              </a:lnSpc>
            </a:pPr>
            <a:r>
              <a:rPr lang="en-US" dirty="0" smtClean="0"/>
              <a:t>American Samoa leads the Pacific for the eradication of the invasive </a:t>
            </a:r>
            <a:r>
              <a:rPr lang="en-US" dirty="0" err="1" smtClean="0"/>
              <a:t>tamaligi</a:t>
            </a:r>
            <a:r>
              <a:rPr lang="en-US" dirty="0" smtClean="0"/>
              <a:t> </a:t>
            </a:r>
            <a:r>
              <a:rPr lang="en-US" dirty="0" err="1" smtClean="0"/>
              <a:t>palagi</a:t>
            </a:r>
            <a:r>
              <a:rPr lang="en-US" baseline="0" dirty="0" smtClean="0"/>
              <a:t> </a:t>
            </a:r>
            <a:r>
              <a:rPr lang="en-US" dirty="0" smtClean="0"/>
              <a:t>(</a:t>
            </a:r>
            <a:r>
              <a:rPr lang="en-US" dirty="0" err="1" smtClean="0"/>
              <a:t>Falcataria</a:t>
            </a:r>
            <a:r>
              <a:rPr lang="en-US" dirty="0" smtClean="0"/>
              <a:t> </a:t>
            </a:r>
            <a:r>
              <a:rPr lang="en-US" dirty="0" err="1" smtClean="0"/>
              <a:t>moluccana</a:t>
            </a:r>
            <a:r>
              <a:rPr lang="en-US" dirty="0" smtClean="0"/>
              <a:t>) and the Panama rubber tree</a:t>
            </a:r>
            <a:r>
              <a:rPr lang="en-US" baseline="0" dirty="0" smtClean="0"/>
              <a:t> </a:t>
            </a:r>
            <a:r>
              <a:rPr lang="en-US" dirty="0" smtClean="0"/>
              <a:t>(</a:t>
            </a:r>
            <a:r>
              <a:rPr lang="en-US" dirty="0" err="1" smtClean="0"/>
              <a:t>Castilla</a:t>
            </a:r>
            <a:r>
              <a:rPr lang="en-US" dirty="0" smtClean="0"/>
              <a:t> </a:t>
            </a:r>
            <a:r>
              <a:rPr lang="en-US" dirty="0" err="1" smtClean="0"/>
              <a:t>elastica</a:t>
            </a:r>
            <a:r>
              <a:rPr lang="en-US" dirty="0" smtClean="0"/>
              <a:t>), which crowd out valuable native </a:t>
            </a:r>
          </a:p>
          <a:p>
            <a:pPr algn="l">
              <a:lnSpc>
                <a:spcPct val="100000"/>
              </a:lnSpc>
            </a:pPr>
            <a:r>
              <a:rPr lang="en-US" dirty="0" smtClean="0"/>
              <a:t>Samoan forest species like </a:t>
            </a:r>
            <a:r>
              <a:rPr lang="en-US" dirty="0" err="1" smtClean="0"/>
              <a:t>ifilele</a:t>
            </a:r>
            <a:r>
              <a:rPr lang="en-US" dirty="0" smtClean="0"/>
              <a:t> (</a:t>
            </a:r>
            <a:r>
              <a:rPr lang="en-US" dirty="0" err="1" smtClean="0"/>
              <a:t>Intsia</a:t>
            </a:r>
            <a:r>
              <a:rPr lang="en-US" dirty="0" smtClean="0"/>
              <a:t> </a:t>
            </a:r>
            <a:r>
              <a:rPr lang="en-US" dirty="0" err="1" smtClean="0"/>
              <a:t>bijuga</a:t>
            </a:r>
            <a:r>
              <a:rPr lang="en-US" dirty="0" smtClean="0"/>
              <a:t>). </a:t>
            </a:r>
          </a:p>
          <a:p>
            <a:pPr algn="l">
              <a:lnSpc>
                <a:spcPct val="100000"/>
              </a:lnSpc>
            </a:pPr>
            <a:endParaRPr lang="en-US" dirty="0" smtClean="0"/>
          </a:p>
          <a:p>
            <a:pPr algn="l">
              <a:lnSpc>
                <a:spcPct val="100000"/>
              </a:lnSpc>
            </a:pPr>
            <a:r>
              <a:rPr lang="en-US" dirty="0" smtClean="0"/>
              <a:t>So far in American Samoa has treated 2,800 acres and eradicated over 8,000 invasive trees.</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10</a:t>
            </a:fld>
            <a:endParaRPr lang="en-US"/>
          </a:p>
        </p:txBody>
      </p:sp>
    </p:spTree>
    <p:extLst>
      <p:ext uri="{BB962C8B-B14F-4D97-AF65-F5344CB8AC3E}">
        <p14:creationId xmlns:p14="http://schemas.microsoft.com/office/powerpoint/2010/main" xmlns="" val="361623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Bio-Security</a:t>
            </a:r>
          </a:p>
          <a:p>
            <a:r>
              <a:rPr lang="en-US" dirty="0" smtClean="0"/>
              <a:t>Capacity Building:  GIS Specialist</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11</a:t>
            </a:fld>
            <a:endParaRPr lang="en-US"/>
          </a:p>
        </p:txBody>
      </p:sp>
    </p:spTree>
    <p:extLst>
      <p:ext uri="{BB962C8B-B14F-4D97-AF65-F5344CB8AC3E}">
        <p14:creationId xmlns:p14="http://schemas.microsoft.com/office/powerpoint/2010/main" xmlns="" val="3628813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smtClean="0">
                <a:latin typeface="Calibri" charset="0"/>
              </a:rPr>
              <a:t>NCD rates</a:t>
            </a:r>
          </a:p>
          <a:p>
            <a:pPr>
              <a:spcBef>
                <a:spcPct val="0"/>
              </a:spcBef>
            </a:pPr>
            <a:r>
              <a:rPr lang="en-US" dirty="0" smtClean="0">
                <a:latin typeface="Calibri" charset="0"/>
              </a:rPr>
              <a:t>Childhood</a:t>
            </a:r>
            <a:r>
              <a:rPr lang="en-US" baseline="0" dirty="0" smtClean="0">
                <a:latin typeface="Calibri" charset="0"/>
              </a:rPr>
              <a:t> Obesity booklet</a:t>
            </a:r>
            <a:endParaRPr lang="en-US" dirty="0">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rbel" charset="0"/>
                <a:ea typeface="ＭＳ Ｐゴシック" charset="0"/>
              </a:defRPr>
            </a:lvl1pPr>
            <a:lvl2pPr marL="742950" indent="-285750">
              <a:defRPr>
                <a:solidFill>
                  <a:schemeClr val="tx1"/>
                </a:solidFill>
                <a:latin typeface="Corbel" charset="0"/>
                <a:ea typeface="ＭＳ Ｐゴシック" charset="0"/>
              </a:defRPr>
            </a:lvl2pPr>
            <a:lvl3pPr marL="1143000" indent="-228600">
              <a:defRPr>
                <a:solidFill>
                  <a:schemeClr val="tx1"/>
                </a:solidFill>
                <a:latin typeface="Corbel" charset="0"/>
                <a:ea typeface="ＭＳ Ｐゴシック" charset="0"/>
              </a:defRPr>
            </a:lvl3pPr>
            <a:lvl4pPr marL="1600200" indent="-228600">
              <a:defRPr>
                <a:solidFill>
                  <a:schemeClr val="tx1"/>
                </a:solidFill>
                <a:latin typeface="Corbel" charset="0"/>
                <a:ea typeface="ＭＳ Ｐゴシック" charset="0"/>
              </a:defRPr>
            </a:lvl4pPr>
            <a:lvl5pPr marL="2057400" indent="-228600">
              <a:defRPr>
                <a:solidFill>
                  <a:schemeClr val="tx1"/>
                </a:solidFill>
                <a:latin typeface="Corbel" charset="0"/>
                <a:ea typeface="ＭＳ Ｐゴシック" charset="0"/>
              </a:defRPr>
            </a:lvl5pPr>
            <a:lvl6pPr marL="2514600" indent="-228600" fontAlgn="base">
              <a:spcBef>
                <a:spcPct val="0"/>
              </a:spcBef>
              <a:spcAft>
                <a:spcPct val="0"/>
              </a:spcAft>
              <a:defRPr>
                <a:solidFill>
                  <a:schemeClr val="tx1"/>
                </a:solidFill>
                <a:latin typeface="Corbel" charset="0"/>
                <a:ea typeface="ＭＳ Ｐゴシック" charset="0"/>
              </a:defRPr>
            </a:lvl6pPr>
            <a:lvl7pPr marL="2971800" indent="-228600" fontAlgn="base">
              <a:spcBef>
                <a:spcPct val="0"/>
              </a:spcBef>
              <a:spcAft>
                <a:spcPct val="0"/>
              </a:spcAft>
              <a:defRPr>
                <a:solidFill>
                  <a:schemeClr val="tx1"/>
                </a:solidFill>
                <a:latin typeface="Corbel" charset="0"/>
                <a:ea typeface="ＭＳ Ｐゴシック" charset="0"/>
              </a:defRPr>
            </a:lvl7pPr>
            <a:lvl8pPr marL="3429000" indent="-228600" fontAlgn="base">
              <a:spcBef>
                <a:spcPct val="0"/>
              </a:spcBef>
              <a:spcAft>
                <a:spcPct val="0"/>
              </a:spcAft>
              <a:defRPr>
                <a:solidFill>
                  <a:schemeClr val="tx1"/>
                </a:solidFill>
                <a:latin typeface="Corbel" charset="0"/>
                <a:ea typeface="ＭＳ Ｐゴシック" charset="0"/>
              </a:defRPr>
            </a:lvl8pPr>
            <a:lvl9pPr marL="3886200" indent="-228600" fontAlgn="base">
              <a:spcBef>
                <a:spcPct val="0"/>
              </a:spcBef>
              <a:spcAft>
                <a:spcPct val="0"/>
              </a:spcAft>
              <a:defRPr>
                <a:solidFill>
                  <a:schemeClr val="tx1"/>
                </a:solidFill>
                <a:latin typeface="Corbel" charset="0"/>
                <a:ea typeface="ＭＳ Ｐゴシック" charset="0"/>
              </a:defRPr>
            </a:lvl9pPr>
          </a:lstStyle>
          <a:p>
            <a:fld id="{5270311E-6913-3D4A-A112-9C798EE11646}" type="slidenum">
              <a:rPr lang="en-US">
                <a:latin typeface="Calibri" charset="0"/>
              </a:rPr>
              <a:pPr/>
              <a:t>12</a:t>
            </a:fld>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Children’s Healthy Living Program for Remote Underserved Minority Populations in the Pacific Region (CHL) is a partnership among remote Pacific states and other jurisdictions of the US: Alaska, American Samoa, Commonwealth of the Northern Mariana Islands, Guam, Federated States of Micronesia, Hawaii, Republic of Palau, and the Republic of the Marshall Islands. All jurisdictions have US Land Grant Colleges, which have united in the Pacific Land Grant Alliance (PLGA).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no US National Nutrition monitoring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NHANES) in these jurisdictions, not even in the states Alaska and Hawaii, the information we attain through CHL will guide future children’s obesity prevention programs and policies.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goal of this Food and Agricultural Science Enhancement (FASE) Coordinated Agricultural Program (CAP) among Pacific Region USDA-defined Experimental Program for Stimulating Competitive Research (</a:t>
            </a:r>
            <a:r>
              <a:rPr lang="en-US" sz="1200" kern="1200" dirty="0" err="1" smtClean="0">
                <a:solidFill>
                  <a:schemeClr val="tx1"/>
                </a:solidFill>
                <a:effectLst/>
                <a:latin typeface="+mn-lt"/>
                <a:ea typeface="+mn-ea"/>
                <a:cs typeface="+mn-cs"/>
              </a:rPr>
              <a:t>EPSCoR</a:t>
            </a:r>
            <a:r>
              <a:rPr lang="en-US" sz="1200" kern="1200" dirty="0" smtClean="0">
                <a:solidFill>
                  <a:schemeClr val="tx1"/>
                </a:solidFill>
                <a:effectLst/>
                <a:latin typeface="+mn-lt"/>
                <a:ea typeface="+mn-ea"/>
                <a:cs typeface="+mn-cs"/>
              </a:rPr>
              <a:t>) states/jurisdictions is to build social/cultural, physical/built, and political/economic environments that will promote active play and intake of healthy food to prevent young child obesity in the Pacific Region. To do this, CHL will engage the community, and focus on capacity building and sustainable environmental change. CHL will serve as a model for other regions with remote underserved Native populations at risk for obesity.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14</a:t>
            </a:fld>
            <a:endParaRPr lang="en-US"/>
          </a:p>
        </p:txBody>
      </p:sp>
    </p:spTree>
    <p:extLst>
      <p:ext uri="{BB962C8B-B14F-4D97-AF65-F5344CB8AC3E}">
        <p14:creationId xmlns:p14="http://schemas.microsoft.com/office/powerpoint/2010/main" xmlns="" val="392654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CHL Conference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15</a:t>
            </a:fld>
            <a:endParaRPr lang="en-US"/>
          </a:p>
        </p:txBody>
      </p:sp>
    </p:spTree>
    <p:extLst>
      <p:ext uri="{BB962C8B-B14F-4D97-AF65-F5344CB8AC3E}">
        <p14:creationId xmlns:p14="http://schemas.microsoft.com/office/powerpoint/2010/main" xmlns="" val="39749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messages:  less sugar drink/more</a:t>
            </a:r>
            <a:r>
              <a:rPr lang="en-US" baseline="0" dirty="0" smtClean="0"/>
              <a:t> water;  less TV more sleep; more movement &amp; fruits &amp; vegies.</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16</a:t>
            </a:fld>
            <a:endParaRPr lang="en-US"/>
          </a:p>
        </p:txBody>
      </p:sp>
    </p:spTree>
    <p:extLst>
      <p:ext uri="{BB962C8B-B14F-4D97-AF65-F5344CB8AC3E}">
        <p14:creationId xmlns:p14="http://schemas.microsoft.com/office/powerpoint/2010/main" xmlns="" val="3628776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a:t>
            </a:r>
            <a:r>
              <a:rPr lang="en-US" baseline="0" dirty="0" smtClean="0"/>
              <a:t> into year 4 of 5 year grant</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18</a:t>
            </a:fld>
            <a:endParaRPr lang="en-US"/>
          </a:p>
        </p:txBody>
      </p:sp>
    </p:spTree>
    <p:extLst>
      <p:ext uri="{BB962C8B-B14F-4D97-AF65-F5344CB8AC3E}">
        <p14:creationId xmlns:p14="http://schemas.microsoft.com/office/powerpoint/2010/main" xmlns="" val="2776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latin typeface="Helvetica"/>
                <a:cs typeface="Helvetica"/>
              </a:rPr>
              <a:t>During the past 8 years, various institutions had the opportunity to host the CariPac Summer Internship program. Agriculture students from ASCC participated as interns to Puerto Rico, Guam, Saipan and most recently, Virgin Islands. In June 2015, American Samoa will be playing host for the first time.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Helvetica"/>
              <a:cs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Helvetica"/>
                <a:cs typeface="Helvetica"/>
              </a:rPr>
              <a:t>In 2014, USDA NIFA mandated that each institution in the insular areas apply individually instead of a consortium. In June, we received the good news that ASCC has received funding, with significant increases in both the Resident Instruction and Distance Education grants. We received $159,143 for Resident Instruction and $128,000 for Distance Education – a total of $287,143. Official announcement is pending on administrative paperwork requirements that are being processed at the moment.</a:t>
            </a:r>
          </a:p>
        </p:txBody>
      </p:sp>
      <p:sp>
        <p:nvSpPr>
          <p:cNvPr id="4" name="Slide Number Placeholder 3"/>
          <p:cNvSpPr>
            <a:spLocks noGrp="1"/>
          </p:cNvSpPr>
          <p:nvPr>
            <p:ph type="sldNum" sz="quarter" idx="10"/>
          </p:nvPr>
        </p:nvSpPr>
        <p:spPr/>
        <p:txBody>
          <a:bodyPr/>
          <a:lstStyle/>
          <a:p>
            <a:fld id="{4E7F0966-5570-EF47-BD1E-7E9DD986F901}" type="slidenum">
              <a:rPr lang="en-US" smtClean="0"/>
              <a:pPr/>
              <a:t>19</a:t>
            </a:fld>
            <a:endParaRPr lang="en-US"/>
          </a:p>
        </p:txBody>
      </p:sp>
    </p:spTree>
    <p:extLst>
      <p:ext uri="{BB962C8B-B14F-4D97-AF65-F5344CB8AC3E}">
        <p14:creationId xmlns:p14="http://schemas.microsoft.com/office/powerpoint/2010/main" xmlns="" val="366665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a:t>
            </a:r>
            <a:r>
              <a:rPr lang="en-US" dirty="0" err="1" smtClean="0"/>
              <a:t>CariPac</a:t>
            </a:r>
            <a:r>
              <a:rPr lang="en-US" dirty="0" smtClean="0"/>
              <a:t> Interns at the University of the Virgin Islands (2014);</a:t>
            </a:r>
            <a:r>
              <a:rPr lang="en-US" baseline="0" dirty="0" smtClean="0"/>
              <a:t>  </a:t>
            </a:r>
            <a:r>
              <a:rPr lang="en-US" dirty="0" smtClean="0"/>
              <a:t>Guam;</a:t>
            </a:r>
            <a:r>
              <a:rPr lang="en-US" baseline="0" dirty="0" smtClean="0"/>
              <a:t> </a:t>
            </a:r>
            <a:r>
              <a:rPr lang="en-US" dirty="0" smtClean="0"/>
              <a:t>Northern Marianas, Puerto Rico</a:t>
            </a:r>
          </a:p>
          <a:p>
            <a:r>
              <a:rPr lang="en-US" dirty="0" smtClean="0"/>
              <a:t>Distance Ed too.</a:t>
            </a:r>
          </a:p>
          <a:p>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20</a:t>
            </a:fld>
            <a:endParaRPr lang="en-US"/>
          </a:p>
        </p:txBody>
      </p:sp>
    </p:spTree>
    <p:extLst>
      <p:ext uri="{BB962C8B-B14F-4D97-AF65-F5344CB8AC3E}">
        <p14:creationId xmlns:p14="http://schemas.microsoft.com/office/powerpoint/2010/main" xmlns="" val="3580850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Park</a:t>
            </a:r>
          </a:p>
          <a:p>
            <a:r>
              <a:rPr lang="en-US" baseline="0" dirty="0" smtClean="0"/>
              <a:t>Ocean Center</a:t>
            </a:r>
          </a:p>
          <a:p>
            <a:r>
              <a:rPr lang="en-US" baseline="0" dirty="0" smtClean="0"/>
              <a:t>Mark and Mosquitos</a:t>
            </a:r>
          </a:p>
          <a:p>
            <a:r>
              <a:rPr lang="en-US" baseline="0" dirty="0" err="1" smtClean="0"/>
              <a:t>Umu</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21</a:t>
            </a:fld>
            <a:endParaRPr lang="en-US"/>
          </a:p>
        </p:txBody>
      </p:sp>
    </p:spTree>
    <p:extLst>
      <p:ext uri="{BB962C8B-B14F-4D97-AF65-F5344CB8AC3E}">
        <p14:creationId xmlns:p14="http://schemas.microsoft.com/office/powerpoint/2010/main" xmlns="" val="8850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90B5C92-4E47-413B-9BDF-CAE5F4981819}" type="slidenum">
              <a:rPr lang="en-US" smtClean="0"/>
              <a:pPr/>
              <a:t>2</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Don’t read from Slides</a:t>
            </a:r>
          </a:p>
          <a:p>
            <a:pPr eaLnBrk="1" hangingPunct="1"/>
            <a:r>
              <a:rPr lang="en-US" dirty="0" smtClean="0">
                <a:latin typeface="Times New Roman" pitchFamily="18" charset="0"/>
              </a:rPr>
              <a:t>Slides Supplement your talk</a:t>
            </a:r>
          </a:p>
          <a:p>
            <a:pPr eaLnBrk="1" hangingPunct="1"/>
            <a:r>
              <a:rPr lang="en-US" dirty="0" smtClean="0">
                <a:latin typeface="Times New Roman" pitchFamily="18" charset="0"/>
              </a:rPr>
              <a:t>Not too much text</a:t>
            </a:r>
          </a:p>
          <a:p>
            <a:pPr eaLnBrk="1" hangingPunct="1"/>
            <a:endParaRPr lang="en-US"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FDA Definition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Resilient People with Fragile Eco-Systems</a:t>
            </a:r>
          </a:p>
          <a:p>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22</a:t>
            </a:fld>
            <a:endParaRPr lang="en-US"/>
          </a:p>
        </p:txBody>
      </p:sp>
    </p:spTree>
    <p:extLst>
      <p:ext uri="{BB962C8B-B14F-4D97-AF65-F5344CB8AC3E}">
        <p14:creationId xmlns:p14="http://schemas.microsoft.com/office/powerpoint/2010/main" xmlns="" val="62093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n-US" dirty="0" err="1" smtClean="0">
                <a:latin typeface="Times New Roman" pitchFamily="18" charset="0"/>
              </a:rPr>
              <a:t>Bjur</a:t>
            </a:r>
            <a:r>
              <a:rPr lang="en-US" dirty="0" smtClean="0">
                <a:latin typeface="Times New Roman" pitchFamily="18" charset="0"/>
              </a:rPr>
              <a:t> and </a:t>
            </a:r>
            <a:r>
              <a:rPr lang="en-US" dirty="0" err="1" smtClean="0">
                <a:latin typeface="Times New Roman" pitchFamily="18" charset="0"/>
              </a:rPr>
              <a:t>Zommordian</a:t>
            </a:r>
            <a:r>
              <a:rPr lang="en-US" dirty="0" smtClean="0">
                <a:latin typeface="Times New Roman" pitchFamily="18" charset="0"/>
              </a:rPr>
              <a:t> – Microstates</a:t>
            </a:r>
          </a:p>
          <a:p>
            <a:r>
              <a:rPr lang="en-US" dirty="0" smtClean="0">
                <a:latin typeface="Times New Roman" pitchFamily="18" charset="0"/>
              </a:rPr>
              <a:t>SPC</a:t>
            </a:r>
          </a:p>
          <a:p>
            <a:r>
              <a:rPr lang="en-US" dirty="0" smtClean="0">
                <a:latin typeface="Times New Roman" pitchFamily="18" charset="0"/>
              </a:rPr>
              <a:t>Food Security Conference</a:t>
            </a:r>
          </a:p>
          <a:p>
            <a:r>
              <a:rPr lang="en-US" dirty="0" smtClean="0">
                <a:latin typeface="Times New Roman" pitchFamily="18" charset="0"/>
              </a:rPr>
              <a:t>NIFA priorities</a:t>
            </a:r>
          </a:p>
          <a:p>
            <a:r>
              <a:rPr lang="en-US" dirty="0" smtClean="0">
                <a:latin typeface="Times New Roman" pitchFamily="18" charset="0"/>
              </a:rPr>
              <a:t>New Biology</a:t>
            </a:r>
          </a:p>
        </p:txBody>
      </p:sp>
      <p:sp>
        <p:nvSpPr>
          <p:cNvPr id="156676" name="Slide Number Placeholder 3"/>
          <p:cNvSpPr>
            <a:spLocks noGrp="1"/>
          </p:cNvSpPr>
          <p:nvPr>
            <p:ph type="sldNum" sz="quarter" idx="5"/>
          </p:nvPr>
        </p:nvSpPr>
        <p:spPr>
          <a:noFill/>
        </p:spPr>
        <p:txBody>
          <a:bodyPr/>
          <a:lstStyle/>
          <a:p>
            <a:fld id="{AD6D16E6-1907-4890-8061-F54F08817BAE}" type="slidenum">
              <a:rPr lang="en-US" smtClean="0"/>
              <a:pPr/>
              <a:t>23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dirty="0" smtClean="0">
                <a:latin typeface="Times New Roman" pitchFamily="18" charset="0"/>
              </a:rPr>
              <a:t>Partnership with DOC:</a:t>
            </a:r>
          </a:p>
          <a:p>
            <a:r>
              <a:rPr lang="en-US" dirty="0" smtClean="0">
                <a:latin typeface="Times New Roman" pitchFamily="18" charset="0"/>
              </a:rPr>
              <a:t>Carrying Capacity</a:t>
            </a:r>
          </a:p>
          <a:p>
            <a:r>
              <a:rPr lang="en-US" dirty="0" smtClean="0">
                <a:latin typeface="Times New Roman" pitchFamily="18" charset="0"/>
              </a:rPr>
              <a:t>Make up our key land resources.  Not to forget our marine resources.</a:t>
            </a:r>
          </a:p>
          <a:p>
            <a:endParaRPr lang="en-US" dirty="0" smtClean="0">
              <a:latin typeface="Times New Roman" pitchFamily="18" charset="0"/>
            </a:endParaRPr>
          </a:p>
          <a:p>
            <a:r>
              <a:rPr lang="en-US" dirty="0" smtClean="0">
                <a:latin typeface="Times New Roman" pitchFamily="18" charset="0"/>
              </a:rPr>
              <a:t>The issue of deforestation and the destruction of our native genetic resources</a:t>
            </a:r>
          </a:p>
          <a:p>
            <a:r>
              <a:rPr lang="en-US" dirty="0" smtClean="0">
                <a:latin typeface="Times New Roman" pitchFamily="18" charset="0"/>
              </a:rPr>
              <a:t>Must be included in a comprehensive discussions of resources.</a:t>
            </a:r>
          </a:p>
          <a:p>
            <a:endParaRPr lang="en-US" dirty="0" smtClean="0">
              <a:latin typeface="Times New Roman" pitchFamily="18" charset="0"/>
            </a:endParaRPr>
          </a:p>
          <a:p>
            <a:endParaRPr lang="en-US" dirty="0" smtClean="0">
              <a:latin typeface="Times New Roman" pitchFamily="18" charset="0"/>
            </a:endParaRPr>
          </a:p>
        </p:txBody>
      </p:sp>
      <p:sp>
        <p:nvSpPr>
          <p:cNvPr id="157700" name="Slide Number Placeholder 3"/>
          <p:cNvSpPr>
            <a:spLocks noGrp="1"/>
          </p:cNvSpPr>
          <p:nvPr>
            <p:ph type="sldNum" sz="quarter" idx="5"/>
          </p:nvPr>
        </p:nvSpPr>
        <p:spPr>
          <a:noFill/>
        </p:spPr>
        <p:txBody>
          <a:bodyPr/>
          <a:lstStyle/>
          <a:p>
            <a:fld id="{941E7150-7665-4491-A297-D0AE0042C26D}" type="slidenum">
              <a:rPr lang="en-US" smtClean="0"/>
              <a:pPr/>
              <a:t>24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Foundations:  Land Use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27</a:t>
            </a:fld>
            <a:endParaRPr lang="en-US"/>
          </a:p>
        </p:txBody>
      </p:sp>
    </p:spTree>
    <p:extLst>
      <p:ext uri="{BB962C8B-B14F-4D97-AF65-F5344CB8AC3E}">
        <p14:creationId xmlns:p14="http://schemas.microsoft.com/office/powerpoint/2010/main" xmlns="" val="34214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Ecosystem:  Foundations of</a:t>
            </a:r>
            <a:r>
              <a:rPr lang="en-US" baseline="0" dirty="0" smtClean="0"/>
              <a:t> Food Security in land, water, air</a:t>
            </a:r>
            <a:endParaRPr lang="en-US" dirty="0" smtClean="0"/>
          </a:p>
          <a:p>
            <a:r>
              <a:rPr lang="en-US" dirty="0" smtClean="0"/>
              <a:t>If</a:t>
            </a:r>
            <a:r>
              <a:rPr lang="en-US" baseline="0" dirty="0" smtClean="0"/>
              <a:t> we are good to the forests, the forests will be good to us.</a:t>
            </a:r>
          </a:p>
          <a:p>
            <a:r>
              <a:rPr lang="en-US" baseline="0" dirty="0" smtClean="0"/>
              <a:t>2009 Tsunami:  Plant Trees for Hope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28</a:t>
            </a:fld>
            <a:endParaRPr lang="en-US"/>
          </a:p>
        </p:txBody>
      </p:sp>
    </p:spTree>
    <p:extLst>
      <p:ext uri="{BB962C8B-B14F-4D97-AF65-F5344CB8AC3E}">
        <p14:creationId xmlns:p14="http://schemas.microsoft.com/office/powerpoint/2010/main" xmlns="" val="1951679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Taro &amp; Banana</a:t>
            </a:r>
          </a:p>
          <a:p>
            <a:r>
              <a:rPr lang="en-US" dirty="0" smtClean="0"/>
              <a:t>VEGIES</a:t>
            </a:r>
          </a:p>
          <a:p>
            <a:r>
              <a:rPr lang="en-US" dirty="0" smtClean="0"/>
              <a:t>SPECTROMETER to test pesticide</a:t>
            </a:r>
            <a:r>
              <a:rPr lang="en-US" baseline="0" dirty="0" smtClean="0"/>
              <a:t> </a:t>
            </a:r>
            <a:r>
              <a:rPr lang="en-US" baseline="0" dirty="0" err="1" smtClean="0"/>
              <a:t>mis</a:t>
            </a:r>
            <a:r>
              <a:rPr lang="en-US" baseline="0" dirty="0" smtClean="0"/>
              <a:t>-use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31</a:t>
            </a:fld>
            <a:endParaRPr lang="en-US"/>
          </a:p>
        </p:txBody>
      </p:sp>
    </p:spTree>
    <p:extLst>
      <p:ext uri="{BB962C8B-B14F-4D97-AF65-F5344CB8AC3E}">
        <p14:creationId xmlns:p14="http://schemas.microsoft.com/office/powerpoint/2010/main" xmlns="" val="34423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 the right model of </a:t>
            </a:r>
            <a:r>
              <a:rPr lang="en-US" dirty="0" err="1" smtClean="0"/>
              <a:t>ag</a:t>
            </a:r>
            <a:r>
              <a:rPr lang="en-US" dirty="0" smtClean="0"/>
              <a:t> development</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33</a:t>
            </a:fld>
            <a:endParaRPr lang="en-US"/>
          </a:p>
        </p:txBody>
      </p:sp>
    </p:spTree>
    <p:extLst>
      <p:ext uri="{BB962C8B-B14F-4D97-AF65-F5344CB8AC3E}">
        <p14:creationId xmlns:p14="http://schemas.microsoft.com/office/powerpoint/2010/main" xmlns="" val="4270669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cs typeface="+mn-cs"/>
              </a:rPr>
              <a:t>Sweet potato vine tips and tender leaves can be eaten as a vegetable. Sweet potato leaves are very easy to grow in American Samoa. Sweet potato leaves are very nutritious, comparable to spinach in nutritional value. Sweet potato leaves are a good source of protein, fiber, vitamin B, beta carotene, iron, calcium, potassium and zinc. Besides being very nutritious, research from The University of Arkansas at Pine Bluff has shown that sweet potato leaves, especially the purple leaves, contain compounds that have significant medicinal value.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35</a:t>
            </a:fld>
            <a:endParaRPr lang="en-US"/>
          </a:p>
        </p:txBody>
      </p:sp>
    </p:spTree>
    <p:extLst>
      <p:ext uri="{BB962C8B-B14F-4D97-AF65-F5344CB8AC3E}">
        <p14:creationId xmlns:p14="http://schemas.microsoft.com/office/powerpoint/2010/main" xmlns="" val="2931311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r>
              <a:rPr lang="en-US" baseline="0" dirty="0" smtClean="0"/>
              <a:t> and Eve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36</a:t>
            </a:fld>
            <a:endParaRPr lang="en-US"/>
          </a:p>
        </p:txBody>
      </p:sp>
    </p:spTree>
    <p:extLst>
      <p:ext uri="{BB962C8B-B14F-4D97-AF65-F5344CB8AC3E}">
        <p14:creationId xmlns:p14="http://schemas.microsoft.com/office/powerpoint/2010/main" xmlns="" val="732939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a:t>
            </a:r>
          </a:p>
          <a:p>
            <a:r>
              <a:rPr lang="en-US" dirty="0" smtClean="0"/>
              <a:t>Grafting</a:t>
            </a:r>
          </a:p>
          <a:p>
            <a:r>
              <a:rPr lang="en-US" dirty="0" smtClean="0"/>
              <a:t>Watering mint</a:t>
            </a:r>
          </a:p>
        </p:txBody>
      </p:sp>
      <p:sp>
        <p:nvSpPr>
          <p:cNvPr id="4" name="Slide Number Placeholder 3"/>
          <p:cNvSpPr>
            <a:spLocks noGrp="1"/>
          </p:cNvSpPr>
          <p:nvPr>
            <p:ph type="sldNum" sz="quarter" idx="10"/>
          </p:nvPr>
        </p:nvSpPr>
        <p:spPr/>
        <p:txBody>
          <a:bodyPr/>
          <a:lstStyle/>
          <a:p>
            <a:fld id="{4E7F0966-5570-EF47-BD1E-7E9DD986F901}" type="slidenum">
              <a:rPr lang="en-US" smtClean="0"/>
              <a:pPr/>
              <a:t>37</a:t>
            </a:fld>
            <a:endParaRPr lang="en-US"/>
          </a:p>
        </p:txBody>
      </p:sp>
    </p:spTree>
    <p:extLst>
      <p:ext uri="{BB962C8B-B14F-4D97-AF65-F5344CB8AC3E}">
        <p14:creationId xmlns:p14="http://schemas.microsoft.com/office/powerpoint/2010/main" xmlns="" val="336956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Nothing new to all of you who are well-versed in the programs of your institutions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Job</a:t>
            </a:r>
            <a:r>
              <a:rPr lang="en-US" baseline="0" dirty="0" smtClean="0"/>
              <a:t> seems to have become to tell the story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 feeds the world</a:t>
            </a:r>
          </a:p>
          <a:p>
            <a:endParaRPr lang="en-US" dirty="0" smtClean="0"/>
          </a:p>
        </p:txBody>
      </p:sp>
      <p:sp>
        <p:nvSpPr>
          <p:cNvPr id="4" name="Slide Number Placeholder 3"/>
          <p:cNvSpPr>
            <a:spLocks noGrp="1"/>
          </p:cNvSpPr>
          <p:nvPr>
            <p:ph type="sldNum" sz="quarter" idx="10"/>
          </p:nvPr>
        </p:nvSpPr>
        <p:spPr/>
        <p:txBody>
          <a:bodyPr/>
          <a:lstStyle/>
          <a:p>
            <a:fld id="{4E7F0966-5570-EF47-BD1E-7E9DD986F901}" type="slidenum">
              <a:rPr lang="en-US" smtClean="0"/>
              <a:pPr/>
              <a:t>3</a:t>
            </a:fld>
            <a:endParaRPr lang="en-US"/>
          </a:p>
        </p:txBody>
      </p:sp>
    </p:spTree>
    <p:extLst>
      <p:ext uri="{BB962C8B-B14F-4D97-AF65-F5344CB8AC3E}">
        <p14:creationId xmlns:p14="http://schemas.microsoft.com/office/powerpoint/2010/main" xmlns="" val="432820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Leptospirosis Deaths</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38</a:t>
            </a:fld>
            <a:endParaRPr lang="en-US"/>
          </a:p>
        </p:txBody>
      </p:sp>
    </p:spTree>
    <p:extLst>
      <p:ext uri="{BB962C8B-B14F-4D97-AF65-F5344CB8AC3E}">
        <p14:creationId xmlns:p14="http://schemas.microsoft.com/office/powerpoint/2010/main" xmlns="" val="808425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on chickens more</a:t>
            </a:r>
          </a:p>
          <a:p>
            <a:r>
              <a:rPr lang="en-US" dirty="0" smtClean="0"/>
              <a:t>Rabbits</a:t>
            </a:r>
          </a:p>
          <a:p>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39</a:t>
            </a:fld>
            <a:endParaRPr lang="en-US"/>
          </a:p>
        </p:txBody>
      </p:sp>
    </p:spTree>
    <p:extLst>
      <p:ext uri="{BB962C8B-B14F-4D97-AF65-F5344CB8AC3E}">
        <p14:creationId xmlns:p14="http://schemas.microsoft.com/office/powerpoint/2010/main" xmlns="" val="2953676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Seeking FDA Accreditation:</a:t>
            </a:r>
          </a:p>
          <a:p>
            <a:r>
              <a:rPr lang="en-US" dirty="0" smtClean="0"/>
              <a:t>Spectrometer,</a:t>
            </a:r>
            <a:r>
              <a:rPr lang="en-US" baseline="0" dirty="0" smtClean="0"/>
              <a:t> </a:t>
            </a:r>
            <a:r>
              <a:rPr lang="en-US" baseline="0" dirty="0" err="1" smtClean="0"/>
              <a:t>Biolog</a:t>
            </a:r>
            <a:r>
              <a:rPr lang="en-US" baseline="0" dirty="0" smtClean="0"/>
              <a:t>, DNA Sequencing; Water Quality Testing</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rPr>
              <a:t>1)  Motivate Students to Return</a:t>
            </a:r>
          </a:p>
          <a:p>
            <a:r>
              <a:rPr lang="en-US" sz="1200" dirty="0" smtClean="0">
                <a:solidFill>
                  <a:schemeClr val="bg1"/>
                </a:solidFill>
              </a:rPr>
              <a:t>2)  Will Common Values do us any Good?</a:t>
            </a:r>
          </a:p>
          <a:p>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53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318C4BD-DA31-4779-97FB-CB2C3128559B}" type="slidenum">
              <a:rPr lang="en-US" smtClean="0"/>
              <a:pPr/>
              <a:t>54</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Besides</a:t>
            </a:r>
            <a:r>
              <a:rPr lang="en-US" baseline="0" dirty="0" smtClean="0">
                <a:latin typeface="Times New Roman" pitchFamily="18" charset="0"/>
              </a:rPr>
              <a:t> being Micro-States, we have in common the US military option</a:t>
            </a:r>
          </a:p>
          <a:p>
            <a:pPr eaLnBrk="1" hangingPunct="1"/>
            <a:r>
              <a:rPr lang="en-US" baseline="0" dirty="0" smtClean="0">
                <a:latin typeface="Times New Roman" pitchFamily="18" charset="0"/>
              </a:rPr>
              <a:t>First Deployment to Iraq</a:t>
            </a:r>
          </a:p>
          <a:p>
            <a:pPr eaLnBrk="1" hangingPunct="1"/>
            <a:r>
              <a:rPr lang="en-US" baseline="0" dirty="0" smtClean="0">
                <a:latin typeface="Times New Roman" pitchFamily="18" charset="0"/>
              </a:rPr>
              <a:t>Lots of young people did not know why the yellow ribbons or the song</a:t>
            </a:r>
          </a:p>
          <a:p>
            <a:pPr eaLnBrk="1" hangingPunct="1"/>
            <a:r>
              <a:rPr lang="en-US" baseline="0" dirty="0" smtClean="0">
                <a:latin typeface="Times New Roman" pitchFamily="18" charset="0"/>
              </a:rPr>
              <a:t>Irony of not being a star on the US flag but dying for it</a:t>
            </a:r>
            <a:endParaRPr lang="en-US" dirty="0"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3DB20E7-ABCE-4216-B1D7-44C3AF99725F}" type="slidenum">
              <a:rPr lang="en-US" smtClean="0"/>
              <a:pPr/>
              <a:t>55</a:t>
            </a:fld>
            <a:endParaRPr lang="en-US" smtClean="0"/>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Kite flying</a:t>
            </a:r>
          </a:p>
          <a:p>
            <a:r>
              <a:rPr lang="en-US" dirty="0" smtClean="0"/>
              <a:t>Elei</a:t>
            </a:r>
          </a:p>
          <a:p>
            <a:r>
              <a:rPr lang="en-US" dirty="0" err="1" smtClean="0"/>
              <a:t>Polumalu</a:t>
            </a:r>
            <a:endParaRPr lang="en-US" dirty="0" smtClean="0"/>
          </a:p>
          <a:p>
            <a:r>
              <a:rPr lang="en-US" dirty="0" smtClean="0"/>
              <a:t>Planting cabbage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57</a:t>
            </a:fld>
            <a:endParaRPr lang="en-US"/>
          </a:p>
        </p:txBody>
      </p:sp>
    </p:spTree>
    <p:extLst>
      <p:ext uri="{BB962C8B-B14F-4D97-AF65-F5344CB8AC3E}">
        <p14:creationId xmlns:p14="http://schemas.microsoft.com/office/powerpoint/2010/main" xmlns="" val="3031153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my </a:t>
            </a:r>
            <a:r>
              <a:rPr lang="en-US" dirty="0" err="1" smtClean="0"/>
              <a:t>Ponape</a:t>
            </a:r>
            <a:endParaRPr lang="en-US" dirty="0" smtClean="0"/>
          </a:p>
          <a:p>
            <a:r>
              <a:rPr lang="en-US" dirty="0" smtClean="0"/>
              <a:t>Translated into</a:t>
            </a:r>
            <a:r>
              <a:rPr lang="en-US" baseline="0" dirty="0" smtClean="0"/>
              <a:t> Samoan </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58</a:t>
            </a:fld>
            <a:endParaRPr lang="en-US"/>
          </a:p>
        </p:txBody>
      </p:sp>
    </p:spTree>
    <p:extLst>
      <p:ext uri="{BB962C8B-B14F-4D97-AF65-F5344CB8AC3E}">
        <p14:creationId xmlns:p14="http://schemas.microsoft.com/office/powerpoint/2010/main" xmlns="" val="3614756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064A0773-97F4-4598-9F66-985E9AB95B98}" type="slidenum">
              <a:rPr lang="en-US" smtClean="0"/>
              <a:pPr/>
              <a:t>60</a:t>
            </a:fld>
            <a:endParaRPr lang="en-US" smtClean="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dirty="0" smtClean="0">
                <a:latin typeface="Times New Roman" pitchFamily="18" charset="0"/>
              </a:rPr>
              <a:t>Search</a:t>
            </a:r>
            <a:r>
              <a:rPr lang="en-US" altLang="ja-JP" baseline="0" dirty="0" smtClean="0">
                <a:latin typeface="Times New Roman" pitchFamily="18" charset="0"/>
              </a:rPr>
              <a:t> for Common Values: Identity, </a:t>
            </a:r>
            <a:endParaRPr lang="en-US" altLang="ja-JP" dirty="0" smtClean="0">
              <a:latin typeface="Times New Roman" pitchFamily="18" charset="0"/>
            </a:endParaRPr>
          </a:p>
          <a:p>
            <a:pPr eaLnBrk="1" hangingPunct="1">
              <a:buFontTx/>
              <a:buChar char="•"/>
            </a:pPr>
            <a:endParaRPr lang="en-US" dirty="0" smtClean="0">
              <a:latin typeface="Times New Roman" pitchFamily="18" charset="0"/>
            </a:endParaRPr>
          </a:p>
          <a:p>
            <a:pPr eaLnBrk="1" hangingPunct="1">
              <a:buFontTx/>
              <a:buChar char="•"/>
            </a:pPr>
            <a:r>
              <a:rPr lang="en-US" dirty="0" smtClean="0">
                <a:latin typeface="Times New Roman" pitchFamily="18" charset="0"/>
              </a:rPr>
              <a:t>Disciplining Children.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53BF393-9BDF-407A-AE90-0538E8080573}" type="slidenum">
              <a:rPr lang="en-US" smtClean="0"/>
              <a:pPr/>
              <a:t>61</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 feeds the World</a:t>
            </a:r>
          </a:p>
          <a:p>
            <a:r>
              <a:rPr lang="en-US" baseline="0" dirty="0" smtClean="0"/>
              <a:t>Civil War Trust:  ideals that expanded access to higher education:  clergy –1862’s &amp; 1890’s -- research institutions --  WWII – CC’s – Student Financial Aid – ECE – Special Ed</a:t>
            </a:r>
          </a:p>
          <a:p>
            <a:r>
              <a:rPr lang="en-US" baseline="0" dirty="0" smtClean="0"/>
              <a:t>Take the University to the People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4</a:t>
            </a:fld>
            <a:endParaRPr lang="en-US"/>
          </a:p>
        </p:txBody>
      </p:sp>
    </p:spTree>
    <p:extLst>
      <p:ext uri="{BB962C8B-B14F-4D97-AF65-F5344CB8AC3E}">
        <p14:creationId xmlns:p14="http://schemas.microsoft.com/office/powerpoint/2010/main" xmlns="" val="141624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DDDE7AC7-1304-4E56-9D1D-5F286EBBB3F4}" type="slidenum">
              <a:rPr lang="en-US" smtClean="0"/>
              <a:pPr/>
              <a:t>62</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marL="167970" indent="-167970">
              <a:buFontTx/>
              <a:buChar char="•"/>
            </a:pPr>
            <a:r>
              <a:rPr lang="en-US" dirty="0" smtClean="0">
                <a:latin typeface="Times New Roman" pitchFamily="18" charset="0"/>
              </a:rPr>
              <a:t>Le </a:t>
            </a:r>
            <a:r>
              <a:rPr lang="en-US" dirty="0" err="1" smtClean="0">
                <a:latin typeface="Times New Roman" pitchFamily="18" charset="0"/>
              </a:rPr>
              <a:t>tafa</a:t>
            </a:r>
            <a:r>
              <a:rPr lang="en-US" dirty="0" smtClean="0">
                <a:latin typeface="Times New Roman" pitchFamily="18" charset="0"/>
              </a:rPr>
              <a:t> o </a:t>
            </a:r>
            <a:r>
              <a:rPr lang="en-US" dirty="0" err="1" smtClean="0">
                <a:latin typeface="Times New Roman" pitchFamily="18" charset="0"/>
              </a:rPr>
              <a:t>ata</a:t>
            </a:r>
            <a:r>
              <a:rPr lang="en-US" dirty="0" smtClean="0">
                <a:latin typeface="Times New Roman" pitchFamily="18" charset="0"/>
              </a:rPr>
              <a:t> I le </a:t>
            </a:r>
            <a:r>
              <a:rPr lang="en-US" dirty="0" err="1" smtClean="0">
                <a:latin typeface="Times New Roman" pitchFamily="18" charset="0"/>
              </a:rPr>
              <a:t>taeao</a:t>
            </a:r>
            <a:endParaRPr lang="en-US" dirty="0" smtClean="0">
              <a:latin typeface="Times New Roman" pitchFamily="18" charset="0"/>
            </a:endParaRPr>
          </a:p>
          <a:p>
            <a:pPr marL="167970" indent="-167970">
              <a:buFontTx/>
              <a:buChar char="•"/>
            </a:pPr>
            <a:r>
              <a:rPr lang="en-US" dirty="0" smtClean="0">
                <a:latin typeface="Times New Roman" pitchFamily="18" charset="0"/>
              </a:rPr>
              <a:t>O le </a:t>
            </a:r>
            <a:r>
              <a:rPr lang="en-US" dirty="0" err="1" smtClean="0">
                <a:latin typeface="Times New Roman" pitchFamily="18" charset="0"/>
              </a:rPr>
              <a:t>faliu</a:t>
            </a:r>
            <a:r>
              <a:rPr lang="en-US" dirty="0" smtClean="0">
                <a:latin typeface="Times New Roman" pitchFamily="18" charset="0"/>
              </a:rPr>
              <a:t> o le la I </a:t>
            </a:r>
            <a:r>
              <a:rPr lang="en-US" dirty="0" err="1" smtClean="0">
                <a:latin typeface="Times New Roman" pitchFamily="18" charset="0"/>
              </a:rPr>
              <a:t>lona</a:t>
            </a:r>
            <a:r>
              <a:rPr lang="en-US" dirty="0" smtClean="0">
                <a:latin typeface="Times New Roman" pitchFamily="18" charset="0"/>
              </a:rPr>
              <a:t> </a:t>
            </a:r>
            <a:r>
              <a:rPr lang="en-US" dirty="0" err="1" smtClean="0">
                <a:latin typeface="Times New Roman" pitchFamily="18" charset="0"/>
              </a:rPr>
              <a:t>tauafiafi</a:t>
            </a:r>
            <a:r>
              <a:rPr lang="en-US" dirty="0" smtClean="0">
                <a:latin typeface="Times New Roman" pitchFamily="18"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Sewing</a:t>
            </a:r>
            <a:r>
              <a:rPr lang="en-US" baseline="0" dirty="0" smtClean="0"/>
              <a:t> Certificate not important</a:t>
            </a:r>
          </a:p>
          <a:p>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5</a:t>
            </a:fld>
            <a:endParaRPr lang="en-US"/>
          </a:p>
        </p:txBody>
      </p:sp>
    </p:spTree>
    <p:extLst>
      <p:ext uri="{BB962C8B-B14F-4D97-AF65-F5344CB8AC3E}">
        <p14:creationId xmlns:p14="http://schemas.microsoft.com/office/powerpoint/2010/main" xmlns="" val="230641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high school to Bachelor</a:t>
            </a:r>
            <a:r>
              <a:rPr lang="en-US" baseline="0" dirty="0" smtClean="0"/>
              <a:t> of Teacher Education</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6</a:t>
            </a:fld>
            <a:endParaRPr lang="en-US"/>
          </a:p>
        </p:txBody>
      </p:sp>
    </p:spTree>
    <p:extLst>
      <p:ext uri="{BB962C8B-B14F-4D97-AF65-F5344CB8AC3E}">
        <p14:creationId xmlns:p14="http://schemas.microsoft.com/office/powerpoint/2010/main" xmlns="" val="348242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a:t>
            </a:r>
            <a:r>
              <a:rPr lang="en-US" baseline="0" dirty="0" smtClean="0"/>
              <a:t> the vast expanse</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7</a:t>
            </a:fld>
            <a:endParaRPr lang="en-US"/>
          </a:p>
        </p:txBody>
      </p:sp>
    </p:spTree>
    <p:extLst>
      <p:ext uri="{BB962C8B-B14F-4D97-AF65-F5344CB8AC3E}">
        <p14:creationId xmlns:p14="http://schemas.microsoft.com/office/powerpoint/2010/main" xmlns="" val="174818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 years</a:t>
            </a:r>
          </a:p>
          <a:p>
            <a:r>
              <a:rPr lang="en-US" dirty="0" smtClean="0"/>
              <a:t>Senator</a:t>
            </a:r>
            <a:r>
              <a:rPr lang="en-US" baseline="0" dirty="0" smtClean="0"/>
              <a:t> Inouye</a:t>
            </a:r>
          </a:p>
          <a:p>
            <a:r>
              <a:rPr lang="en-US" baseline="0" dirty="0" smtClean="0"/>
              <a:t>Capacity Building: fax machines and early days of the internet; </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8</a:t>
            </a:fld>
            <a:endParaRPr lang="en-US"/>
          </a:p>
        </p:txBody>
      </p:sp>
    </p:spTree>
    <p:extLst>
      <p:ext uri="{BB962C8B-B14F-4D97-AF65-F5344CB8AC3E}">
        <p14:creationId xmlns:p14="http://schemas.microsoft.com/office/powerpoint/2010/main" xmlns="" val="3090690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NIFA</a:t>
            </a:r>
            <a:r>
              <a:rPr lang="en-US" baseline="0" dirty="0" smtClean="0"/>
              <a:t> Policy </a:t>
            </a:r>
            <a:r>
              <a:rPr lang="en-US" baseline="0" smtClean="0"/>
              <a:t>Boards (</a:t>
            </a:r>
            <a:endParaRPr lang="en-US" dirty="0"/>
          </a:p>
        </p:txBody>
      </p:sp>
      <p:sp>
        <p:nvSpPr>
          <p:cNvPr id="4" name="Slide Number Placeholder 3"/>
          <p:cNvSpPr>
            <a:spLocks noGrp="1"/>
          </p:cNvSpPr>
          <p:nvPr>
            <p:ph type="sldNum" sz="quarter" idx="10"/>
          </p:nvPr>
        </p:nvSpPr>
        <p:spPr/>
        <p:txBody>
          <a:bodyPr/>
          <a:lstStyle/>
          <a:p>
            <a:fld id="{4E7F0966-5570-EF47-BD1E-7E9DD986F901}" type="slidenum">
              <a:rPr lang="en-US" smtClean="0"/>
              <a:pPr/>
              <a:t>9</a:t>
            </a:fld>
            <a:endParaRPr lang="en-US"/>
          </a:p>
        </p:txBody>
      </p:sp>
    </p:spTree>
    <p:extLst>
      <p:ext uri="{BB962C8B-B14F-4D97-AF65-F5344CB8AC3E}">
        <p14:creationId xmlns:p14="http://schemas.microsoft.com/office/powerpoint/2010/main" xmlns="" val="3090690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0B7A7-ECD8-0F4F-94CB-EF9E0107BE6A}" type="datetimeFigureOut">
              <a:rPr lang="en-US" smtClean="0"/>
              <a:pPr/>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347085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0B7A7-ECD8-0F4F-94CB-EF9E0107BE6A}" type="datetimeFigureOut">
              <a:rPr lang="en-US" smtClean="0"/>
              <a:pPr/>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66216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0B7A7-ECD8-0F4F-94CB-EF9E0107BE6A}" type="datetimeFigureOut">
              <a:rPr lang="en-US" smtClean="0"/>
              <a:pPr/>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237544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5189A-520F-4810-882F-732EA272432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0B7A7-ECD8-0F4F-94CB-EF9E0107BE6A}" type="datetimeFigureOut">
              <a:rPr lang="en-US" smtClean="0"/>
              <a:pPr/>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216764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C0B7A7-ECD8-0F4F-94CB-EF9E0107BE6A}" type="datetimeFigureOut">
              <a:rPr lang="en-US" smtClean="0"/>
              <a:pPr/>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189331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0B7A7-ECD8-0F4F-94CB-EF9E0107BE6A}" type="datetimeFigureOut">
              <a:rPr lang="en-US" smtClean="0"/>
              <a:pPr/>
              <a:t>8/6/2014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350828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0B7A7-ECD8-0F4F-94CB-EF9E0107BE6A}" type="datetimeFigureOut">
              <a:rPr lang="en-US" smtClean="0"/>
              <a:pPr/>
              <a:t>8/6/2014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334029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0B7A7-ECD8-0F4F-94CB-EF9E0107BE6A}" type="datetimeFigureOut">
              <a:rPr lang="en-US" smtClean="0"/>
              <a:pPr/>
              <a:t>8/6/2014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258962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0B7A7-ECD8-0F4F-94CB-EF9E0107BE6A}" type="datetimeFigureOut">
              <a:rPr lang="en-US" smtClean="0"/>
              <a:pPr/>
              <a:t>8/6/2014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2234476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C0B7A7-ECD8-0F4F-94CB-EF9E0107BE6A}" type="datetimeFigureOut">
              <a:rPr lang="en-US" smtClean="0"/>
              <a:pPr/>
              <a:t>8/6/2014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238153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C0B7A7-ECD8-0F4F-94CB-EF9E0107BE6A}" type="datetimeFigureOut">
              <a:rPr lang="en-US" smtClean="0"/>
              <a:pPr/>
              <a:t>8/6/2014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243987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0B7A7-ECD8-0F4F-94CB-EF9E0107BE6A}" type="datetimeFigureOut">
              <a:rPr lang="en-US" smtClean="0"/>
              <a:pPr/>
              <a:t>8/6/2014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3E0C2-0113-6D4A-A14C-BFE4A2C04893}" type="slidenum">
              <a:rPr lang="en-US" smtClean="0"/>
              <a:pPr/>
              <a:t>‹#›</a:t>
            </a:fld>
            <a:endParaRPr lang="en-US"/>
          </a:p>
        </p:txBody>
      </p:sp>
    </p:spTree>
    <p:extLst>
      <p:ext uri="{BB962C8B-B14F-4D97-AF65-F5344CB8AC3E}">
        <p14:creationId xmlns:p14="http://schemas.microsoft.com/office/powerpoint/2010/main" xmlns="" val="135276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2.jpe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4.jpeg"/><Relationship Id="rId4" Type="http://schemas.microsoft.com/office/2007/relationships/hdphoto" Target="../media/hdphoto11.wdp"/><Relationship Id="rId9"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hdphoto" Target="../media/hdphoto14.wdp"/><Relationship Id="rId7" Type="http://schemas.openxmlformats.org/officeDocument/2006/relationships/image" Target="../media/image50.emf"/><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9.jpeg"/><Relationship Id="rId4" Type="http://schemas.openxmlformats.org/officeDocument/2006/relationships/image" Target="../media/image48.jpeg"/><Relationship Id="rId9" Type="http://schemas.microsoft.com/office/2007/relationships/hdphoto" Target="../media/hdphoto16.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67.jpe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3.jpe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2.jpeg"/><Relationship Id="rId5" Type="http://schemas.microsoft.com/office/2007/relationships/hdphoto" Target="../media/hdphoto20.wdp"/><Relationship Id="rId4" Type="http://schemas.openxmlformats.org/officeDocument/2006/relationships/image" Target="../media/image71.jpeg"/><Relationship Id="rId9" Type="http://schemas.microsoft.com/office/2007/relationships/hdphoto" Target="../media/hdphoto2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24.wdp"/><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7.jpeg"/><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6.jpeg"/><Relationship Id="rId5" Type="http://schemas.microsoft.com/office/2007/relationships/hdphoto" Target="../media/hdphoto28.wdp"/><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9.jpeg"/><Relationship Id="rId7" Type="http://schemas.microsoft.com/office/2007/relationships/hdphoto" Target="../media/hdphoto31.wdp"/><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png"/><Relationship Id="rId4" Type="http://schemas.microsoft.com/office/2007/relationships/hdphoto" Target="../media/hdphoto30.wdp"/><Relationship Id="rId9" Type="http://schemas.microsoft.com/office/2007/relationships/hdphoto" Target="../media/hdphoto32.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7" name="Rectangle 3"/>
          <p:cNvSpPr>
            <a:spLocks noChangeArrowheads="1"/>
          </p:cNvSpPr>
          <p:nvPr/>
        </p:nvSpPr>
        <p:spPr bwMode="auto">
          <a:xfrm>
            <a:off x="416560" y="711200"/>
            <a:ext cx="8466228" cy="4647426"/>
          </a:xfrm>
          <a:prstGeom prst="rect">
            <a:avLst/>
          </a:prstGeom>
          <a:noFill/>
          <a:ln w="9525">
            <a:noFill/>
            <a:miter lim="800000"/>
            <a:headEnd/>
            <a:tailEnd/>
          </a:ln>
          <a:effectLst/>
        </p:spPr>
        <p:txBody>
          <a:bodyPr wrap="none">
            <a:spAutoFit/>
          </a:bodyPr>
          <a:lstStyle/>
          <a:p>
            <a:pPr>
              <a:defRPr/>
            </a:pPr>
            <a:r>
              <a:rPr lang="en-US" sz="4400" dirty="0" smtClean="0">
                <a:solidFill>
                  <a:schemeClr val="bg1"/>
                </a:solidFill>
                <a:effectLst>
                  <a:outerShdw blurRad="38100" dist="38100" dir="2700000" algn="tl">
                    <a:srgbClr val="808080"/>
                  </a:outerShdw>
                </a:effectLst>
                <a:cs typeface="+mn-cs"/>
              </a:rPr>
              <a:t>“</a:t>
            </a:r>
            <a:r>
              <a:rPr lang="en-US" sz="4400" dirty="0" smtClean="0">
                <a:solidFill>
                  <a:schemeClr val="bg1"/>
                </a:solidFill>
                <a:effectLst>
                  <a:outerShdw blurRad="38100" dist="38100" dir="2700000" algn="tl">
                    <a:srgbClr val="808080"/>
                  </a:outerShdw>
                </a:effectLst>
              </a:rPr>
              <a:t>Science, Community, </a:t>
            </a:r>
            <a:r>
              <a:rPr lang="en-US" sz="3600" dirty="0" smtClean="0">
                <a:solidFill>
                  <a:schemeClr val="bg1"/>
                </a:solidFill>
                <a:effectLst>
                  <a:outerShdw blurRad="38100" dist="38100" dir="2700000" algn="tl">
                    <a:srgbClr val="808080"/>
                  </a:outerShdw>
                </a:effectLst>
              </a:rPr>
              <a:t>&amp;</a:t>
            </a:r>
            <a:r>
              <a:rPr lang="en-US" sz="4400" dirty="0" smtClean="0">
                <a:solidFill>
                  <a:schemeClr val="bg1"/>
                </a:solidFill>
                <a:effectLst>
                  <a:outerShdw blurRad="38100" dist="38100" dir="2700000" algn="tl">
                    <a:srgbClr val="808080"/>
                  </a:outerShdw>
                </a:effectLst>
              </a:rPr>
              <a:t> the Future”</a:t>
            </a:r>
            <a:endParaRPr lang="en-US" sz="4400" dirty="0" smtClean="0">
              <a:solidFill>
                <a:schemeClr val="bg1"/>
              </a:solidFill>
              <a:effectLst>
                <a:outerShdw blurRad="38100" dist="38100" dir="2700000" algn="tl">
                  <a:srgbClr val="808080"/>
                </a:outerShdw>
              </a:effectLst>
              <a:cs typeface="+mn-cs"/>
            </a:endParaRPr>
          </a:p>
          <a:p>
            <a:pPr>
              <a:defRPr/>
            </a:pPr>
            <a:endParaRPr lang="en-US" sz="4800" dirty="0">
              <a:solidFill>
                <a:schemeClr val="bg1"/>
              </a:solidFill>
              <a:effectLst>
                <a:outerShdw blurRad="38100" dist="38100" dir="2700000" algn="tl">
                  <a:srgbClr val="808080"/>
                </a:outerShdw>
              </a:effectLst>
            </a:endParaRPr>
          </a:p>
          <a:p>
            <a:pPr>
              <a:defRPr/>
            </a:pPr>
            <a:r>
              <a:rPr lang="en-US" sz="3200" dirty="0" smtClean="0">
                <a:solidFill>
                  <a:schemeClr val="bg1"/>
                </a:solidFill>
                <a:effectLst>
                  <a:outerShdw blurRad="38100" dist="38100" dir="2700000" algn="tl">
                    <a:srgbClr val="808080"/>
                  </a:outerShdw>
                </a:effectLst>
              </a:rPr>
              <a:t>PPEC Annual Meeting</a:t>
            </a:r>
            <a:endParaRPr lang="en-US" sz="3200" dirty="0" smtClean="0">
              <a:solidFill>
                <a:schemeClr val="bg1"/>
              </a:solidFill>
              <a:effectLst>
                <a:outerShdw blurRad="38100" dist="38100" dir="2700000" algn="tl">
                  <a:srgbClr val="808080"/>
                </a:outerShdw>
              </a:effectLst>
              <a:cs typeface="+mn-cs"/>
            </a:endParaRPr>
          </a:p>
          <a:p>
            <a:pPr>
              <a:defRPr/>
            </a:pPr>
            <a:r>
              <a:rPr lang="en-US" sz="2800" dirty="0">
                <a:solidFill>
                  <a:schemeClr val="bg1"/>
                </a:solidFill>
                <a:effectLst>
                  <a:outerShdw blurRad="38100" dist="38100" dir="2700000" algn="tl">
                    <a:srgbClr val="808080"/>
                  </a:outerShdw>
                </a:effectLst>
              </a:rPr>
              <a:t>6 Aug 2014</a:t>
            </a:r>
          </a:p>
          <a:p>
            <a:pPr>
              <a:defRPr/>
            </a:pPr>
            <a:r>
              <a:rPr lang="en-US" sz="2800" dirty="0">
                <a:solidFill>
                  <a:schemeClr val="bg1"/>
                </a:solidFill>
                <a:effectLst>
                  <a:outerShdw blurRad="38100" dist="38100" dir="2700000" algn="tl">
                    <a:srgbClr val="808080"/>
                  </a:outerShdw>
                </a:effectLst>
              </a:rPr>
              <a:t>Community &amp; Natural Resources</a:t>
            </a:r>
          </a:p>
          <a:p>
            <a:pPr>
              <a:defRPr/>
            </a:pPr>
            <a:r>
              <a:rPr lang="en-US" sz="2800" dirty="0">
                <a:solidFill>
                  <a:schemeClr val="bg1"/>
                </a:solidFill>
                <a:effectLst>
                  <a:outerShdw blurRad="38100" dist="38100" dir="2700000" algn="tl">
                    <a:srgbClr val="808080"/>
                  </a:outerShdw>
                </a:effectLst>
              </a:rPr>
              <a:t>American Samoa Community College</a:t>
            </a:r>
          </a:p>
          <a:p>
            <a:pPr>
              <a:defRPr/>
            </a:pPr>
            <a:endParaRPr lang="en-US" sz="2800" dirty="0">
              <a:solidFill>
                <a:schemeClr val="bg1"/>
              </a:solidFill>
              <a:effectLst>
                <a:outerShdw blurRad="38100" dist="38100" dir="2700000" algn="tl">
                  <a:srgbClr val="808080"/>
                </a:outerShdw>
              </a:effectLst>
            </a:endParaRPr>
          </a:p>
          <a:p>
            <a:pPr>
              <a:defRPr/>
            </a:pPr>
            <a:r>
              <a:rPr lang="en-US" sz="2800" dirty="0" err="1" smtClean="0">
                <a:solidFill>
                  <a:schemeClr val="bg1"/>
                </a:solidFill>
                <a:effectLst>
                  <a:outerShdw blurRad="38100" dist="38100" dir="2700000" algn="tl">
                    <a:srgbClr val="808080"/>
                  </a:outerShdw>
                </a:effectLst>
                <a:cs typeface="+mn-cs"/>
              </a:rPr>
              <a:t>Tapa</a:t>
            </a:r>
            <a:r>
              <a:rPr lang="en-US" altLang="en-US" sz="2800" dirty="0" err="1" smtClean="0">
                <a:solidFill>
                  <a:schemeClr val="bg1"/>
                </a:solidFill>
                <a:effectLst>
                  <a:outerShdw blurRad="38100" dist="38100" dir="2700000" algn="tl">
                    <a:srgbClr val="808080"/>
                  </a:outerShdw>
                </a:effectLst>
                <a:cs typeface="+mn-cs"/>
              </a:rPr>
              <a:t>’</a:t>
            </a:r>
            <a:r>
              <a:rPr lang="en-US" sz="2800" dirty="0" err="1" smtClean="0">
                <a:solidFill>
                  <a:schemeClr val="bg1"/>
                </a:solidFill>
                <a:effectLst>
                  <a:outerShdw blurRad="38100" dist="38100" dir="2700000" algn="tl">
                    <a:srgbClr val="808080"/>
                  </a:outerShdw>
                </a:effectLst>
                <a:cs typeface="+mn-cs"/>
              </a:rPr>
              <a:t>au</a:t>
            </a:r>
            <a:r>
              <a:rPr lang="en-US" sz="2800" dirty="0" smtClean="0">
                <a:solidFill>
                  <a:schemeClr val="bg1"/>
                </a:solidFill>
                <a:effectLst>
                  <a:outerShdw blurRad="38100" dist="38100" dir="2700000" algn="tl">
                    <a:srgbClr val="808080"/>
                  </a:outerShdw>
                </a:effectLst>
                <a:cs typeface="+mn-cs"/>
              </a:rPr>
              <a:t> </a:t>
            </a:r>
            <a:r>
              <a:rPr lang="en-US" sz="2800" dirty="0">
                <a:solidFill>
                  <a:schemeClr val="bg1"/>
                </a:solidFill>
                <a:effectLst>
                  <a:outerShdw blurRad="38100" dist="38100" dir="2700000" algn="tl">
                    <a:srgbClr val="808080"/>
                  </a:outerShdw>
                </a:effectLst>
                <a:cs typeface="+mn-cs"/>
              </a:rPr>
              <a:t>Dr. Dan Aga, AF</a:t>
            </a:r>
            <a:r>
              <a:rPr lang="en-US" sz="3200" dirty="0">
                <a:solidFill>
                  <a:schemeClr val="bg1"/>
                </a:solidFill>
                <a:effectLst>
                  <a:outerShdw blurRad="38100" dist="38100" dir="2700000" algn="tl">
                    <a:srgbClr val="808080"/>
                  </a:outerShdw>
                </a:effectLst>
                <a:cs typeface="+mn-cs"/>
              </a:rPr>
              <a:t/>
            </a:r>
            <a:br>
              <a:rPr lang="en-US" sz="3200" dirty="0">
                <a:solidFill>
                  <a:schemeClr val="bg1"/>
                </a:solidFill>
                <a:effectLst>
                  <a:outerShdw blurRad="38100" dist="38100" dir="2700000" algn="tl">
                    <a:srgbClr val="808080"/>
                  </a:outerShdw>
                </a:effectLst>
                <a:cs typeface="+mn-cs"/>
              </a:rPr>
            </a:br>
            <a:endParaRPr lang="en-US" sz="3200" dirty="0">
              <a:solidFill>
                <a:schemeClr val="bg1"/>
              </a:solidFill>
              <a:effectLst>
                <a:outerShdw blurRad="38100" dist="38100" dir="2700000" algn="tl">
                  <a:srgbClr val="808080"/>
                </a:outerShdw>
              </a:effectLst>
              <a:cs typeface="+mn-cs"/>
            </a:endParaRPr>
          </a:p>
        </p:txBody>
      </p:sp>
      <p:pic>
        <p:nvPicPr>
          <p:cNvPr id="2" name="Picture 1"/>
          <p:cNvPicPr>
            <a:picLocks noChangeAspect="1"/>
          </p:cNvPicPr>
          <p:nvPr/>
        </p:nvPicPr>
        <p:blipFill>
          <a:blip r:embed="rId3"/>
          <a:stretch>
            <a:fillRect/>
          </a:stretch>
        </p:blipFill>
        <p:spPr>
          <a:xfrm>
            <a:off x="7475285" y="4986752"/>
            <a:ext cx="1022077" cy="969944"/>
          </a:xfrm>
          <a:prstGeom prst="rect">
            <a:avLst/>
          </a:prstGeom>
        </p:spPr>
      </p:pic>
      <p:pic>
        <p:nvPicPr>
          <p:cNvPr id="4" name="Picture 3"/>
          <p:cNvPicPr>
            <a:picLocks noChangeAspect="1"/>
          </p:cNvPicPr>
          <p:nvPr/>
        </p:nvPicPr>
        <p:blipFill>
          <a:blip r:embed="rId3"/>
          <a:stretch>
            <a:fillRect/>
          </a:stretch>
        </p:blipFill>
        <p:spPr>
          <a:xfrm>
            <a:off x="7475285" y="3798032"/>
            <a:ext cx="1022077" cy="969944"/>
          </a:xfrm>
          <a:prstGeom prst="rect">
            <a:avLst/>
          </a:prstGeom>
        </p:spPr>
      </p:pic>
      <p:pic>
        <p:nvPicPr>
          <p:cNvPr id="5" name="Picture 4"/>
          <p:cNvPicPr>
            <a:picLocks noChangeAspect="1"/>
          </p:cNvPicPr>
          <p:nvPr/>
        </p:nvPicPr>
        <p:blipFill>
          <a:blip r:embed="rId3"/>
          <a:stretch>
            <a:fillRect/>
          </a:stretch>
        </p:blipFill>
        <p:spPr>
          <a:xfrm>
            <a:off x="7475285" y="2615166"/>
            <a:ext cx="1022077" cy="9699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FC1.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a:ext>
            </a:extLst>
          </a:blip>
          <a:stretch>
            <a:fillRect/>
          </a:stretch>
        </p:blipFill>
        <p:spPr>
          <a:xfrm>
            <a:off x="1159729" y="825540"/>
            <a:ext cx="6194726" cy="3734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
        <p:nvSpPr>
          <p:cNvPr id="6" name="Title 1"/>
          <p:cNvSpPr>
            <a:spLocks noGrp="1"/>
          </p:cNvSpPr>
          <p:nvPr>
            <p:ph type="title"/>
          </p:nvPr>
        </p:nvSpPr>
        <p:spPr>
          <a:xfrm>
            <a:off x="335278" y="227971"/>
            <a:ext cx="8478979" cy="597570"/>
          </a:xfrm>
        </p:spPr>
        <p:txBody>
          <a:bodyPr>
            <a:normAutofit/>
          </a:bodyPr>
          <a:lstStyle/>
          <a:p>
            <a:r>
              <a:rPr lang="en-US" sz="2400" b="1" dirty="0" smtClean="0">
                <a:latin typeface="Arial"/>
                <a:cs typeface="Arial"/>
              </a:rPr>
              <a:t>March 2014:  Pacific Islands Forestry Committee</a:t>
            </a:r>
            <a:endParaRPr lang="en-US" sz="2400" b="1" dirty="0">
              <a:latin typeface="Arial"/>
              <a:cs typeface="Arial"/>
            </a:endParaRPr>
          </a:p>
        </p:txBody>
      </p:sp>
      <p:pic>
        <p:nvPicPr>
          <p:cNvPr id="9" name="Picture 8" descr="PIFC2.JPG"/>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17000"/>
                    </a14:imgEffect>
                    <a14:imgEffect>
                      <a14:brightnessContrast bright="35000" contrast="4000"/>
                    </a14:imgEffect>
                  </a14:imgLayer>
                </a14:imgProps>
              </a:ext>
              <a:ext uri="{28A0092B-C50C-407E-A947-70E740481C1C}">
                <a14:useLocalDpi xmlns:a14="http://schemas.microsoft.com/office/drawing/2010/main" xmlns=""/>
              </a:ext>
            </a:extLst>
          </a:blip>
          <a:stretch>
            <a:fillRect/>
          </a:stretch>
        </p:blipFill>
        <p:spPr>
          <a:xfrm>
            <a:off x="4359106" y="4813305"/>
            <a:ext cx="2787531" cy="1937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C:\Documents and Settings\Forestry Staff\Desktop\FY20132014\MALAEIMI VALLEY\IMG_1685.JP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1380378" y="4813305"/>
            <a:ext cx="2787531" cy="1937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2491372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4NASFGrant08_cs4_4_NeilEdit_MarkEdit.pdf"/>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80818"/>
            <a:ext cx="9144000" cy="7026616"/>
          </a:xfrm>
          <a:prstGeom prst="rect">
            <a:avLst/>
          </a:prstGeom>
        </p:spPr>
      </p:pic>
    </p:spTree>
    <p:extLst>
      <p:ext uri="{BB962C8B-B14F-4D97-AF65-F5344CB8AC3E}">
        <p14:creationId xmlns:p14="http://schemas.microsoft.com/office/powerpoint/2010/main" xmlns="" val="2068835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fontAlgn="auto">
              <a:spcAft>
                <a:spcPts val="0"/>
              </a:spcAft>
              <a:defRPr/>
            </a:pPr>
            <a:r>
              <a:rPr lang="en-US" sz="9600" dirty="0" smtClean="0">
                <a:solidFill>
                  <a:schemeClr val="accent1">
                    <a:satMod val="150000"/>
                  </a:schemeClr>
                </a:solidFill>
                <a:ea typeface="+mj-ea"/>
              </a:rPr>
              <a:t>           </a:t>
            </a:r>
            <a:r>
              <a:rPr lang="en-US" sz="9600" u="sng" dirty="0" smtClean="0">
                <a:solidFill>
                  <a:srgbClr val="0070C0"/>
                </a:solidFill>
                <a:ea typeface="+mj-ea"/>
              </a:rPr>
              <a:t>C H L</a:t>
            </a:r>
            <a:endParaRPr lang="en-US" sz="9600" u="sng" dirty="0">
              <a:solidFill>
                <a:srgbClr val="0070C0"/>
              </a:solidFill>
              <a:ea typeface="+mj-ea"/>
            </a:endParaRPr>
          </a:p>
        </p:txBody>
      </p:sp>
      <p:sp>
        <p:nvSpPr>
          <p:cNvPr id="8195" name="Content Placeholder 3"/>
          <p:cNvSpPr>
            <a:spLocks noGrp="1"/>
          </p:cNvSpPr>
          <p:nvPr>
            <p:ph idx="1"/>
          </p:nvPr>
        </p:nvSpPr>
        <p:spPr/>
        <p:txBody>
          <a:bodyPr/>
          <a:lstStyle/>
          <a:p>
            <a:r>
              <a:rPr lang="en-US" sz="7200">
                <a:solidFill>
                  <a:srgbClr val="0070C0"/>
                </a:solidFill>
                <a:latin typeface="Corbel" charset="0"/>
              </a:rPr>
              <a:t>C</a:t>
            </a:r>
            <a:r>
              <a:rPr lang="en-US" sz="7200">
                <a:latin typeface="Corbel" charset="0"/>
              </a:rPr>
              <a:t>HILDREN</a:t>
            </a:r>
            <a:r>
              <a:rPr lang="ja-JP" altLang="en-US" sz="7200">
                <a:latin typeface="Corbel" charset="0"/>
              </a:rPr>
              <a:t>’</a:t>
            </a:r>
            <a:r>
              <a:rPr lang="en-US" sz="7200">
                <a:latin typeface="Corbel" charset="0"/>
              </a:rPr>
              <a:t>S</a:t>
            </a:r>
          </a:p>
          <a:p>
            <a:r>
              <a:rPr lang="en-US" sz="7200">
                <a:solidFill>
                  <a:srgbClr val="0070C0"/>
                </a:solidFill>
                <a:latin typeface="Corbel" charset="0"/>
              </a:rPr>
              <a:t>H</a:t>
            </a:r>
            <a:r>
              <a:rPr lang="en-US" sz="7200">
                <a:latin typeface="Corbel" charset="0"/>
              </a:rPr>
              <a:t>EALTHY</a:t>
            </a:r>
          </a:p>
          <a:p>
            <a:r>
              <a:rPr lang="en-US" sz="7200">
                <a:solidFill>
                  <a:srgbClr val="0070C0"/>
                </a:solidFill>
                <a:latin typeface="Corbel" charset="0"/>
              </a:rPr>
              <a:t>L</a:t>
            </a:r>
            <a:r>
              <a:rPr lang="en-US" sz="7200">
                <a:latin typeface="Corbel" charset="0"/>
              </a:rPr>
              <a:t>IVING              </a:t>
            </a:r>
          </a:p>
          <a:p>
            <a:endParaRPr lang="en-US" sz="7200">
              <a:latin typeface="Corbel" charset="0"/>
            </a:endParaRPr>
          </a:p>
        </p:txBody>
      </p:sp>
      <p:pic>
        <p:nvPicPr>
          <p:cNvPr id="8196" name="Picture 2" descr="G:\colored_logo_final_Logo.tif"/>
          <p:cNvPicPr>
            <a:picLocks noChangeAspect="1" noChangeArrowheads="1"/>
          </p:cNvPicPr>
          <p:nvPr/>
        </p:nvPicPr>
        <p:blipFill>
          <a:blip r:embed="rId3">
            <a:lum bright="20000" contrast="-30000"/>
            <a:extLst>
              <a:ext uri="{28A0092B-C50C-407E-A947-70E740481C1C}">
                <a14:useLocalDpi xmlns:a14="http://schemas.microsoft.com/office/drawing/2010/main" xmlns="" val="0"/>
              </a:ext>
            </a:extLst>
          </a:blip>
          <a:srcRect/>
          <a:stretch>
            <a:fillRect/>
          </a:stretch>
        </p:blipFill>
        <p:spPr bwMode="auto">
          <a:xfrm>
            <a:off x="5562600" y="3048000"/>
            <a:ext cx="30480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2350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609600"/>
            <a:ext cx="7467600" cy="55626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2637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8083"/>
            <a:ext cx="8229600" cy="1178806"/>
          </a:xfrm>
        </p:spPr>
        <p:txBody>
          <a:bodyPr>
            <a:normAutofit/>
          </a:bodyPr>
          <a:lstStyle/>
          <a:p>
            <a:pPr marL="0" indent="0" algn="ctr">
              <a:buNone/>
            </a:pPr>
            <a:r>
              <a:rPr lang="en-US" sz="3600" b="1" dirty="0" smtClean="0">
                <a:latin typeface="Arial"/>
                <a:cs typeface="Arial"/>
              </a:rPr>
              <a:t>June 2014: Children’s Healthy Living</a:t>
            </a:r>
            <a:endParaRPr lang="en-US" sz="3600" b="1" dirty="0">
              <a:latin typeface="Arial"/>
              <a:cs typeface="Arial"/>
            </a:endParaRPr>
          </a:p>
        </p:txBody>
      </p:sp>
      <p:pic>
        <p:nvPicPr>
          <p:cNvPr id="2" name="Picture 1" descr="IMG_9189GROUP PICTURE.JPG"/>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570089" y="1312333"/>
            <a:ext cx="7947765" cy="5221111"/>
          </a:xfrm>
          <a:prstGeom prst="rect">
            <a:avLst/>
          </a:prstGeom>
        </p:spPr>
      </p:pic>
    </p:spTree>
    <p:extLst>
      <p:ext uri="{BB962C8B-B14F-4D97-AF65-F5344CB8AC3E}">
        <p14:creationId xmlns:p14="http://schemas.microsoft.com/office/powerpoint/2010/main" xmlns="" val="2554987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644.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a:ext>
            </a:extLst>
          </a:blip>
          <a:stretch>
            <a:fillRect/>
          </a:stretch>
        </p:blipFill>
        <p:spPr>
          <a:xfrm>
            <a:off x="226217" y="3729182"/>
            <a:ext cx="4110182" cy="2840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G_8231.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26217" y="958272"/>
            <a:ext cx="4110182" cy="2447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IMG_8327.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4675775" y="958272"/>
            <a:ext cx="4214091" cy="2447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MG_0281.JPG"/>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a:ext>
            </a:extLst>
          </a:blip>
          <a:stretch>
            <a:fillRect/>
          </a:stretch>
        </p:blipFill>
        <p:spPr>
          <a:xfrm>
            <a:off x="4675775" y="3729182"/>
            <a:ext cx="4214091" cy="2840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a:xfrm>
            <a:off x="457200" y="122093"/>
            <a:ext cx="8229600" cy="752907"/>
          </a:xfrm>
        </p:spPr>
        <p:txBody>
          <a:bodyPr>
            <a:normAutofit fontScale="90000"/>
          </a:bodyPr>
          <a:lstStyle/>
          <a:p>
            <a:r>
              <a:rPr lang="en-US" b="1" dirty="0" smtClean="0">
                <a:latin typeface="Arial"/>
                <a:cs typeface="Arial"/>
              </a:rPr>
              <a:t>CHL Annual Meeting</a:t>
            </a:r>
            <a:endParaRPr lang="en-US" b="1" dirty="0">
              <a:latin typeface="Arial"/>
              <a:cs typeface="Arial"/>
            </a:endParaRPr>
          </a:p>
        </p:txBody>
      </p:sp>
    </p:spTree>
    <p:extLst>
      <p:ext uri="{BB962C8B-B14F-4D97-AF65-F5344CB8AC3E}">
        <p14:creationId xmlns:p14="http://schemas.microsoft.com/office/powerpoint/2010/main" xmlns="" val="4040627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fontAlgn="auto">
              <a:spcAft>
                <a:spcPts val="0"/>
              </a:spcAft>
              <a:defRPr/>
            </a:pPr>
            <a:r>
              <a:rPr lang="en-US" altLang="en-US" u="sng" dirty="0" smtClean="0">
                <a:solidFill>
                  <a:srgbClr val="FFC000"/>
                </a:solidFill>
                <a:latin typeface="Arial" charset="0"/>
                <a:ea typeface="ＭＳ Ｐゴシック" pitchFamily="34" charset="-128"/>
                <a:cs typeface="Arial" charset="0"/>
              </a:rPr>
              <a:t>CHL Mission</a:t>
            </a:r>
          </a:p>
        </p:txBody>
      </p:sp>
      <p:sp>
        <p:nvSpPr>
          <p:cNvPr id="10243" name="Content Placeholder 2"/>
          <p:cNvSpPr>
            <a:spLocks noGrp="1"/>
          </p:cNvSpPr>
          <p:nvPr>
            <p:ph idx="1"/>
          </p:nvPr>
        </p:nvSpPr>
        <p:spPr>
          <a:xfrm>
            <a:off x="315913" y="1417638"/>
            <a:ext cx="4930775" cy="4254500"/>
          </a:xfrm>
        </p:spPr>
        <p:txBody>
          <a:bodyPr/>
          <a:lstStyle/>
          <a:p>
            <a:pPr marL="0" indent="0" algn="ctr">
              <a:buFont typeface="Arial" charset="0"/>
              <a:buNone/>
            </a:pPr>
            <a:r>
              <a:rPr lang="en-US" sz="2800" dirty="0" smtClean="0">
                <a:latin typeface="Arial" charset="0"/>
                <a:cs typeface="Arial" charset="0"/>
              </a:rPr>
              <a:t>… to </a:t>
            </a:r>
            <a:r>
              <a:rPr lang="en-US" sz="2800" dirty="0">
                <a:latin typeface="Arial" charset="0"/>
                <a:cs typeface="Arial" charset="0"/>
              </a:rPr>
              <a:t>build and sustain a healthy food and physical environment to help maintain healthy weight and prevent obesity among young children in the Pacific region</a:t>
            </a:r>
          </a:p>
        </p:txBody>
      </p:sp>
      <p:pic>
        <p:nvPicPr>
          <p:cNvPr id="10244" name="Picture 5" descr="L:\CHL\Photos\American Samoa\Baseline Measurement - Tafuna Elementary\CIMG874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27688" y="1524000"/>
            <a:ext cx="3059112"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Box 5"/>
          <p:cNvSpPr txBox="1">
            <a:spLocks noChangeArrowheads="1"/>
          </p:cNvSpPr>
          <p:nvPr/>
        </p:nvSpPr>
        <p:spPr bwMode="auto">
          <a:xfrm>
            <a:off x="7543800" y="4876800"/>
            <a:ext cx="12192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0"/>
              </a:defRPr>
            </a:lvl1pPr>
            <a:lvl2pPr marL="742950" indent="-285750">
              <a:defRPr>
                <a:solidFill>
                  <a:schemeClr val="tx1"/>
                </a:solidFill>
                <a:latin typeface="Corbel" charset="0"/>
                <a:ea typeface="ＭＳ Ｐゴシック" charset="0"/>
              </a:defRPr>
            </a:lvl2pPr>
            <a:lvl3pPr marL="1143000" indent="-228600">
              <a:defRPr>
                <a:solidFill>
                  <a:schemeClr val="tx1"/>
                </a:solidFill>
                <a:latin typeface="Corbel" charset="0"/>
                <a:ea typeface="ＭＳ Ｐゴシック" charset="0"/>
              </a:defRPr>
            </a:lvl3pPr>
            <a:lvl4pPr marL="1600200" indent="-228600">
              <a:defRPr>
                <a:solidFill>
                  <a:schemeClr val="tx1"/>
                </a:solidFill>
                <a:latin typeface="Corbel" charset="0"/>
                <a:ea typeface="ＭＳ Ｐゴシック" charset="0"/>
              </a:defRPr>
            </a:lvl4pPr>
            <a:lvl5pPr marL="2057400" indent="-228600">
              <a:defRPr>
                <a:solidFill>
                  <a:schemeClr val="tx1"/>
                </a:solidFill>
                <a:latin typeface="Corbel" charset="0"/>
                <a:ea typeface="ＭＳ Ｐゴシック" charset="0"/>
              </a:defRPr>
            </a:lvl5pPr>
            <a:lvl6pPr marL="2514600" indent="-228600" fontAlgn="base">
              <a:spcBef>
                <a:spcPct val="0"/>
              </a:spcBef>
              <a:spcAft>
                <a:spcPct val="0"/>
              </a:spcAft>
              <a:defRPr>
                <a:solidFill>
                  <a:schemeClr val="tx1"/>
                </a:solidFill>
                <a:latin typeface="Corbel" charset="0"/>
                <a:ea typeface="ＭＳ Ｐゴシック" charset="0"/>
              </a:defRPr>
            </a:lvl6pPr>
            <a:lvl7pPr marL="2971800" indent="-228600" fontAlgn="base">
              <a:spcBef>
                <a:spcPct val="0"/>
              </a:spcBef>
              <a:spcAft>
                <a:spcPct val="0"/>
              </a:spcAft>
              <a:defRPr>
                <a:solidFill>
                  <a:schemeClr val="tx1"/>
                </a:solidFill>
                <a:latin typeface="Corbel" charset="0"/>
                <a:ea typeface="ＭＳ Ｐゴシック" charset="0"/>
              </a:defRPr>
            </a:lvl7pPr>
            <a:lvl8pPr marL="3429000" indent="-228600" fontAlgn="base">
              <a:spcBef>
                <a:spcPct val="0"/>
              </a:spcBef>
              <a:spcAft>
                <a:spcPct val="0"/>
              </a:spcAft>
              <a:defRPr>
                <a:solidFill>
                  <a:schemeClr val="tx1"/>
                </a:solidFill>
                <a:latin typeface="Corbel" charset="0"/>
                <a:ea typeface="ＭＳ Ｐゴシック" charset="0"/>
              </a:defRPr>
            </a:lvl8pPr>
            <a:lvl9pPr marL="3886200" indent="-228600" fontAlgn="base">
              <a:spcBef>
                <a:spcPct val="0"/>
              </a:spcBef>
              <a:spcAft>
                <a:spcPct val="0"/>
              </a:spcAft>
              <a:defRPr>
                <a:solidFill>
                  <a:schemeClr val="tx1"/>
                </a:solidFill>
                <a:latin typeface="Corbel" charset="0"/>
                <a:ea typeface="ＭＳ Ｐゴシック" charset="0"/>
              </a:defRPr>
            </a:lvl9pPr>
          </a:lstStyle>
          <a:p>
            <a:pPr algn="r"/>
            <a:r>
              <a:rPr lang="en-US" sz="1500">
                <a:cs typeface="ＭＳ Ｐゴシック" charset="0"/>
              </a:rPr>
              <a:t>Tafuna Elementary, American Samoa, April 2013</a:t>
            </a:r>
          </a:p>
        </p:txBody>
      </p:sp>
    </p:spTree>
    <p:extLst>
      <p:ext uri="{BB962C8B-B14F-4D97-AF65-F5344CB8AC3E}">
        <p14:creationId xmlns:p14="http://schemas.microsoft.com/office/powerpoint/2010/main" xmlns="" val="495769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lgn="ctr" fontAlgn="auto">
              <a:spcAft>
                <a:spcPts val="0"/>
              </a:spcAft>
              <a:defRPr/>
            </a:pPr>
            <a:r>
              <a:rPr lang="en-US" altLang="en-US" sz="4000" u="sng" dirty="0" smtClean="0">
                <a:solidFill>
                  <a:srgbClr val="FFC000"/>
                </a:solidFill>
                <a:latin typeface="Arial" charset="0"/>
                <a:ea typeface="ＭＳ Ｐゴシック" pitchFamily="34" charset="-128"/>
                <a:cs typeface="Arial" charset="0"/>
              </a:rPr>
              <a:t>CHL Vision</a:t>
            </a:r>
          </a:p>
        </p:txBody>
      </p:sp>
      <p:sp>
        <p:nvSpPr>
          <p:cNvPr id="11267" name="Content Placeholder 2"/>
          <p:cNvSpPr>
            <a:spLocks noGrp="1"/>
          </p:cNvSpPr>
          <p:nvPr>
            <p:ph idx="1"/>
          </p:nvPr>
        </p:nvSpPr>
        <p:spPr>
          <a:xfrm>
            <a:off x="457200" y="1447800"/>
            <a:ext cx="8229600" cy="4953000"/>
          </a:xfrm>
        </p:spPr>
        <p:txBody>
          <a:bodyPr/>
          <a:lstStyle/>
          <a:p>
            <a:pPr marL="0" indent="0" algn="ctr">
              <a:buFont typeface="Arial" charset="0"/>
              <a:buNone/>
            </a:pPr>
            <a:r>
              <a:rPr lang="en-US" sz="2800">
                <a:latin typeface="Arial" charset="0"/>
                <a:cs typeface="Arial" charset="0"/>
              </a:rPr>
              <a:t>We envision sustainable community-based systems and environments to raise healthy children in the Pacific Region</a:t>
            </a:r>
          </a:p>
        </p:txBody>
      </p:sp>
      <p:pic>
        <p:nvPicPr>
          <p:cNvPr id="11268" name="Picture 5" descr="C:\Users\Marie Fialkowski\Desktop\Marie.sync\NAP PICs\FAS fotos\601541_560081217358937_613659762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38400" y="3048000"/>
            <a:ext cx="4191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1"/>
          <p:cNvSpPr txBox="1">
            <a:spLocks noChangeArrowheads="1"/>
          </p:cNvSpPr>
          <p:nvPr/>
        </p:nvSpPr>
        <p:spPr bwMode="auto">
          <a:xfrm>
            <a:off x="6705600" y="3887788"/>
            <a:ext cx="19812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0"/>
              </a:defRPr>
            </a:lvl1pPr>
            <a:lvl2pPr marL="742950" indent="-285750">
              <a:defRPr>
                <a:solidFill>
                  <a:schemeClr val="tx1"/>
                </a:solidFill>
                <a:latin typeface="Corbel" charset="0"/>
                <a:ea typeface="ＭＳ Ｐゴシック" charset="0"/>
              </a:defRPr>
            </a:lvl2pPr>
            <a:lvl3pPr marL="1143000" indent="-228600">
              <a:defRPr>
                <a:solidFill>
                  <a:schemeClr val="tx1"/>
                </a:solidFill>
                <a:latin typeface="Corbel" charset="0"/>
                <a:ea typeface="ＭＳ Ｐゴシック" charset="0"/>
              </a:defRPr>
            </a:lvl3pPr>
            <a:lvl4pPr marL="1600200" indent="-228600">
              <a:defRPr>
                <a:solidFill>
                  <a:schemeClr val="tx1"/>
                </a:solidFill>
                <a:latin typeface="Corbel" charset="0"/>
                <a:ea typeface="ＭＳ Ｐゴシック" charset="0"/>
              </a:defRPr>
            </a:lvl4pPr>
            <a:lvl5pPr marL="2057400" indent="-228600">
              <a:defRPr>
                <a:solidFill>
                  <a:schemeClr val="tx1"/>
                </a:solidFill>
                <a:latin typeface="Corbel" charset="0"/>
                <a:ea typeface="ＭＳ Ｐゴシック" charset="0"/>
              </a:defRPr>
            </a:lvl5pPr>
            <a:lvl6pPr marL="2514600" indent="-228600" fontAlgn="base">
              <a:spcBef>
                <a:spcPct val="0"/>
              </a:spcBef>
              <a:spcAft>
                <a:spcPct val="0"/>
              </a:spcAft>
              <a:defRPr>
                <a:solidFill>
                  <a:schemeClr val="tx1"/>
                </a:solidFill>
                <a:latin typeface="Corbel" charset="0"/>
                <a:ea typeface="ＭＳ Ｐゴシック" charset="0"/>
              </a:defRPr>
            </a:lvl6pPr>
            <a:lvl7pPr marL="2971800" indent="-228600" fontAlgn="base">
              <a:spcBef>
                <a:spcPct val="0"/>
              </a:spcBef>
              <a:spcAft>
                <a:spcPct val="0"/>
              </a:spcAft>
              <a:defRPr>
                <a:solidFill>
                  <a:schemeClr val="tx1"/>
                </a:solidFill>
                <a:latin typeface="Corbel" charset="0"/>
                <a:ea typeface="ＭＳ Ｐゴシック" charset="0"/>
              </a:defRPr>
            </a:lvl7pPr>
            <a:lvl8pPr marL="3429000" indent="-228600" fontAlgn="base">
              <a:spcBef>
                <a:spcPct val="0"/>
              </a:spcBef>
              <a:spcAft>
                <a:spcPct val="0"/>
              </a:spcAft>
              <a:defRPr>
                <a:solidFill>
                  <a:schemeClr val="tx1"/>
                </a:solidFill>
                <a:latin typeface="Corbel" charset="0"/>
                <a:ea typeface="ＭＳ Ｐゴシック" charset="0"/>
              </a:defRPr>
            </a:lvl8pPr>
            <a:lvl9pPr marL="3886200" indent="-228600" fontAlgn="base">
              <a:spcBef>
                <a:spcPct val="0"/>
              </a:spcBef>
              <a:spcAft>
                <a:spcPct val="0"/>
              </a:spcAft>
              <a:defRPr>
                <a:solidFill>
                  <a:schemeClr val="tx1"/>
                </a:solidFill>
                <a:latin typeface="Corbel" charset="0"/>
                <a:ea typeface="ＭＳ Ｐゴシック" charset="0"/>
              </a:defRPr>
            </a:lvl9pPr>
          </a:lstStyle>
          <a:p>
            <a:r>
              <a:rPr lang="en-US">
                <a:cs typeface="ＭＳ Ｐゴシック" charset="0"/>
              </a:rPr>
              <a:t>Children from the Republic of the Marshall Islands</a:t>
            </a:r>
          </a:p>
        </p:txBody>
      </p:sp>
    </p:spTree>
    <p:extLst>
      <p:ext uri="{BB962C8B-B14F-4D97-AF65-F5344CB8AC3E}">
        <p14:creationId xmlns:p14="http://schemas.microsoft.com/office/powerpoint/2010/main" xmlns="" val="3668515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366.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a:ext>
            </a:extLst>
          </a:blip>
          <a:stretch>
            <a:fillRect/>
          </a:stretch>
        </p:blipFill>
        <p:spPr>
          <a:xfrm>
            <a:off x="162560" y="3667760"/>
            <a:ext cx="881888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3" name="Picture 2" descr="IMG_6377.JPG"/>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50000"/>
                    </a14:imgEffect>
                    <a14:imgEffect>
                      <a14:colorTemperature colorTemp="5300"/>
                    </a14:imgEffect>
                  </a14:imgLayer>
                </a14:imgProps>
              </a:ext>
              <a:ext uri="{28A0092B-C50C-407E-A947-70E740481C1C}">
                <a14:useLocalDpi xmlns:a14="http://schemas.microsoft.com/office/drawing/2010/main" xmlns=""/>
              </a:ext>
            </a:extLst>
          </a:blip>
          <a:stretch>
            <a:fillRect/>
          </a:stretch>
        </p:blipFill>
        <p:spPr>
          <a:xfrm>
            <a:off x="4826000" y="525969"/>
            <a:ext cx="4155439" cy="288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IMG_8652.JPG"/>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162560" y="534762"/>
            <a:ext cx="4303258" cy="2868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502185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CariPac</a:t>
            </a:r>
            <a:endParaRPr lang="en-US" b="1" dirty="0">
              <a:latin typeface="Arial"/>
              <a:cs typeface="Arial"/>
            </a:endParaRPr>
          </a:p>
        </p:txBody>
      </p:sp>
      <p:sp>
        <p:nvSpPr>
          <p:cNvPr id="3" name="Content Placeholder 2"/>
          <p:cNvSpPr>
            <a:spLocks noGrp="1"/>
          </p:cNvSpPr>
          <p:nvPr>
            <p:ph idx="1"/>
          </p:nvPr>
        </p:nvSpPr>
        <p:spPr>
          <a:xfrm>
            <a:off x="457200" y="1334655"/>
            <a:ext cx="8229600" cy="4676678"/>
          </a:xfrm>
        </p:spPr>
        <p:txBody>
          <a:bodyPr>
            <a:noAutofit/>
          </a:bodyPr>
          <a:lstStyle/>
          <a:p>
            <a:pPr marL="0" lvl="0" indent="0">
              <a:buNone/>
            </a:pPr>
            <a:r>
              <a:rPr lang="en-US" sz="4000" dirty="0" smtClean="0">
                <a:latin typeface="Arial"/>
                <a:cs typeface="Arial"/>
              </a:rPr>
              <a:t>… formed </a:t>
            </a:r>
            <a:r>
              <a:rPr lang="en-US" sz="4000" dirty="0">
                <a:latin typeface="Arial"/>
                <a:cs typeface="Arial"/>
              </a:rPr>
              <a:t>as a consortium to help address the challenges </a:t>
            </a:r>
            <a:r>
              <a:rPr lang="en-US" sz="4000" dirty="0" smtClean="0">
                <a:latin typeface="Arial"/>
                <a:cs typeface="Arial"/>
              </a:rPr>
              <a:t>of </a:t>
            </a:r>
            <a:r>
              <a:rPr lang="en-US" sz="4000" dirty="0">
                <a:latin typeface="Arial"/>
                <a:cs typeface="Arial"/>
              </a:rPr>
              <a:t>providing food and agricultural education </a:t>
            </a:r>
            <a:endParaRPr lang="en-US" sz="4000" dirty="0" smtClean="0">
              <a:latin typeface="Arial"/>
              <a:cs typeface="Arial"/>
            </a:endParaRPr>
          </a:p>
          <a:p>
            <a:pPr marL="0" lvl="0" indent="0">
              <a:buNone/>
            </a:pPr>
            <a:r>
              <a:rPr lang="en-US" sz="4000" dirty="0" smtClean="0">
                <a:latin typeface="Arial"/>
                <a:cs typeface="Arial"/>
              </a:rPr>
              <a:t>to </a:t>
            </a:r>
            <a:r>
              <a:rPr lang="en-US" sz="4000" dirty="0">
                <a:latin typeface="Arial"/>
                <a:cs typeface="Arial"/>
              </a:rPr>
              <a:t>college and university students </a:t>
            </a:r>
            <a:endParaRPr lang="en-US" sz="4000" dirty="0" smtClean="0">
              <a:latin typeface="Arial"/>
              <a:cs typeface="Arial"/>
            </a:endParaRPr>
          </a:p>
          <a:p>
            <a:pPr marL="0" lvl="0" indent="0">
              <a:buNone/>
            </a:pPr>
            <a:r>
              <a:rPr lang="en-US" sz="4000" dirty="0" smtClean="0">
                <a:latin typeface="Arial"/>
                <a:cs typeface="Arial"/>
              </a:rPr>
              <a:t>in </a:t>
            </a:r>
            <a:r>
              <a:rPr lang="en-US" sz="4000" dirty="0">
                <a:latin typeface="Arial"/>
                <a:cs typeface="Arial"/>
              </a:rPr>
              <a:t>the Caribbean and Pacific </a:t>
            </a:r>
            <a:r>
              <a:rPr lang="en-US" sz="4000" dirty="0" smtClean="0">
                <a:latin typeface="Arial"/>
                <a:cs typeface="Arial"/>
              </a:rPr>
              <a:t>Islands.</a:t>
            </a:r>
          </a:p>
        </p:txBody>
      </p:sp>
    </p:spTree>
    <p:extLst>
      <p:ext uri="{BB962C8B-B14F-4D97-AF65-F5344CB8AC3E}">
        <p14:creationId xmlns:p14="http://schemas.microsoft.com/office/powerpoint/2010/main" xmlns="" val="885744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7" name="Rectangle 3"/>
          <p:cNvSpPr>
            <a:spLocks noChangeArrowheads="1"/>
          </p:cNvSpPr>
          <p:nvPr/>
        </p:nvSpPr>
        <p:spPr bwMode="auto">
          <a:xfrm>
            <a:off x="1651000" y="982134"/>
            <a:ext cx="5617092" cy="5016758"/>
          </a:xfrm>
          <a:prstGeom prst="rect">
            <a:avLst/>
          </a:prstGeom>
          <a:noFill/>
          <a:ln w="9525">
            <a:noFill/>
            <a:miter lim="800000"/>
            <a:headEnd/>
            <a:tailEnd/>
          </a:ln>
          <a:effectLst/>
        </p:spPr>
        <p:txBody>
          <a:bodyPr wrap="none">
            <a:spAutoFit/>
          </a:bodyPr>
          <a:lstStyle/>
          <a:p>
            <a:pPr>
              <a:defRPr/>
            </a:pPr>
            <a:r>
              <a:rPr lang="en-US" sz="4000" dirty="0" smtClean="0">
                <a:solidFill>
                  <a:srgbClr val="FFFF00"/>
                </a:solidFill>
              </a:rPr>
              <a:t>I. </a:t>
            </a:r>
            <a:r>
              <a:rPr lang="en-US" sz="4000" dirty="0" smtClean="0">
                <a:solidFill>
                  <a:schemeClr val="bg1"/>
                </a:solidFill>
              </a:rPr>
              <a:t>History</a:t>
            </a:r>
          </a:p>
          <a:p>
            <a:pPr>
              <a:defRPr/>
            </a:pPr>
            <a:endParaRPr lang="en-US" sz="4000" dirty="0">
              <a:solidFill>
                <a:schemeClr val="bg1"/>
              </a:solidFill>
            </a:endParaRPr>
          </a:p>
          <a:p>
            <a:pPr>
              <a:defRPr/>
            </a:pPr>
            <a:r>
              <a:rPr lang="en-US" sz="4000" dirty="0" smtClean="0">
                <a:solidFill>
                  <a:srgbClr val="FFFF00"/>
                </a:solidFill>
              </a:rPr>
              <a:t>II. </a:t>
            </a:r>
            <a:r>
              <a:rPr lang="en-US" sz="4000" dirty="0" smtClean="0">
                <a:solidFill>
                  <a:schemeClr val="bg1"/>
                </a:solidFill>
              </a:rPr>
              <a:t>Regional Collaborations</a:t>
            </a:r>
            <a:endParaRPr lang="en-US" sz="4000" dirty="0">
              <a:solidFill>
                <a:schemeClr val="bg1"/>
              </a:solidFill>
            </a:endParaRPr>
          </a:p>
          <a:p>
            <a:pPr>
              <a:defRPr/>
            </a:pPr>
            <a:endParaRPr lang="en-US" sz="4000" dirty="0">
              <a:solidFill>
                <a:schemeClr val="bg1"/>
              </a:solidFill>
            </a:endParaRPr>
          </a:p>
          <a:p>
            <a:pPr>
              <a:defRPr/>
            </a:pPr>
            <a:r>
              <a:rPr lang="en-US" sz="4000" dirty="0" smtClean="0">
                <a:solidFill>
                  <a:srgbClr val="FFFF00"/>
                </a:solidFill>
              </a:rPr>
              <a:t>III. </a:t>
            </a:r>
            <a:r>
              <a:rPr lang="en-US" sz="4000" dirty="0" smtClean="0">
                <a:solidFill>
                  <a:schemeClr val="bg1"/>
                </a:solidFill>
              </a:rPr>
              <a:t>Local</a:t>
            </a:r>
            <a:r>
              <a:rPr lang="en-US" sz="4000" dirty="0" smtClean="0">
                <a:solidFill>
                  <a:srgbClr val="FFFF00"/>
                </a:solidFill>
              </a:rPr>
              <a:t> </a:t>
            </a:r>
            <a:r>
              <a:rPr lang="en-US" sz="4000" dirty="0" smtClean="0">
                <a:solidFill>
                  <a:schemeClr val="bg1"/>
                </a:solidFill>
              </a:rPr>
              <a:t>Priorities</a:t>
            </a:r>
          </a:p>
          <a:p>
            <a:pPr>
              <a:defRPr/>
            </a:pPr>
            <a:endParaRPr lang="en-US" sz="4000" dirty="0" smtClean="0">
              <a:solidFill>
                <a:schemeClr val="bg1"/>
              </a:solidFill>
            </a:endParaRPr>
          </a:p>
          <a:p>
            <a:pPr>
              <a:defRPr/>
            </a:pPr>
            <a:r>
              <a:rPr lang="en-US" sz="4000" dirty="0" smtClean="0">
                <a:solidFill>
                  <a:srgbClr val="FFFF00"/>
                </a:solidFill>
              </a:rPr>
              <a:t>IV. </a:t>
            </a:r>
            <a:r>
              <a:rPr lang="en-US" sz="4000" dirty="0" smtClean="0">
                <a:solidFill>
                  <a:schemeClr val="bg1"/>
                </a:solidFill>
              </a:rPr>
              <a:t>Future</a:t>
            </a:r>
            <a:r>
              <a:rPr lang="en-US" sz="4000" dirty="0">
                <a:solidFill>
                  <a:schemeClr val="bg1"/>
                </a:solidFill>
              </a:rPr>
              <a:t/>
            </a:r>
            <a:br>
              <a:rPr lang="en-US" sz="4000" dirty="0">
                <a:solidFill>
                  <a:schemeClr val="bg1"/>
                </a:solidFill>
              </a:rPr>
            </a:br>
            <a:endParaRPr lang="en-US" sz="4000" dirty="0">
              <a:solidFill>
                <a:schemeClr val="bg1"/>
              </a:solidFill>
            </a:endParaRPr>
          </a:p>
        </p:txBody>
      </p:sp>
      <p:pic>
        <p:nvPicPr>
          <p:cNvPr id="2" name="Picture 1"/>
          <p:cNvPicPr>
            <a:picLocks noChangeAspect="1"/>
          </p:cNvPicPr>
          <p:nvPr/>
        </p:nvPicPr>
        <p:blipFill>
          <a:blip r:embed="rId3"/>
          <a:stretch>
            <a:fillRect/>
          </a:stretch>
        </p:blipFill>
        <p:spPr>
          <a:xfrm>
            <a:off x="7292405" y="841472"/>
            <a:ext cx="1022077" cy="969944"/>
          </a:xfrm>
          <a:prstGeom prst="rect">
            <a:avLst/>
          </a:prstGeom>
        </p:spPr>
      </p:pic>
    </p:spTree>
    <p:extLst>
      <p:ext uri="{BB962C8B-B14F-4D97-AF65-F5344CB8AC3E}">
        <p14:creationId xmlns:p14="http://schemas.microsoft.com/office/powerpoint/2010/main" xmlns="" val="786277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406531_694907740545797_4482109376464699212_n.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689219" y="277093"/>
            <a:ext cx="4128009" cy="3071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1470140_695187223851182_2862845157497744947_n.jpg"/>
          <p:cNvPicPr>
            <a:picLocks noChangeAspect="1"/>
          </p:cNvPicPr>
          <p:nvPr/>
        </p:nvPicPr>
        <p:blipFill>
          <a:blip r:embed="rId4" cstate="print">
            <a:lum contrast="20000"/>
            <a:extLst>
              <a:ext uri="{28A0092B-C50C-407E-A947-70E740481C1C}">
                <a14:useLocalDpi xmlns:a14="http://schemas.microsoft.com/office/drawing/2010/main" xmlns=""/>
              </a:ext>
            </a:extLst>
          </a:blip>
          <a:stretch>
            <a:fillRect/>
          </a:stretch>
        </p:blipFill>
        <p:spPr>
          <a:xfrm>
            <a:off x="308393" y="3683000"/>
            <a:ext cx="4061053" cy="29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10438918_695190627184175_6792244757684851452_n.jp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57526" y="277093"/>
            <a:ext cx="4111920" cy="3071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10373816_694907973879107_1465076484806936905_n.jpg"/>
          <p:cNvPicPr>
            <a:picLocks noChangeAspect="1"/>
          </p:cNvPicPr>
          <p:nvPr/>
        </p:nvPicPr>
        <p:blipFill>
          <a:blip r:embed="rId6" cstate="print">
            <a:lum contrast="20000"/>
            <a:extLst>
              <a:ext uri="{28A0092B-C50C-407E-A947-70E740481C1C}">
                <a14:useLocalDpi xmlns:a14="http://schemas.microsoft.com/office/drawing/2010/main" xmlns=""/>
              </a:ext>
            </a:extLst>
          </a:blip>
          <a:stretch>
            <a:fillRect/>
          </a:stretch>
        </p:blipFill>
        <p:spPr>
          <a:xfrm>
            <a:off x="4689219" y="3683000"/>
            <a:ext cx="4128009" cy="29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4214792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Summer Institute</a:t>
            </a:r>
            <a:endParaRPr lang="en-US" b="1" dirty="0">
              <a:latin typeface="Arial"/>
              <a:cs typeface="Arial"/>
            </a:endParaRPr>
          </a:p>
        </p:txBody>
      </p:sp>
      <p:pic>
        <p:nvPicPr>
          <p:cNvPr id="3" name="Picture 2" descr="IMG_1825.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4947921" y="4145278"/>
            <a:ext cx="3840480" cy="2508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38100"/>
            <a:contourClr>
              <a:srgbClr val="FFFFFF"/>
            </a:contourClr>
          </a:sp3d>
        </p:spPr>
      </p:pic>
      <p:pic>
        <p:nvPicPr>
          <p:cNvPr id="5" name="Picture 4" descr="IMG_0504.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07818" y="1255078"/>
            <a:ext cx="3947621" cy="2608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1009.JPG"/>
          <p:cNvPicPr>
            <a:picLocks noChangeAspect="1"/>
          </p:cNvPicPr>
          <p:nvPr/>
        </p:nvPicPr>
        <p:blipFill>
          <a:blip r:embed="rId6" cstate="print">
            <a:extLst>
              <a:ext uri="{BEBA8EAE-BF5A-486C-A8C5-ECC9F3942E4B}">
                <a14:imgProps xmlns:a14="http://schemas.microsoft.com/office/drawing/2010/main" xmlns="">
                  <a14:imgLayer r:embed="rId7">
                    <a14:imgEffect>
                      <a14:sharpenSoften amount="50000"/>
                    </a14:imgEffect>
                    <a14:imgEffect>
                      <a14:colorTemperature colorTemp="5900"/>
                    </a14:imgEffect>
                  </a14:imgLayer>
                </a14:imgProps>
              </a:ext>
              <a:ext uri="{28A0092B-C50C-407E-A947-70E740481C1C}">
                <a14:useLocalDpi xmlns:a14="http://schemas.microsoft.com/office/drawing/2010/main" xmlns=""/>
              </a:ext>
            </a:extLst>
          </a:blip>
          <a:stretch>
            <a:fillRect/>
          </a:stretch>
        </p:blipFill>
        <p:spPr>
          <a:xfrm>
            <a:off x="207819" y="4145279"/>
            <a:ext cx="4286627" cy="2508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G_1221.jpg"/>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4572000" y="1255078"/>
            <a:ext cx="4261528" cy="2608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726358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50800" dist="38100" dir="2700000" algn="tl" rotWithShape="0">
                    <a:srgbClr val="000000">
                      <a:alpha val="43000"/>
                    </a:srgbClr>
                  </a:outerShdw>
                </a:effectLst>
                <a:latin typeface="Arial"/>
                <a:cs typeface="Arial"/>
              </a:rPr>
              <a:t>III.  Local Priorities</a:t>
            </a:r>
            <a:endParaRPr lang="en-US" b="1" dirty="0">
              <a:solidFill>
                <a:srgbClr val="FFFF00"/>
              </a:solidFill>
              <a:effectLst>
                <a:outerShdw blurRad="50800" dist="38100" dir="2700000" algn="tl" rotWithShape="0">
                  <a:srgbClr val="000000">
                    <a:alpha val="43000"/>
                  </a:srgbClr>
                </a:outerShdw>
              </a:effectLst>
              <a:latin typeface="Arial"/>
              <a:cs typeface="Arial"/>
            </a:endParaRPr>
          </a:p>
        </p:txBody>
      </p:sp>
      <p:sp>
        <p:nvSpPr>
          <p:cNvPr id="3" name="Content Placeholder 2"/>
          <p:cNvSpPr>
            <a:spLocks noGrp="1"/>
          </p:cNvSpPr>
          <p:nvPr>
            <p:ph idx="1"/>
          </p:nvPr>
        </p:nvSpPr>
        <p:spPr/>
        <p:txBody>
          <a:bodyPr/>
          <a:lstStyle/>
          <a:p>
            <a:pPr marL="0" indent="0" algn="ctr">
              <a:buNone/>
            </a:pPr>
            <a:endParaRPr lang="en-US" dirty="0" smtClean="0">
              <a:solidFill>
                <a:schemeClr val="bg1"/>
              </a:solidFill>
            </a:endParaRPr>
          </a:p>
          <a:p>
            <a:pPr marL="0" indent="0" algn="ctr">
              <a:buNone/>
            </a:pPr>
            <a:r>
              <a:rPr lang="en-US" sz="4400" b="1" dirty="0" smtClean="0">
                <a:solidFill>
                  <a:schemeClr val="bg1"/>
                </a:solidFill>
              </a:rPr>
              <a:t>Food Security</a:t>
            </a:r>
          </a:p>
          <a:p>
            <a:pPr marL="0" indent="0" algn="ctr">
              <a:buNone/>
            </a:pPr>
            <a:r>
              <a:rPr lang="en-US" sz="4400" b="1" dirty="0" smtClean="0">
                <a:solidFill>
                  <a:schemeClr val="bg1"/>
                </a:solidFill>
              </a:rPr>
              <a:t>Wellness</a:t>
            </a:r>
          </a:p>
          <a:p>
            <a:endParaRPr lang="en-US" dirty="0">
              <a:solidFill>
                <a:schemeClr val="bg1"/>
              </a:solidFill>
            </a:endParaRPr>
          </a:p>
        </p:txBody>
      </p:sp>
    </p:spTree>
    <p:extLst>
      <p:ext uri="{BB962C8B-B14F-4D97-AF65-F5344CB8AC3E}">
        <p14:creationId xmlns:p14="http://schemas.microsoft.com/office/powerpoint/2010/main" xmlns="" val="1723695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a:spLocks noChangeArrowheads="1"/>
          </p:cNvSpPr>
          <p:nvPr/>
        </p:nvSpPr>
        <p:spPr bwMode="auto">
          <a:xfrm>
            <a:off x="0" y="3800475"/>
            <a:ext cx="3460750" cy="3057525"/>
          </a:xfrm>
          <a:prstGeom prst="rtTriangle">
            <a:avLst/>
          </a:prstGeom>
          <a:blipFill dpi="0" rotWithShape="1">
            <a:blip r:embed="rId3"/>
            <a:srcRect/>
            <a:stretch>
              <a:fillRect/>
            </a:stretch>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76803" name="Rectangle 1"/>
          <p:cNvSpPr>
            <a:spLocks noChangeArrowheads="1"/>
          </p:cNvSpPr>
          <p:nvPr/>
        </p:nvSpPr>
        <p:spPr bwMode="auto">
          <a:xfrm>
            <a:off x="1878418" y="1143000"/>
            <a:ext cx="7412038" cy="4881336"/>
          </a:xfrm>
          <a:prstGeom prst="rect">
            <a:avLst/>
          </a:prstGeom>
          <a:noFill/>
          <a:ln w="9525">
            <a:noFill/>
            <a:miter lim="800000"/>
            <a:headEnd/>
            <a:tailEnd/>
          </a:ln>
        </p:spPr>
        <p:txBody>
          <a:bodyPr>
            <a:spAutoFit/>
          </a:bodyPr>
          <a:lstStyle/>
          <a:p>
            <a:pPr marL="457200" indent="-457200">
              <a:lnSpc>
                <a:spcPct val="80000"/>
              </a:lnSpc>
              <a:buFont typeface="Arial" pitchFamily="34" charset="0"/>
              <a:buChar char="•"/>
            </a:pPr>
            <a:r>
              <a:rPr lang="en-US" sz="2800" dirty="0" smtClean="0"/>
              <a:t>Geographic </a:t>
            </a:r>
            <a:r>
              <a:rPr lang="en-US" sz="2800" dirty="0"/>
              <a:t>isolation</a:t>
            </a:r>
          </a:p>
          <a:p>
            <a:pPr marL="457200" indent="-457200">
              <a:lnSpc>
                <a:spcPct val="80000"/>
              </a:lnSpc>
              <a:buFont typeface="Arial" pitchFamily="34" charset="0"/>
              <a:buChar char="•"/>
            </a:pPr>
            <a:r>
              <a:rPr lang="en-US" sz="2800" dirty="0" smtClean="0"/>
              <a:t>Price </a:t>
            </a:r>
            <a:r>
              <a:rPr lang="en-US" sz="2800" dirty="0"/>
              <a:t>of oil</a:t>
            </a:r>
          </a:p>
          <a:p>
            <a:pPr marL="457200" indent="-457200">
              <a:lnSpc>
                <a:spcPct val="80000"/>
              </a:lnSpc>
              <a:buFont typeface="Arial" pitchFamily="34" charset="0"/>
              <a:buChar char="•"/>
            </a:pPr>
            <a:r>
              <a:rPr lang="en-US" sz="2800" dirty="0" smtClean="0"/>
              <a:t>Limited </a:t>
            </a:r>
            <a:r>
              <a:rPr lang="en-US" sz="2800" dirty="0"/>
              <a:t>opportunities to expand export earnings</a:t>
            </a:r>
          </a:p>
          <a:p>
            <a:pPr marL="457200" indent="-457200">
              <a:lnSpc>
                <a:spcPct val="80000"/>
              </a:lnSpc>
              <a:buFont typeface="Arial" pitchFamily="34" charset="0"/>
              <a:buChar char="•"/>
            </a:pPr>
            <a:endParaRPr lang="en-US" sz="2800" dirty="0"/>
          </a:p>
          <a:p>
            <a:pPr marL="457200" indent="-457200">
              <a:lnSpc>
                <a:spcPct val="80000"/>
              </a:lnSpc>
              <a:buFont typeface="Arial" pitchFamily="34" charset="0"/>
              <a:buChar char="•"/>
            </a:pPr>
            <a:r>
              <a:rPr lang="en-US" sz="2800" dirty="0" smtClean="0"/>
              <a:t>Declining </a:t>
            </a:r>
            <a:r>
              <a:rPr lang="en-US" sz="2800" dirty="0"/>
              <a:t>land available for agriculture</a:t>
            </a:r>
          </a:p>
          <a:p>
            <a:pPr marL="457200" indent="-457200">
              <a:lnSpc>
                <a:spcPct val="80000"/>
              </a:lnSpc>
              <a:buFont typeface="Arial" pitchFamily="34" charset="0"/>
              <a:buChar char="•"/>
            </a:pPr>
            <a:r>
              <a:rPr lang="en-US" sz="2800" dirty="0"/>
              <a:t>Dependency on imported food</a:t>
            </a:r>
          </a:p>
          <a:p>
            <a:pPr marL="457200" indent="-457200">
              <a:lnSpc>
                <a:spcPct val="80000"/>
              </a:lnSpc>
              <a:buFont typeface="Arial" pitchFamily="34" charset="0"/>
              <a:buChar char="•"/>
            </a:pPr>
            <a:r>
              <a:rPr lang="en-US" sz="2800" dirty="0" smtClean="0"/>
              <a:t>High </a:t>
            </a:r>
            <a:r>
              <a:rPr lang="en-US" sz="2800" dirty="0"/>
              <a:t>F</a:t>
            </a:r>
            <a:r>
              <a:rPr lang="en-US" sz="2800" dirty="0" smtClean="0"/>
              <a:t>ood </a:t>
            </a:r>
            <a:r>
              <a:rPr lang="en-US" sz="2800" dirty="0"/>
              <a:t>P</a:t>
            </a:r>
            <a:r>
              <a:rPr lang="en-US" sz="2800" dirty="0" smtClean="0"/>
              <a:t>rices</a:t>
            </a:r>
            <a:endParaRPr lang="en-US" sz="2800" dirty="0"/>
          </a:p>
          <a:p>
            <a:pPr marL="457200" indent="-457200">
              <a:lnSpc>
                <a:spcPct val="80000"/>
              </a:lnSpc>
              <a:buFont typeface="Arial" pitchFamily="34" charset="0"/>
              <a:buChar char="•"/>
            </a:pPr>
            <a:r>
              <a:rPr lang="en-US" sz="2800" b="1" dirty="0" smtClean="0"/>
              <a:t>Non-Communicable Chronic Diseases</a:t>
            </a:r>
            <a:endParaRPr lang="en-US" sz="2800" b="1" dirty="0"/>
          </a:p>
          <a:p>
            <a:pPr marL="457200" indent="-457200">
              <a:lnSpc>
                <a:spcPct val="80000"/>
              </a:lnSpc>
            </a:pPr>
            <a:r>
              <a:rPr lang="en-US" sz="2800" dirty="0"/>
              <a:t> </a:t>
            </a:r>
            <a:endParaRPr lang="en-US" sz="2400" dirty="0"/>
          </a:p>
          <a:p>
            <a:pPr marL="457200" indent="-457200">
              <a:lnSpc>
                <a:spcPct val="80000"/>
              </a:lnSpc>
              <a:buFont typeface="Arial" pitchFamily="34" charset="0"/>
              <a:buChar char="•"/>
            </a:pPr>
            <a:r>
              <a:rPr lang="en-US" sz="2800" b="1" dirty="0" smtClean="0"/>
              <a:t>Population Pressures</a:t>
            </a:r>
            <a:endParaRPr lang="en-US" sz="2800" b="1" dirty="0"/>
          </a:p>
          <a:p>
            <a:pPr marL="457200" indent="-457200">
              <a:lnSpc>
                <a:spcPct val="80000"/>
              </a:lnSpc>
              <a:buFont typeface="Arial" pitchFamily="34" charset="0"/>
              <a:buChar char="•"/>
            </a:pPr>
            <a:r>
              <a:rPr lang="en-US" sz="2800" dirty="0" smtClean="0"/>
              <a:t>Natural Disasters</a:t>
            </a:r>
            <a:endParaRPr lang="en-US" sz="2800" dirty="0"/>
          </a:p>
          <a:p>
            <a:pPr marL="457200" indent="-457200">
              <a:lnSpc>
                <a:spcPct val="80000"/>
              </a:lnSpc>
              <a:buFont typeface="Arial" pitchFamily="34" charset="0"/>
              <a:buChar char="•"/>
            </a:pPr>
            <a:r>
              <a:rPr lang="en-US" sz="2800" dirty="0"/>
              <a:t>Climate </a:t>
            </a:r>
            <a:r>
              <a:rPr lang="en-US" sz="2800" dirty="0" smtClean="0"/>
              <a:t>Change</a:t>
            </a:r>
            <a:endParaRPr lang="en-US" sz="2800" dirty="0"/>
          </a:p>
          <a:p>
            <a:pPr marL="457200" indent="-457200">
              <a:lnSpc>
                <a:spcPct val="80000"/>
              </a:lnSpc>
              <a:buFont typeface="Arial" pitchFamily="34" charset="0"/>
              <a:buChar char="•"/>
            </a:pPr>
            <a:endParaRPr lang="en-US" sz="2400" dirty="0"/>
          </a:p>
        </p:txBody>
      </p:sp>
      <p:sp>
        <p:nvSpPr>
          <p:cNvPr id="76804" name="Title 1"/>
          <p:cNvSpPr>
            <a:spLocks noGrp="1"/>
          </p:cNvSpPr>
          <p:nvPr>
            <p:ph type="title"/>
          </p:nvPr>
        </p:nvSpPr>
        <p:spPr>
          <a:xfrm>
            <a:off x="822325" y="365125"/>
            <a:ext cx="7521575" cy="549275"/>
          </a:xfrm>
        </p:spPr>
        <p:txBody>
          <a:bodyPr/>
          <a:lstStyle/>
          <a:p>
            <a:r>
              <a:rPr lang="en-US" sz="2200" b="1" dirty="0" smtClean="0">
                <a:solidFill>
                  <a:srgbClr val="FFFF00"/>
                </a:solidFill>
                <a:effectLst>
                  <a:outerShdw blurRad="50800" dist="38100" dir="2700000" algn="tl" rotWithShape="0">
                    <a:srgbClr val="000000">
                      <a:alpha val="43000"/>
                    </a:srgbClr>
                  </a:outerShdw>
                </a:effectLst>
              </a:rPr>
              <a:t>We are “Micro-States”.</a:t>
            </a:r>
            <a:endParaRPr lang="en-US" b="1" dirty="0" smtClean="0">
              <a:solidFill>
                <a:srgbClr val="FFFF00"/>
              </a:solidFill>
              <a:effectLst>
                <a:outerShdw blurRad="50800" dist="38100" dir="27000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p:cNvPicPr>
          <p:nvPr/>
        </p:nvPicPr>
        <p:blipFill>
          <a:blip r:embed="rId3"/>
          <a:srcRect/>
          <a:stretch>
            <a:fillRect/>
          </a:stretch>
        </p:blipFill>
        <p:spPr bwMode="auto">
          <a:xfrm>
            <a:off x="12700" y="12700"/>
            <a:ext cx="91186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p:cNvPicPr>
          <p:nvPr/>
        </p:nvPicPr>
        <p:blipFill>
          <a:blip r:embed="rId2"/>
          <a:srcRect/>
          <a:stretch>
            <a:fillRect/>
          </a:stretch>
        </p:blipFill>
        <p:spPr bwMode="auto">
          <a:xfrm>
            <a:off x="12700" y="12700"/>
            <a:ext cx="91186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p:cNvPicPr>
          <p:nvPr/>
        </p:nvPicPr>
        <p:blipFill>
          <a:blip r:embed="rId2"/>
          <a:srcRect/>
          <a:stretch>
            <a:fillRect/>
          </a:stretch>
        </p:blipFill>
        <p:spPr bwMode="auto">
          <a:xfrm>
            <a:off x="12700" y="12700"/>
            <a:ext cx="91186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F:\forest_areas.jpg"/>
          <p:cNvPicPr>
            <a:picLocks noChangeAspect="1" noChangeArrowheads="1"/>
          </p:cNvPicPr>
          <p:nvPr/>
        </p:nvPicPr>
        <p:blipFill>
          <a:blip r:embed="rId3" cstate="print"/>
          <a:srcRect/>
          <a:stretch>
            <a:fillRect/>
          </a:stretch>
        </p:blipFill>
        <p:spPr bwMode="auto">
          <a:xfrm>
            <a:off x="0" y="-1"/>
            <a:ext cx="9144000" cy="6952951"/>
          </a:xfrm>
          <a:prstGeom prst="rect">
            <a:avLst/>
          </a:prstGeom>
          <a:noFill/>
        </p:spPr>
      </p:pic>
    </p:spTree>
    <p:extLst>
      <p:ext uri="{BB962C8B-B14F-4D97-AF65-F5344CB8AC3E}">
        <p14:creationId xmlns:p14="http://schemas.microsoft.com/office/powerpoint/2010/main" xmlns="" val="37263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rial"/>
                <a:cs typeface="Arial"/>
              </a:rPr>
              <a:t>Natural Resources: Forestry</a:t>
            </a:r>
            <a:endParaRPr lang="en-US" sz="3600" b="1" dirty="0">
              <a:latin typeface="Arial"/>
              <a:cs typeface="Arial"/>
            </a:endParaRPr>
          </a:p>
        </p:txBody>
      </p:sp>
      <p:sp>
        <p:nvSpPr>
          <p:cNvPr id="3" name="Content Placeholder 2"/>
          <p:cNvSpPr>
            <a:spLocks noGrp="1"/>
          </p:cNvSpPr>
          <p:nvPr>
            <p:ph idx="1"/>
          </p:nvPr>
        </p:nvSpPr>
        <p:spPr>
          <a:xfrm>
            <a:off x="457200" y="1417638"/>
            <a:ext cx="8229600" cy="4363085"/>
          </a:xfrm>
        </p:spPr>
        <p:txBody>
          <a:bodyPr>
            <a:normAutofit/>
          </a:bodyPr>
          <a:lstStyle/>
          <a:p>
            <a:pPr marL="0" indent="0">
              <a:buNone/>
            </a:pPr>
            <a:r>
              <a:rPr lang="en-US" sz="2200" dirty="0" smtClean="0">
                <a:latin typeface="Arial"/>
                <a:cs typeface="Arial"/>
              </a:rPr>
              <a:t>… support beautification</a:t>
            </a:r>
            <a:r>
              <a:rPr lang="en-US" sz="2200" dirty="0">
                <a:latin typeface="Arial"/>
                <a:cs typeface="Arial"/>
              </a:rPr>
              <a:t>, coastal stabilization, traditional forestry practices, and sustainable use of natural resources. </a:t>
            </a:r>
            <a:endParaRPr lang="en-US" sz="2200" dirty="0" smtClean="0">
              <a:latin typeface="Arial"/>
              <a:cs typeface="Arial"/>
            </a:endParaRPr>
          </a:p>
          <a:p>
            <a:pPr marL="0" indent="0">
              <a:buNone/>
            </a:pPr>
            <a:endParaRPr lang="en-US" sz="2200" dirty="0">
              <a:latin typeface="Arial"/>
              <a:cs typeface="Arial"/>
            </a:endParaRPr>
          </a:p>
          <a:p>
            <a:pPr marL="0" indent="0">
              <a:buNone/>
            </a:pPr>
            <a:r>
              <a:rPr lang="en-US" sz="2200" dirty="0" smtClean="0">
                <a:latin typeface="Arial"/>
                <a:cs typeface="Arial"/>
              </a:rPr>
              <a:t>… forestry </a:t>
            </a:r>
            <a:r>
              <a:rPr lang="en-US" sz="2200" dirty="0">
                <a:latin typeface="Arial"/>
                <a:cs typeface="Arial"/>
              </a:rPr>
              <a:t>education and management of forests and tree resources, all with respect to the culture and </a:t>
            </a:r>
            <a:r>
              <a:rPr lang="en-US" sz="2200" dirty="0" smtClean="0">
                <a:latin typeface="Arial"/>
                <a:cs typeface="Arial"/>
              </a:rPr>
              <a:t>environment…</a:t>
            </a:r>
            <a:endParaRPr lang="en-US" sz="2400" dirty="0">
              <a:latin typeface="Helvetica"/>
              <a:cs typeface="Helvetica"/>
            </a:endParaRPr>
          </a:p>
        </p:txBody>
      </p:sp>
      <p:pic>
        <p:nvPicPr>
          <p:cNvPr id="5" name="Picture 4" descr="C:\Documents and Settings\Cella\Desktop\Forestry\piccs\IMG_1442 (2).JP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57199" y="3977640"/>
            <a:ext cx="3636506"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7" descr="L:\Backup 25Nov2013\Personal\Photos\Sept2013\IMG_0992.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544848" y="3977640"/>
            <a:ext cx="3943324" cy="2512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921126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sers\ngurr\Documents\Pictures\Vegetation pics\P1010245.JPG"/>
          <p:cNvPicPr/>
          <p:nvPr/>
        </p:nvPicPr>
        <p:blipFill>
          <a:blip r:embed="rId2" cstate="print">
            <a:lum bright="20000"/>
            <a:extLst>
              <a:ext uri="{BEBA8EAE-BF5A-486C-A8C5-ECC9F3942E4B}">
                <a14:imgProps xmlns:a14="http://schemas.microsoft.com/office/drawing/2010/main" xmlns="">
                  <a14:imgLayer r:embed="rId3">
                    <a14:imgEffect>
                      <a14:sharpenSoften amount="50000"/>
                    </a14:imgEffect>
                    <a14:imgEffect>
                      <a14:brightnessContrast bright="20000"/>
                    </a14:imgEffect>
                  </a14:imgLayer>
                </a14:imgProps>
              </a:ext>
              <a:ext uri="{28A0092B-C50C-407E-A947-70E740481C1C}">
                <a14:useLocalDpi xmlns:a14="http://schemas.microsoft.com/office/drawing/2010/main" xmlns=""/>
              </a:ext>
            </a:extLst>
          </a:blip>
          <a:srcRect/>
          <a:stretch>
            <a:fillRect/>
          </a:stretch>
        </p:blipFill>
        <p:spPr bwMode="auto">
          <a:xfrm>
            <a:off x="585645" y="4237182"/>
            <a:ext cx="3683922" cy="2410456"/>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D:\Users\ngurr\Documents\Pictures\Vegetation pics\P1010213.JPG"/>
          <p:cNvPicPr>
            <a:picLocks noChangeAspect="1" noChangeArrowheads="1"/>
          </p:cNvPicPr>
          <p:nvPr/>
        </p:nvPicPr>
        <p:blipFill>
          <a:blip r:embed="rId4" cstate="print">
            <a:lum bright="20000" contrast="20000"/>
            <a:extLst>
              <a:ext uri="{28A0092B-C50C-407E-A947-70E740481C1C}">
                <a14:useLocalDpi xmlns:a14="http://schemas.microsoft.com/office/drawing/2010/main" xmlns=""/>
              </a:ext>
            </a:extLst>
          </a:blip>
          <a:srcRect/>
          <a:stretch>
            <a:fillRect/>
          </a:stretch>
        </p:blipFill>
        <p:spPr bwMode="auto">
          <a:xfrm flipH="1">
            <a:off x="5002878" y="4237182"/>
            <a:ext cx="3634595" cy="2410456"/>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neilcomp.jpg"/>
          <p:cNvPicPr>
            <a:picLocks noChangeAspect="1"/>
          </p:cNvPicPr>
          <p:nvPr/>
        </p:nvPicPr>
        <p:blipFill>
          <a:blip r:embed="rId5">
            <a:lum bright="20000"/>
            <a:extLst>
              <a:ext uri="{28A0092B-C50C-407E-A947-70E740481C1C}">
                <a14:useLocalDpi xmlns:a14="http://schemas.microsoft.com/office/drawing/2010/main" xmlns=""/>
              </a:ext>
            </a:extLst>
          </a:blip>
          <a:stretch>
            <a:fillRect/>
          </a:stretch>
        </p:blipFill>
        <p:spPr>
          <a:xfrm>
            <a:off x="585645" y="1417638"/>
            <a:ext cx="3683922" cy="2550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neilgis.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5002877" y="1417637"/>
            <a:ext cx="3634597" cy="2550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p:txBody>
          <a:bodyPr>
            <a:normAutofit/>
          </a:bodyPr>
          <a:lstStyle/>
          <a:p>
            <a:r>
              <a:rPr lang="en-US" sz="4000" b="1" dirty="0" smtClean="0">
                <a:latin typeface="Helvetica"/>
                <a:cs typeface="Helvetica"/>
              </a:rPr>
              <a:t>GIS Mapping and Fieldwork</a:t>
            </a:r>
            <a:endParaRPr lang="en-US" sz="4000" b="1" dirty="0">
              <a:latin typeface="Helvetica"/>
              <a:cs typeface="Helvetica"/>
            </a:endParaRPr>
          </a:p>
        </p:txBody>
      </p:sp>
    </p:spTree>
    <p:extLst>
      <p:ext uri="{BB962C8B-B14F-4D97-AF65-F5344CB8AC3E}">
        <p14:creationId xmlns:p14="http://schemas.microsoft.com/office/powerpoint/2010/main" xmlns="" val="2124233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What we do</a:t>
            </a:r>
            <a:endParaRPr lang="en-US" b="1" dirty="0">
              <a:latin typeface="Arial"/>
              <a:cs typeface="Arial"/>
            </a:endParaRPr>
          </a:p>
        </p:txBody>
      </p:sp>
      <p:sp>
        <p:nvSpPr>
          <p:cNvPr id="3" name="Content Placeholder 2"/>
          <p:cNvSpPr>
            <a:spLocks noGrp="1"/>
          </p:cNvSpPr>
          <p:nvPr>
            <p:ph idx="1"/>
          </p:nvPr>
        </p:nvSpPr>
        <p:spPr>
          <a:xfrm>
            <a:off x="457200" y="1721556"/>
            <a:ext cx="8229600" cy="4404607"/>
          </a:xfrm>
        </p:spPr>
        <p:txBody>
          <a:bodyPr>
            <a:noAutofit/>
          </a:bodyPr>
          <a:lstStyle/>
          <a:p>
            <a:pPr marL="0" indent="0">
              <a:buNone/>
            </a:pPr>
            <a:r>
              <a:rPr lang="en-US" sz="2800" b="1" dirty="0" smtClean="0">
                <a:latin typeface="Arial"/>
                <a:cs typeface="Arial"/>
              </a:rPr>
              <a:t>Research</a:t>
            </a:r>
          </a:p>
          <a:p>
            <a:pPr marL="0" indent="0">
              <a:buNone/>
            </a:pPr>
            <a:r>
              <a:rPr lang="en-US" sz="2800" b="1" dirty="0" smtClean="0">
                <a:latin typeface="Arial"/>
                <a:cs typeface="Arial"/>
              </a:rPr>
              <a:t>Extension</a:t>
            </a:r>
          </a:p>
          <a:p>
            <a:pPr marL="0" indent="0">
              <a:buNone/>
            </a:pPr>
            <a:r>
              <a:rPr lang="en-US" sz="2800" b="1" dirty="0" smtClean="0">
                <a:latin typeface="Arial"/>
                <a:cs typeface="Arial"/>
              </a:rPr>
              <a:t>Instruction</a:t>
            </a:r>
            <a:endParaRPr lang="en-US" sz="2800" b="1" dirty="0">
              <a:latin typeface="Arial"/>
              <a:cs typeface="Arial"/>
            </a:endParaRPr>
          </a:p>
          <a:p>
            <a:pPr marL="0" indent="0">
              <a:buNone/>
            </a:pPr>
            <a:r>
              <a:rPr lang="en-US" sz="2400" dirty="0" smtClean="0"/>
              <a:t>	</a:t>
            </a:r>
          </a:p>
          <a:p>
            <a:pPr marL="0" indent="0">
              <a:buNone/>
            </a:pPr>
            <a:r>
              <a:rPr lang="en-US" sz="2400" dirty="0"/>
              <a:t>	</a:t>
            </a:r>
            <a:r>
              <a:rPr lang="en-US" sz="2400" dirty="0" smtClean="0"/>
              <a:t>					</a:t>
            </a:r>
            <a:r>
              <a:rPr lang="en-US" sz="2800" b="1" dirty="0" smtClean="0">
                <a:latin typeface="Arial"/>
                <a:cs typeface="Arial"/>
              </a:rPr>
              <a:t>Agriculture</a:t>
            </a:r>
          </a:p>
          <a:p>
            <a:pPr marL="0" indent="0">
              <a:buNone/>
            </a:pPr>
            <a:r>
              <a:rPr lang="en-US" sz="2800" b="1" dirty="0">
                <a:latin typeface="Arial"/>
                <a:cs typeface="Arial"/>
              </a:rPr>
              <a:t>	</a:t>
            </a:r>
            <a:r>
              <a:rPr lang="en-US" sz="2800" b="1" dirty="0" smtClean="0">
                <a:latin typeface="Arial"/>
                <a:cs typeface="Arial"/>
              </a:rPr>
              <a:t>					Natural Resources</a:t>
            </a:r>
          </a:p>
          <a:p>
            <a:pPr marL="0" indent="0">
              <a:buNone/>
            </a:pPr>
            <a:r>
              <a:rPr lang="en-US" sz="2800" b="1" dirty="0">
                <a:latin typeface="Arial"/>
                <a:cs typeface="Arial"/>
              </a:rPr>
              <a:t>	</a:t>
            </a:r>
            <a:r>
              <a:rPr lang="en-US" sz="2800" b="1" dirty="0" smtClean="0">
                <a:latin typeface="Arial"/>
                <a:cs typeface="Arial"/>
              </a:rPr>
              <a:t>					Life Sciences</a:t>
            </a:r>
            <a:endParaRPr lang="en-US" sz="2800" b="1" dirty="0">
              <a:latin typeface="Arial"/>
              <a:cs typeface="Arial"/>
            </a:endParaRPr>
          </a:p>
        </p:txBody>
      </p:sp>
    </p:spTree>
    <p:extLst>
      <p:ext uri="{BB962C8B-B14F-4D97-AF65-F5344CB8AC3E}">
        <p14:creationId xmlns:p14="http://schemas.microsoft.com/office/powerpoint/2010/main" xmlns="" val="3741527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dirty="0">
                <a:latin typeface="Arial"/>
                <a:cs typeface="Arial"/>
              </a:rPr>
              <a:t>AGRICULTURE </a:t>
            </a:r>
            <a:r>
              <a:rPr lang="en-US" sz="3800" b="1" dirty="0" smtClean="0">
                <a:latin typeface="Arial"/>
                <a:cs typeface="Arial"/>
              </a:rPr>
              <a:t>EXTENSION</a:t>
            </a:r>
            <a:endParaRPr lang="en-US" sz="3800" b="1" dirty="0">
              <a:latin typeface="Arial"/>
              <a:cs typeface="Arial"/>
            </a:endParaRPr>
          </a:p>
        </p:txBody>
      </p:sp>
      <p:sp>
        <p:nvSpPr>
          <p:cNvPr id="4" name="Rectangle 3"/>
          <p:cNvSpPr txBox="1">
            <a:spLocks noChangeArrowheads="1"/>
          </p:cNvSpPr>
          <p:nvPr/>
        </p:nvSpPr>
        <p:spPr>
          <a:xfrm>
            <a:off x="1190097" y="1618779"/>
            <a:ext cx="8072437" cy="163341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0" hangingPunct="0">
              <a:spcBef>
                <a:spcPct val="0"/>
              </a:spcBef>
            </a:pPr>
            <a:r>
              <a:rPr lang="en-US" sz="2000" dirty="0" smtClean="0">
                <a:latin typeface="Arial"/>
                <a:cs typeface="Arial"/>
              </a:rPr>
              <a:t>Provide </a:t>
            </a:r>
            <a:r>
              <a:rPr lang="en-US" sz="2000" dirty="0">
                <a:latin typeface="Arial"/>
                <a:cs typeface="Arial"/>
              </a:rPr>
              <a:t>research-based agricultural </a:t>
            </a:r>
            <a:r>
              <a:rPr lang="en-US" sz="2000" dirty="0" smtClean="0">
                <a:latin typeface="Arial"/>
                <a:cs typeface="Arial"/>
              </a:rPr>
              <a:t>information</a:t>
            </a:r>
          </a:p>
          <a:p>
            <a:pPr eaLnBrk="0" hangingPunct="0">
              <a:spcBef>
                <a:spcPct val="0"/>
              </a:spcBef>
            </a:pPr>
            <a:endParaRPr lang="en-US" sz="2000" dirty="0">
              <a:latin typeface="Arial"/>
              <a:cs typeface="Arial"/>
            </a:endParaRPr>
          </a:p>
          <a:p>
            <a:pPr marL="0" indent="0" eaLnBrk="0" hangingPunct="0">
              <a:spcBef>
                <a:spcPct val="0"/>
              </a:spcBef>
              <a:buNone/>
            </a:pPr>
            <a:endParaRPr lang="en-US" sz="2000" dirty="0" smtClean="0">
              <a:latin typeface="Arial"/>
              <a:cs typeface="Arial"/>
            </a:endParaRPr>
          </a:p>
          <a:p>
            <a:pPr eaLnBrk="0" hangingPunct="0">
              <a:spcBef>
                <a:spcPct val="0"/>
              </a:spcBef>
            </a:pPr>
            <a:r>
              <a:rPr lang="en-US" sz="2000" dirty="0">
                <a:latin typeface="Arial"/>
                <a:cs typeface="Arial"/>
              </a:rPr>
              <a:t>P</a:t>
            </a:r>
            <a:r>
              <a:rPr lang="en-US" sz="2000" dirty="0" smtClean="0">
                <a:latin typeface="Arial"/>
                <a:cs typeface="Arial"/>
              </a:rPr>
              <a:t>romotes </a:t>
            </a:r>
            <a:r>
              <a:rPr lang="en-US" sz="2000" dirty="0">
                <a:latin typeface="Arial"/>
                <a:cs typeface="Arial"/>
              </a:rPr>
              <a:t>safety to the </a:t>
            </a:r>
            <a:r>
              <a:rPr lang="en-US" sz="2000" dirty="0" smtClean="0">
                <a:latin typeface="Arial"/>
                <a:cs typeface="Arial"/>
              </a:rPr>
              <a:t>community</a:t>
            </a:r>
          </a:p>
          <a:p>
            <a:pPr eaLnBrk="0" hangingPunct="0">
              <a:spcBef>
                <a:spcPct val="0"/>
              </a:spcBef>
            </a:pPr>
            <a:endParaRPr lang="en-US" sz="2000" dirty="0">
              <a:latin typeface="Arial"/>
              <a:cs typeface="Arial"/>
            </a:endParaRPr>
          </a:p>
          <a:p>
            <a:pPr marL="0" indent="0" eaLnBrk="0" hangingPunct="0">
              <a:spcBef>
                <a:spcPct val="0"/>
              </a:spcBef>
              <a:buNone/>
            </a:pPr>
            <a:endParaRPr lang="en-US" sz="2000" dirty="0" smtClean="0">
              <a:latin typeface="Arial"/>
              <a:cs typeface="Arial"/>
            </a:endParaRPr>
          </a:p>
          <a:p>
            <a:pPr eaLnBrk="0" hangingPunct="0">
              <a:spcBef>
                <a:spcPct val="0"/>
              </a:spcBef>
            </a:pPr>
            <a:r>
              <a:rPr lang="en-US" sz="2000" dirty="0">
                <a:latin typeface="Arial"/>
                <a:cs typeface="Arial"/>
              </a:rPr>
              <a:t>F</a:t>
            </a:r>
            <a:r>
              <a:rPr lang="en-US" sz="2000" dirty="0" smtClean="0">
                <a:latin typeface="Arial"/>
                <a:cs typeface="Arial"/>
              </a:rPr>
              <a:t>arm </a:t>
            </a:r>
            <a:r>
              <a:rPr lang="en-US" sz="2000" dirty="0">
                <a:latin typeface="Arial"/>
                <a:cs typeface="Arial"/>
              </a:rPr>
              <a:t>and school </a:t>
            </a:r>
            <a:r>
              <a:rPr lang="en-US" sz="2000" dirty="0" smtClean="0">
                <a:latin typeface="Arial"/>
                <a:cs typeface="Arial"/>
              </a:rPr>
              <a:t>visitations</a:t>
            </a:r>
            <a:endParaRPr lang="en-US" sz="1200" dirty="0">
              <a:latin typeface="Arial"/>
              <a:cs typeface="Arial"/>
            </a:endParaRPr>
          </a:p>
        </p:txBody>
      </p:sp>
    </p:spTree>
    <p:extLst>
      <p:ext uri="{BB962C8B-B14F-4D97-AF65-F5344CB8AC3E}">
        <p14:creationId xmlns:p14="http://schemas.microsoft.com/office/powerpoint/2010/main" xmlns="" val="858841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0638"/>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290696" y="157632"/>
            <a:ext cx="4125798" cy="2628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5" descr="CIMG3797"/>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contrast="20000"/>
                    </a14:imgEffect>
                  </a14:imgLayer>
                </a14:imgProps>
              </a:ext>
              <a:ext uri="{28A0092B-C50C-407E-A947-70E740481C1C}">
                <a14:useLocalDpi xmlns:a14="http://schemas.microsoft.com/office/drawing/2010/main" xmlns=""/>
              </a:ext>
            </a:extLst>
          </a:blip>
          <a:srcRect/>
          <a:stretch>
            <a:fillRect/>
          </a:stretch>
        </p:blipFill>
        <p:spPr bwMode="auto">
          <a:xfrm>
            <a:off x="4711837" y="157632"/>
            <a:ext cx="3967995" cy="2628797"/>
          </a:xfrm>
          <a:prstGeom prst="rect">
            <a:avLst/>
          </a:prstGeom>
          <a:solidFill>
            <a:srgbClr val="FFFFFF">
              <a:shade val="85000"/>
            </a:srgbClr>
          </a:solidFill>
          <a:ln w="889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8"/>
          <p:cNvSpPr txBox="1">
            <a:spLocks noChangeArrowheads="1"/>
          </p:cNvSpPr>
          <p:nvPr/>
        </p:nvSpPr>
        <p:spPr bwMode="auto">
          <a:xfrm>
            <a:off x="5956464" y="6180026"/>
            <a:ext cx="180110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Arial"/>
                <a:cs typeface="Arial"/>
              </a:rPr>
              <a:t>Farm Safety </a:t>
            </a:r>
            <a:r>
              <a:rPr lang="en-US" sz="1400" dirty="0" smtClean="0">
                <a:latin typeface="Arial"/>
                <a:cs typeface="Arial"/>
              </a:rPr>
              <a:t>training</a:t>
            </a:r>
            <a:endParaRPr lang="en-US" sz="1400" dirty="0">
              <a:latin typeface="Arial"/>
              <a:cs typeface="Arial"/>
            </a:endParaRPr>
          </a:p>
        </p:txBody>
      </p:sp>
      <p:sp>
        <p:nvSpPr>
          <p:cNvPr id="6" name="Text Box 8"/>
          <p:cNvSpPr txBox="1">
            <a:spLocks noChangeArrowheads="1"/>
          </p:cNvSpPr>
          <p:nvPr/>
        </p:nvSpPr>
        <p:spPr bwMode="auto">
          <a:xfrm>
            <a:off x="1501853" y="2844403"/>
            <a:ext cx="146246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Vegetable Trials</a:t>
            </a:r>
            <a:endParaRPr lang="en-US" sz="1400" dirty="0">
              <a:latin typeface="Arial"/>
              <a:cs typeface="Arial"/>
            </a:endParaRPr>
          </a:p>
        </p:txBody>
      </p:sp>
      <p:sp>
        <p:nvSpPr>
          <p:cNvPr id="9" name="Text Box 8"/>
          <p:cNvSpPr txBox="1">
            <a:spLocks noChangeArrowheads="1"/>
          </p:cNvSpPr>
          <p:nvPr/>
        </p:nvSpPr>
        <p:spPr bwMode="auto">
          <a:xfrm>
            <a:off x="5956464" y="2844403"/>
            <a:ext cx="146850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Farm Visitations</a:t>
            </a:r>
            <a:endParaRPr lang="en-US" sz="1400" dirty="0">
              <a:latin typeface="Arial"/>
              <a:cs typeface="Arial"/>
            </a:endParaRPr>
          </a:p>
        </p:txBody>
      </p:sp>
      <p:pic>
        <p:nvPicPr>
          <p:cNvPr id="10" name="Picture 5" descr="CIMG3762"/>
          <p:cNvPicPr>
            <a:picLocks noChangeAspect="1" noChangeArrowheads="1"/>
          </p:cNvPicPr>
          <p:nvPr/>
        </p:nvPicPr>
        <p:blipFill>
          <a:blip r:embed="rId7" cstate="print">
            <a:lum bright="20000"/>
            <a:extLst>
              <a:ext uri="{28A0092B-C50C-407E-A947-70E740481C1C}">
                <a14:useLocalDpi xmlns:a14="http://schemas.microsoft.com/office/drawing/2010/main" xmlns=""/>
              </a:ext>
            </a:extLst>
          </a:blip>
          <a:srcRect/>
          <a:stretch>
            <a:fillRect/>
          </a:stretch>
        </p:blipFill>
        <p:spPr bwMode="auto">
          <a:xfrm>
            <a:off x="290696" y="3312944"/>
            <a:ext cx="4125798" cy="2807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 Box 8"/>
          <p:cNvSpPr txBox="1">
            <a:spLocks noChangeArrowheads="1"/>
          </p:cNvSpPr>
          <p:nvPr/>
        </p:nvSpPr>
        <p:spPr bwMode="auto">
          <a:xfrm>
            <a:off x="1135299" y="6180026"/>
            <a:ext cx="244035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Pesticide Applicator Training</a:t>
            </a:r>
            <a:endParaRPr lang="en-US" sz="1400" dirty="0">
              <a:latin typeface="Arial"/>
              <a:cs typeface="Arial"/>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xmlns="">
                  <a14:imgLayer r:embed="rId9">
                    <a14:imgEffect>
                      <a14:sharpenSoften amount="50000"/>
                    </a14:imgEffect>
                  </a14:imgLayer>
                </a14:imgProps>
              </a:ext>
              <a:ext uri="{28A0092B-C50C-407E-A947-70E740481C1C}">
                <a14:useLocalDpi xmlns:a14="http://schemas.microsoft.com/office/drawing/2010/main" xmlns=""/>
              </a:ext>
            </a:extLst>
          </a:blip>
          <a:stretch>
            <a:fillRect/>
          </a:stretch>
        </p:blipFill>
        <p:spPr>
          <a:xfrm>
            <a:off x="4711837" y="3312944"/>
            <a:ext cx="3921790" cy="2807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412121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F0354"/>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a:ext>
            </a:extLst>
          </a:blip>
          <a:srcRect/>
          <a:stretch>
            <a:fillRect/>
          </a:stretch>
        </p:blipFill>
        <p:spPr>
          <a:xfrm>
            <a:off x="411212" y="462143"/>
            <a:ext cx="2924556" cy="2567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DSC02822.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rot="16200000">
            <a:off x="2964002" y="1023258"/>
            <a:ext cx="2567815" cy="1445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8"/>
          <p:cNvSpPr txBox="1">
            <a:spLocks noChangeArrowheads="1"/>
          </p:cNvSpPr>
          <p:nvPr/>
        </p:nvSpPr>
        <p:spPr bwMode="auto">
          <a:xfrm>
            <a:off x="1061710" y="3081289"/>
            <a:ext cx="308915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Seed Sales and seedling distribution</a:t>
            </a:r>
            <a:endParaRPr lang="en-US" sz="1400" dirty="0">
              <a:latin typeface="Arial"/>
              <a:cs typeface="Arial"/>
            </a:endParaRPr>
          </a:p>
        </p:txBody>
      </p:sp>
      <p:pic>
        <p:nvPicPr>
          <p:cNvPr id="6" name="Picture 5"/>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a:ext>
            </a:extLst>
          </a:blip>
          <a:stretch>
            <a:fillRect/>
          </a:stretch>
        </p:blipFill>
        <p:spPr>
          <a:xfrm flipH="1">
            <a:off x="4779819" y="3656416"/>
            <a:ext cx="3953784" cy="2635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8"/>
          <p:cNvSpPr txBox="1">
            <a:spLocks noChangeArrowheads="1"/>
          </p:cNvSpPr>
          <p:nvPr/>
        </p:nvSpPr>
        <p:spPr bwMode="auto">
          <a:xfrm>
            <a:off x="6303428" y="6315370"/>
            <a:ext cx="121936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School Tours</a:t>
            </a:r>
            <a:endParaRPr lang="en-US" sz="1400" dirty="0">
              <a:latin typeface="Arial"/>
              <a:cs typeface="Arial"/>
            </a:endParaRPr>
          </a:p>
        </p:txBody>
      </p:sp>
      <p:pic>
        <p:nvPicPr>
          <p:cNvPr id="8" name="Picture 7"/>
          <p:cNvPicPr>
            <a:picLocks noChangeAspect="1"/>
          </p:cNvPicPr>
          <p:nvPr/>
        </p:nvPicPr>
        <p:blipFill>
          <a:blip r:embed="rId7"/>
          <a:stretch>
            <a:fillRect/>
          </a:stretch>
        </p:blipFill>
        <p:spPr>
          <a:xfrm>
            <a:off x="419904" y="3656416"/>
            <a:ext cx="3836697" cy="2658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Box 8"/>
          <p:cNvSpPr txBox="1">
            <a:spLocks noChangeArrowheads="1"/>
          </p:cNvSpPr>
          <p:nvPr/>
        </p:nvSpPr>
        <p:spPr bwMode="auto">
          <a:xfrm>
            <a:off x="1883828" y="6315370"/>
            <a:ext cx="145194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Farmer Training</a:t>
            </a:r>
            <a:endParaRPr lang="en-US" sz="1400" dirty="0">
              <a:latin typeface="Arial"/>
              <a:cs typeface="Arial"/>
            </a:endParaRPr>
          </a:p>
        </p:txBody>
      </p:sp>
      <p:pic>
        <p:nvPicPr>
          <p:cNvPr id="3" name="Picture 2"/>
          <p:cNvPicPr>
            <a:picLocks noChangeAspect="1"/>
          </p:cNvPicPr>
          <p:nvPr/>
        </p:nvPicPr>
        <p:blipFill rotWithShape="1">
          <a:blip r:embed="rId8" cstate="print">
            <a:extLst>
              <a:ext uri="{BEBA8EAE-BF5A-486C-A8C5-ECC9F3942E4B}">
                <a14:imgProps xmlns:a14="http://schemas.microsoft.com/office/drawing/2010/main" xmlns="">
                  <a14:imgLayer r:embed="rId9">
                    <a14:imgEffect>
                      <a14:sharpenSoften amount="50000"/>
                    </a14:imgEffect>
                  </a14:imgLayer>
                </a14:imgProps>
              </a:ext>
              <a:ext uri="{28A0092B-C50C-407E-A947-70E740481C1C}">
                <a14:useLocalDpi xmlns:a14="http://schemas.microsoft.com/office/drawing/2010/main" xmlns=""/>
              </a:ext>
            </a:extLst>
          </a:blip>
          <a:srcRect/>
          <a:stretch/>
        </p:blipFill>
        <p:spPr>
          <a:xfrm>
            <a:off x="5365231" y="462142"/>
            <a:ext cx="3368372" cy="2582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Box 8"/>
          <p:cNvSpPr txBox="1">
            <a:spLocks noChangeArrowheads="1"/>
          </p:cNvSpPr>
          <p:nvPr/>
        </p:nvSpPr>
        <p:spPr bwMode="auto">
          <a:xfrm>
            <a:off x="6303428" y="3081289"/>
            <a:ext cx="118254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smtClean="0">
                <a:latin typeface="Arial"/>
                <a:cs typeface="Arial"/>
              </a:rPr>
              <a:t>Hydroponics</a:t>
            </a:r>
            <a:endParaRPr lang="en-US" sz="1400" dirty="0">
              <a:latin typeface="Arial"/>
              <a:cs typeface="Arial"/>
            </a:endParaRPr>
          </a:p>
        </p:txBody>
      </p:sp>
    </p:spTree>
    <p:extLst>
      <p:ext uri="{BB962C8B-B14F-4D97-AF65-F5344CB8AC3E}">
        <p14:creationId xmlns:p14="http://schemas.microsoft.com/office/powerpoint/2010/main" xmlns="" val="3785056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Horticulture Research</a:t>
            </a:r>
            <a:endParaRPr lang="en-US" b="1" dirty="0">
              <a:latin typeface="Arial"/>
              <a:cs typeface="Arial"/>
            </a:endParaRPr>
          </a:p>
        </p:txBody>
      </p:sp>
      <p:sp>
        <p:nvSpPr>
          <p:cNvPr id="3" name="Content Placeholder 2"/>
          <p:cNvSpPr>
            <a:spLocks noGrp="1"/>
          </p:cNvSpPr>
          <p:nvPr>
            <p:ph idx="1"/>
          </p:nvPr>
        </p:nvSpPr>
        <p:spPr/>
        <p:txBody>
          <a:bodyPr>
            <a:normAutofit fontScale="92500" lnSpcReduction="20000"/>
          </a:bodyPr>
          <a:lstStyle/>
          <a:p>
            <a:pPr>
              <a:lnSpc>
                <a:spcPct val="120000"/>
              </a:lnSpc>
            </a:pPr>
            <a:r>
              <a:rPr lang="en-US" dirty="0" smtClean="0">
                <a:latin typeface="Arial"/>
                <a:cs typeface="Arial"/>
              </a:rPr>
              <a:t>better </a:t>
            </a:r>
            <a:r>
              <a:rPr lang="en-US" dirty="0">
                <a:latin typeface="Arial"/>
                <a:cs typeface="Arial"/>
              </a:rPr>
              <a:t>utilization of locally available organic waste and by-products to reduce importation of farm </a:t>
            </a:r>
            <a:r>
              <a:rPr lang="en-US" dirty="0" smtClean="0">
                <a:latin typeface="Arial"/>
                <a:cs typeface="Arial"/>
              </a:rPr>
              <a:t>inputs.</a:t>
            </a:r>
          </a:p>
          <a:p>
            <a:pPr>
              <a:lnSpc>
                <a:spcPct val="120000"/>
              </a:lnSpc>
            </a:pPr>
            <a:r>
              <a:rPr lang="en-US" dirty="0" smtClean="0">
                <a:latin typeface="Arial"/>
                <a:cs typeface="Arial"/>
              </a:rPr>
              <a:t>…of coconut </a:t>
            </a:r>
            <a:r>
              <a:rPr lang="en-US" dirty="0">
                <a:latin typeface="Arial"/>
                <a:cs typeface="Arial"/>
              </a:rPr>
              <a:t>husk and compost from worms and dry litter piggeries </a:t>
            </a:r>
            <a:endParaRPr lang="en-US" dirty="0" smtClean="0">
              <a:latin typeface="Arial"/>
              <a:cs typeface="Arial"/>
            </a:endParaRPr>
          </a:p>
          <a:p>
            <a:pPr>
              <a:lnSpc>
                <a:spcPct val="120000"/>
              </a:lnSpc>
            </a:pPr>
            <a:r>
              <a:rPr lang="en-US" dirty="0" smtClean="0">
                <a:latin typeface="Arial"/>
                <a:cs typeface="Arial"/>
              </a:rPr>
              <a:t>new </a:t>
            </a:r>
            <a:r>
              <a:rPr lang="en-US" dirty="0">
                <a:latin typeface="Arial"/>
                <a:cs typeface="Arial"/>
              </a:rPr>
              <a:t>varieties of nutritious, high yielding and disease resistant food crops for the tropics, such as taro, sweet potato greens and edible hibiscus</a:t>
            </a:r>
            <a:r>
              <a:rPr lang="en-US" dirty="0" smtClean="0">
                <a:latin typeface="Arial"/>
                <a:cs typeface="Arial"/>
              </a:rPr>
              <a:t>.</a:t>
            </a:r>
            <a:endParaRPr lang="en-US" dirty="0">
              <a:latin typeface="Arial"/>
              <a:cs typeface="Arial"/>
            </a:endParaRPr>
          </a:p>
        </p:txBody>
      </p:sp>
    </p:spTree>
    <p:extLst>
      <p:ext uri="{BB962C8B-B14F-4D97-AF65-F5344CB8AC3E}">
        <p14:creationId xmlns:p14="http://schemas.microsoft.com/office/powerpoint/2010/main" xmlns="" val="23325740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Edible Hibiscus (laupele)</a:t>
            </a:r>
            <a:endParaRPr lang="en-US" sz="4000" b="1" dirty="0">
              <a:latin typeface="Arial"/>
              <a:cs typeface="Arial"/>
            </a:endParaRPr>
          </a:p>
        </p:txBody>
      </p:sp>
      <p:pic>
        <p:nvPicPr>
          <p:cNvPr id="5" name="Picture 4" descr="DSCF0189.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117216" y="1432221"/>
            <a:ext cx="2696882" cy="20226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SCF0347.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117216" y="3802817"/>
            <a:ext cx="2696882" cy="20226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DSCF0309.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241038" y="3802817"/>
            <a:ext cx="2696882" cy="20226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DSCF0180.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3241037" y="1432221"/>
            <a:ext cx="2696883" cy="20226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DSCF0311.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66356" y="3802817"/>
            <a:ext cx="2696883" cy="20226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DSCF0312.JPG"/>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366356" y="1432221"/>
            <a:ext cx="2696883" cy="20226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65456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F034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20640" y="1164325"/>
            <a:ext cx="3819280" cy="2530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6" descr="DSCF0336"/>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a:xfrm>
            <a:off x="4988560" y="1164325"/>
            <a:ext cx="3529221" cy="2532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DSCF0280"/>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a:xfrm>
            <a:off x="620640" y="4024073"/>
            <a:ext cx="3819280" cy="2439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weetpotato1.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4988560" y="4019123"/>
            <a:ext cx="3529221" cy="2444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Arial"/>
                <a:cs typeface="Arial"/>
              </a:rPr>
              <a:t>Sweet Potato Leaves</a:t>
            </a:r>
            <a:endParaRPr lang="en-US" sz="4000" b="1" dirty="0">
              <a:latin typeface="Arial"/>
              <a:cs typeface="Arial"/>
            </a:endParaRPr>
          </a:p>
        </p:txBody>
      </p:sp>
    </p:spTree>
    <p:extLst>
      <p:ext uri="{BB962C8B-B14F-4D97-AF65-F5344CB8AC3E}">
        <p14:creationId xmlns:p14="http://schemas.microsoft.com/office/powerpoint/2010/main" xmlns="" val="2340750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Arial"/>
                <a:cs typeface="Arial"/>
              </a:rPr>
              <a:t>Fruits for Life Greenhouse</a:t>
            </a:r>
            <a:endParaRPr lang="en-US" b="1" dirty="0">
              <a:latin typeface="Arial"/>
              <a:cs typeface="Arial"/>
            </a:endParaRPr>
          </a:p>
        </p:txBody>
      </p:sp>
      <p:sp>
        <p:nvSpPr>
          <p:cNvPr id="6" name="Content Placeholder 5"/>
          <p:cNvSpPr>
            <a:spLocks noGrp="1"/>
          </p:cNvSpPr>
          <p:nvPr>
            <p:ph idx="1"/>
          </p:nvPr>
        </p:nvSpPr>
        <p:spPr>
          <a:xfrm>
            <a:off x="457200" y="1579275"/>
            <a:ext cx="8229600" cy="4525963"/>
          </a:xfrm>
        </p:spPr>
        <p:txBody>
          <a:bodyPr>
            <a:normAutofit/>
          </a:bodyPr>
          <a:lstStyle/>
          <a:p>
            <a:pPr marL="0" indent="0">
              <a:buNone/>
            </a:pPr>
            <a:r>
              <a:rPr lang="en-US" sz="2000" dirty="0" smtClean="0">
                <a:latin typeface="Arial"/>
                <a:cs typeface="Arial"/>
              </a:rPr>
              <a:t>… serves </a:t>
            </a:r>
            <a:r>
              <a:rPr lang="en-US" sz="2000" dirty="0">
                <a:latin typeface="Arial"/>
                <a:cs typeface="Arial"/>
              </a:rPr>
              <a:t>as </a:t>
            </a:r>
            <a:endParaRPr lang="en-US" sz="2000" dirty="0" smtClean="0">
              <a:latin typeface="Arial"/>
              <a:cs typeface="Arial"/>
            </a:endParaRPr>
          </a:p>
          <a:p>
            <a:pPr marL="0" indent="0">
              <a:buNone/>
            </a:pPr>
            <a:endParaRPr lang="en-US" sz="2000" dirty="0">
              <a:latin typeface="Arial"/>
              <a:cs typeface="Arial"/>
            </a:endParaRPr>
          </a:p>
          <a:p>
            <a:r>
              <a:rPr lang="en-US" sz="2000" dirty="0" smtClean="0">
                <a:latin typeface="Arial"/>
                <a:cs typeface="Arial"/>
              </a:rPr>
              <a:t>a germ-</a:t>
            </a:r>
            <a:r>
              <a:rPr lang="en-US" sz="2000" dirty="0" err="1" smtClean="0">
                <a:latin typeface="Arial"/>
                <a:cs typeface="Arial"/>
              </a:rPr>
              <a:t>plasm</a:t>
            </a:r>
            <a:r>
              <a:rPr lang="en-US" sz="2000" dirty="0" smtClean="0">
                <a:latin typeface="Arial"/>
                <a:cs typeface="Arial"/>
              </a:rPr>
              <a:t> </a:t>
            </a:r>
            <a:r>
              <a:rPr lang="en-US" sz="2000" dirty="0">
                <a:latin typeface="Arial"/>
                <a:cs typeface="Arial"/>
              </a:rPr>
              <a:t>for local farmers and interested community </a:t>
            </a:r>
            <a:r>
              <a:rPr lang="en-US" sz="2000" dirty="0" smtClean="0">
                <a:latin typeface="Arial"/>
                <a:cs typeface="Arial"/>
              </a:rPr>
              <a:t>members</a:t>
            </a:r>
            <a:endParaRPr lang="en-US" sz="2000" dirty="0">
              <a:latin typeface="Arial"/>
              <a:cs typeface="Arial"/>
            </a:endParaRPr>
          </a:p>
          <a:p>
            <a:pPr marL="0" indent="0">
              <a:buNone/>
            </a:pPr>
            <a:endParaRPr lang="en-US" sz="2000" dirty="0" smtClean="0">
              <a:latin typeface="Arial"/>
              <a:cs typeface="Arial"/>
            </a:endParaRPr>
          </a:p>
          <a:p>
            <a:r>
              <a:rPr lang="en-US" sz="2000" dirty="0" smtClean="0">
                <a:latin typeface="Arial"/>
                <a:cs typeface="Arial"/>
              </a:rPr>
              <a:t>a </a:t>
            </a:r>
            <a:r>
              <a:rPr lang="en-US" sz="2000" dirty="0">
                <a:latin typeface="Arial"/>
                <a:cs typeface="Arial"/>
              </a:rPr>
              <a:t>life-lab for ASCC students and community </a:t>
            </a:r>
            <a:r>
              <a:rPr lang="en-US" sz="2000" dirty="0" smtClean="0">
                <a:latin typeface="Arial"/>
                <a:cs typeface="Arial"/>
              </a:rPr>
              <a:t>members</a:t>
            </a:r>
          </a:p>
          <a:p>
            <a:endParaRPr lang="en-US" sz="2000" dirty="0">
              <a:latin typeface="Arial"/>
              <a:cs typeface="Arial"/>
            </a:endParaRPr>
          </a:p>
          <a:p>
            <a:r>
              <a:rPr lang="en-US" sz="2000" dirty="0" smtClean="0">
                <a:latin typeface="Arial"/>
                <a:cs typeface="Arial"/>
              </a:rPr>
              <a:t>promotes </a:t>
            </a:r>
            <a:r>
              <a:rPr lang="en-US" sz="2000" dirty="0">
                <a:latin typeface="Arial"/>
                <a:cs typeface="Arial"/>
              </a:rPr>
              <a:t>the production of locally grown fruit trees and nuts to improve nutrition and </a:t>
            </a:r>
            <a:r>
              <a:rPr lang="en-US" sz="2000" dirty="0" smtClean="0">
                <a:latin typeface="Arial"/>
                <a:cs typeface="Arial"/>
              </a:rPr>
              <a:t>health.</a:t>
            </a:r>
            <a:endParaRPr lang="en-US" sz="2000" dirty="0">
              <a:latin typeface="Arial"/>
              <a:cs typeface="Arial"/>
            </a:endParaRPr>
          </a:p>
          <a:p>
            <a:pPr marL="0" indent="0">
              <a:buNone/>
            </a:pPr>
            <a:r>
              <a:rPr lang="en-US" sz="2400" dirty="0"/>
              <a:t> </a:t>
            </a:r>
          </a:p>
        </p:txBody>
      </p:sp>
    </p:spTree>
    <p:extLst>
      <p:ext uri="{BB962C8B-B14F-4D97-AF65-F5344CB8AC3E}">
        <p14:creationId xmlns:p14="http://schemas.microsoft.com/office/powerpoint/2010/main" xmlns="" val="2923846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216.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481153" y="3369081"/>
            <a:ext cx="3201029" cy="3161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193607" y="264186"/>
            <a:ext cx="3950393" cy="2810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IMG_7887.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35868" y="3369081"/>
            <a:ext cx="4741668" cy="3161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G_1872.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235868" y="264185"/>
            <a:ext cx="4741668" cy="2810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589112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dirty="0" smtClean="0">
                <a:latin typeface="Arial"/>
                <a:cs typeface="Arial"/>
              </a:rPr>
              <a:t>Dry-litter System (2009)</a:t>
            </a:r>
            <a:endParaRPr lang="en-US" sz="4200" b="1" dirty="0">
              <a:latin typeface="Arial"/>
              <a:cs typeface="Arial"/>
            </a:endParaRPr>
          </a:p>
        </p:txBody>
      </p:sp>
      <p:sp>
        <p:nvSpPr>
          <p:cNvPr id="6" name="Content Placeholder 2"/>
          <p:cNvSpPr txBox="1">
            <a:spLocks/>
          </p:cNvSpPr>
          <p:nvPr/>
        </p:nvSpPr>
        <p:spPr>
          <a:xfrm>
            <a:off x="719666" y="1436429"/>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400" dirty="0" smtClean="0">
                <a:latin typeface="Arial"/>
                <a:cs typeface="Arial"/>
              </a:rPr>
              <a:t>to </a:t>
            </a:r>
            <a:r>
              <a:rPr lang="en-US" sz="2400" dirty="0">
                <a:latin typeface="Arial"/>
                <a:cs typeface="Arial"/>
              </a:rPr>
              <a:t>demonstrate </a:t>
            </a:r>
            <a:r>
              <a:rPr lang="en-US" sz="2400" dirty="0" smtClean="0">
                <a:latin typeface="Arial"/>
                <a:cs typeface="Arial"/>
              </a:rPr>
              <a:t>how </a:t>
            </a:r>
            <a:r>
              <a:rPr lang="en-US" sz="2400" dirty="0">
                <a:latin typeface="Arial"/>
                <a:cs typeface="Arial"/>
              </a:rPr>
              <a:t>to properly manage animal wastes </a:t>
            </a:r>
          </a:p>
          <a:p>
            <a:pPr marL="0" indent="0">
              <a:lnSpc>
                <a:spcPct val="120000"/>
              </a:lnSpc>
              <a:buFont typeface="Arial"/>
              <a:buNone/>
            </a:pPr>
            <a:endParaRPr lang="en-US" sz="2400" dirty="0" smtClean="0">
              <a:latin typeface="Arial"/>
              <a:cs typeface="Arial"/>
            </a:endParaRPr>
          </a:p>
          <a:p>
            <a:pPr>
              <a:lnSpc>
                <a:spcPct val="120000"/>
              </a:lnSpc>
            </a:pPr>
            <a:r>
              <a:rPr lang="en-US" sz="2400" dirty="0" smtClean="0">
                <a:latin typeface="Arial"/>
                <a:cs typeface="Arial"/>
              </a:rPr>
              <a:t>be </a:t>
            </a:r>
            <a:r>
              <a:rPr lang="en-US" sz="2400" dirty="0">
                <a:latin typeface="Arial"/>
                <a:cs typeface="Arial"/>
              </a:rPr>
              <a:t>in compliance with </a:t>
            </a:r>
            <a:r>
              <a:rPr lang="en-US" sz="2400" dirty="0" smtClean="0">
                <a:latin typeface="Arial"/>
                <a:cs typeface="Arial"/>
              </a:rPr>
              <a:t>EPA laws</a:t>
            </a:r>
          </a:p>
          <a:p>
            <a:pPr marL="0" indent="0">
              <a:lnSpc>
                <a:spcPct val="120000"/>
              </a:lnSpc>
              <a:buNone/>
            </a:pPr>
            <a:endParaRPr lang="en-US" sz="2400" dirty="0">
              <a:latin typeface="Arial"/>
              <a:cs typeface="Arial"/>
            </a:endParaRPr>
          </a:p>
          <a:p>
            <a:pPr>
              <a:lnSpc>
                <a:spcPct val="120000"/>
              </a:lnSpc>
            </a:pPr>
            <a:r>
              <a:rPr lang="en-US" sz="2400" dirty="0" smtClean="0">
                <a:latin typeface="Arial"/>
                <a:cs typeface="Arial"/>
              </a:rPr>
              <a:t>helped prevent the spread of leptospirosis.</a:t>
            </a:r>
          </a:p>
          <a:p>
            <a:pPr marL="0" indent="0">
              <a:lnSpc>
                <a:spcPct val="120000"/>
              </a:lnSpc>
              <a:buFont typeface="Arial"/>
              <a:buNone/>
            </a:pPr>
            <a:endParaRPr lang="en-US" sz="2400" dirty="0">
              <a:latin typeface="Arial"/>
              <a:cs typeface="Arial"/>
            </a:endParaRPr>
          </a:p>
        </p:txBody>
      </p:sp>
    </p:spTree>
    <p:extLst>
      <p:ext uri="{BB962C8B-B14F-4D97-AF65-F5344CB8AC3E}">
        <p14:creationId xmlns:p14="http://schemas.microsoft.com/office/powerpoint/2010/main" xmlns="" val="5167367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763.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a:ext>
            </a:extLst>
          </a:blip>
          <a:stretch>
            <a:fillRect/>
          </a:stretch>
        </p:blipFill>
        <p:spPr>
          <a:xfrm>
            <a:off x="156093" y="3467638"/>
            <a:ext cx="4242957" cy="282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a:ext>
            </a:extLst>
          </a:blip>
          <a:stretch>
            <a:fillRect/>
          </a:stretch>
        </p:blipFill>
        <p:spPr>
          <a:xfrm>
            <a:off x="156093" y="380999"/>
            <a:ext cx="4242957" cy="282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4647042" y="3467638"/>
            <a:ext cx="4242957" cy="282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SCF9591.JPG"/>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4647043" y="373917"/>
            <a:ext cx="4242956" cy="2835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705050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effectLst>
                  <a:outerShdw blurRad="50800" dist="38100" dir="2700000" algn="tl" rotWithShape="0">
                    <a:srgbClr val="000000">
                      <a:alpha val="43000"/>
                    </a:srgbClr>
                  </a:outerShdw>
                </a:effectLst>
                <a:latin typeface="Arial"/>
                <a:cs typeface="Arial"/>
              </a:rPr>
              <a:t>I.  History</a:t>
            </a:r>
            <a:endParaRPr lang="en-US" sz="4800" b="1" dirty="0">
              <a:solidFill>
                <a:srgbClr val="FFFF00"/>
              </a:solidFill>
              <a:effectLst>
                <a:outerShdw blurRad="50800" dist="38100" dir="2700000" algn="tl" rotWithShape="0">
                  <a:srgbClr val="000000">
                    <a:alpha val="43000"/>
                  </a:srgbClr>
                </a:outerShdw>
              </a:effectLst>
              <a:latin typeface="Arial"/>
              <a:cs typeface="Arial"/>
            </a:endParaRPr>
          </a:p>
        </p:txBody>
      </p:sp>
      <p:sp>
        <p:nvSpPr>
          <p:cNvPr id="3" name="Content Placeholder 2"/>
          <p:cNvSpPr>
            <a:spLocks noGrp="1"/>
          </p:cNvSpPr>
          <p:nvPr>
            <p:ph idx="1"/>
          </p:nvPr>
        </p:nvSpPr>
        <p:spPr>
          <a:xfrm>
            <a:off x="457200" y="1721556"/>
            <a:ext cx="8229600" cy="4404607"/>
          </a:xfrm>
        </p:spPr>
        <p:txBody>
          <a:bodyPr>
            <a:noAutofit/>
          </a:bodyPr>
          <a:lstStyle/>
          <a:p>
            <a:pPr marL="0" indent="0" algn="ctr">
              <a:buNone/>
            </a:pPr>
            <a:r>
              <a:rPr lang="en-US" sz="4000" b="1" dirty="0" smtClean="0">
                <a:solidFill>
                  <a:schemeClr val="bg1"/>
                </a:solidFill>
                <a:latin typeface="Arial"/>
                <a:cs typeface="Arial"/>
              </a:rPr>
              <a:t>Democratic Ideals</a:t>
            </a:r>
          </a:p>
          <a:p>
            <a:pPr marL="0" indent="0" algn="ctr">
              <a:buNone/>
            </a:pPr>
            <a:endParaRPr lang="en-US" sz="4000" b="1" dirty="0" smtClean="0">
              <a:solidFill>
                <a:schemeClr val="bg1"/>
              </a:solidFill>
              <a:latin typeface="Arial"/>
              <a:cs typeface="Arial"/>
            </a:endParaRPr>
          </a:p>
          <a:p>
            <a:pPr marL="0" indent="0" algn="ctr">
              <a:buNone/>
            </a:pPr>
            <a:r>
              <a:rPr lang="en-US" sz="4000" b="1" dirty="0" smtClean="0">
                <a:solidFill>
                  <a:schemeClr val="bg1"/>
                </a:solidFill>
                <a:latin typeface="Arial"/>
                <a:cs typeface="Arial"/>
              </a:rPr>
              <a:t>“1972 </a:t>
            </a:r>
            <a:r>
              <a:rPr lang="en-US" sz="4000" b="1" dirty="0" err="1" smtClean="0">
                <a:solidFill>
                  <a:schemeClr val="bg1"/>
                </a:solidFill>
                <a:latin typeface="Arial"/>
                <a:cs typeface="Arial"/>
              </a:rPr>
              <a:t>didn</a:t>
            </a:r>
            <a:r>
              <a:rPr lang="fr-FR" sz="4000" b="1" dirty="0" smtClean="0">
                <a:solidFill>
                  <a:schemeClr val="bg1"/>
                </a:solidFill>
                <a:latin typeface="Arial"/>
                <a:cs typeface="Arial"/>
              </a:rPr>
              <a:t>’</a:t>
            </a:r>
            <a:r>
              <a:rPr lang="en-US" sz="4000" b="1" dirty="0" smtClean="0">
                <a:solidFill>
                  <a:schemeClr val="bg1"/>
                </a:solidFill>
                <a:latin typeface="Arial"/>
                <a:cs typeface="Arial"/>
              </a:rPr>
              <a:t>t just happen.”</a:t>
            </a:r>
            <a:endParaRPr lang="en-US" sz="4000" b="1" dirty="0">
              <a:solidFill>
                <a:schemeClr val="bg1"/>
              </a:solidFill>
              <a:latin typeface="Arial"/>
              <a:cs typeface="Arial"/>
            </a:endParaRPr>
          </a:p>
          <a:p>
            <a:pPr marL="0" indent="0">
              <a:buNone/>
            </a:pPr>
            <a:endParaRPr lang="en-US" sz="2400" dirty="0">
              <a:solidFill>
                <a:schemeClr val="bg1"/>
              </a:solidFill>
            </a:endParaRPr>
          </a:p>
        </p:txBody>
      </p:sp>
    </p:spTree>
    <p:extLst>
      <p:ext uri="{BB962C8B-B14F-4D97-AF65-F5344CB8AC3E}">
        <p14:creationId xmlns:p14="http://schemas.microsoft.com/office/powerpoint/2010/main" xmlns="" val="4291476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latin typeface="Arial"/>
                <a:cs typeface="Arial"/>
              </a:rPr>
              <a:t>Aquaculture Program</a:t>
            </a:r>
            <a:endParaRPr lang="en-US" sz="4000" b="1" dirty="0">
              <a:latin typeface="Arial"/>
              <a:cs typeface="Arial"/>
            </a:endParaRPr>
          </a:p>
        </p:txBody>
      </p:sp>
      <p:sp>
        <p:nvSpPr>
          <p:cNvPr id="5" name="Content Placeholder 4"/>
          <p:cNvSpPr>
            <a:spLocks noGrp="1"/>
          </p:cNvSpPr>
          <p:nvPr>
            <p:ph idx="1"/>
          </p:nvPr>
        </p:nvSpPr>
        <p:spPr/>
        <p:txBody>
          <a:bodyPr>
            <a:normAutofit/>
          </a:bodyPr>
          <a:lstStyle/>
          <a:p>
            <a:r>
              <a:rPr lang="en-US" sz="2000" dirty="0">
                <a:latin typeface="Arial"/>
                <a:cs typeface="Arial"/>
              </a:rPr>
              <a:t>Promotes aquaculture and aquaponics </a:t>
            </a:r>
          </a:p>
          <a:p>
            <a:r>
              <a:rPr lang="en-US" sz="2000" dirty="0">
                <a:latin typeface="Arial"/>
                <a:cs typeface="Arial"/>
              </a:rPr>
              <a:t>Maintains four different aquaculture and aquaponics systems</a:t>
            </a:r>
          </a:p>
          <a:p>
            <a:r>
              <a:rPr lang="en-US" sz="2000" dirty="0">
                <a:latin typeface="Arial"/>
                <a:cs typeface="Arial"/>
              </a:rPr>
              <a:t>Provides technical support to </a:t>
            </a:r>
            <a:r>
              <a:rPr lang="en-US" sz="2000" dirty="0" err="1">
                <a:latin typeface="Arial"/>
                <a:cs typeface="Arial"/>
              </a:rPr>
              <a:t>aquafarmers</a:t>
            </a:r>
            <a:endParaRPr lang="en-US" sz="2000" dirty="0">
              <a:latin typeface="Arial"/>
              <a:cs typeface="Arial"/>
            </a:endParaRPr>
          </a:p>
          <a:p>
            <a:r>
              <a:rPr lang="en-US" sz="2000" dirty="0">
                <a:latin typeface="Arial"/>
                <a:cs typeface="Arial"/>
              </a:rPr>
              <a:t>Hosts over two thousand visitors a year the the Center for Sustainable Integrated Agriculture and Aquaculture</a:t>
            </a:r>
          </a:p>
          <a:p>
            <a:r>
              <a:rPr lang="en-US" sz="2000" dirty="0">
                <a:latin typeface="Arial"/>
                <a:cs typeface="Arial"/>
              </a:rPr>
              <a:t>Provides machinery and materials to make tilapia feed, free of charge to </a:t>
            </a:r>
            <a:r>
              <a:rPr lang="en-US" sz="2000" dirty="0" err="1" smtClean="0">
                <a:latin typeface="Arial"/>
                <a:cs typeface="Arial"/>
              </a:rPr>
              <a:t>aquafarmers</a:t>
            </a:r>
            <a:endParaRPr lang="en-US" sz="2000" dirty="0">
              <a:latin typeface="Arial"/>
              <a:cs typeface="Arial"/>
            </a:endParaRPr>
          </a:p>
        </p:txBody>
      </p:sp>
    </p:spTree>
    <p:extLst>
      <p:ext uri="{BB962C8B-B14F-4D97-AF65-F5344CB8AC3E}">
        <p14:creationId xmlns:p14="http://schemas.microsoft.com/office/powerpoint/2010/main" xmlns="" val="435420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grant2.jpg"/>
          <p:cNvPicPr>
            <a:picLocks noChangeAspect="1"/>
          </p:cNvPicPr>
          <p:nvPr/>
        </p:nvPicPr>
        <p:blipFill>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a:ext>
            </a:extLst>
          </a:blip>
          <a:stretch>
            <a:fillRect/>
          </a:stretch>
        </p:blipFill>
        <p:spPr>
          <a:xfrm>
            <a:off x="548097" y="672522"/>
            <a:ext cx="3598335" cy="2698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eagrant1.jpg"/>
          <p:cNvPicPr>
            <a:picLocks noChangeAspect="1"/>
          </p:cNvPicPr>
          <p:nvPr/>
        </p:nvPicPr>
        <p:blipFill>
          <a:blip r:embed="rId4">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a:ext>
            </a:extLst>
          </a:blip>
          <a:stretch>
            <a:fillRect/>
          </a:stretch>
        </p:blipFill>
        <p:spPr>
          <a:xfrm>
            <a:off x="4983166" y="3746500"/>
            <a:ext cx="3598335" cy="2661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EAGRANT_Taro_Basil_Gravel_Bed.JPG"/>
          <p:cNvPicPr>
            <a:picLocks noChangeAspect="1"/>
          </p:cNvPicPr>
          <p:nvPr/>
        </p:nvPicPr>
        <p:blipFill>
          <a:blip r:embed="rId6" cstate="print">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a:ext>
            </a:extLst>
          </a:blip>
          <a:stretch>
            <a:fillRect/>
          </a:stretch>
        </p:blipFill>
        <p:spPr>
          <a:xfrm>
            <a:off x="4983166" y="664328"/>
            <a:ext cx="3598335" cy="2698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eagrant3.jpg"/>
          <p:cNvPicPr>
            <a:picLocks noChangeAspect="1"/>
          </p:cNvPicPr>
          <p:nvPr/>
        </p:nvPicPr>
        <p:blipFill>
          <a:blip r:embed="rId8">
            <a:extLst>
              <a:ext uri="{BEBA8EAE-BF5A-486C-A8C5-ECC9F3942E4B}">
                <a14:imgProps xmlns:a14="http://schemas.microsoft.com/office/drawing/2010/main" xmlns="">
                  <a14:imgLayer r:embed="rId9">
                    <a14:imgEffect>
                      <a14:sharpenSoften amount="50000"/>
                    </a14:imgEffect>
                  </a14:imgLayer>
                </a14:imgProps>
              </a:ext>
              <a:ext uri="{28A0092B-C50C-407E-A947-70E740481C1C}">
                <a14:useLocalDpi xmlns:a14="http://schemas.microsoft.com/office/drawing/2010/main" xmlns=""/>
              </a:ext>
            </a:extLst>
          </a:blip>
          <a:stretch>
            <a:fillRect/>
          </a:stretch>
        </p:blipFill>
        <p:spPr>
          <a:xfrm>
            <a:off x="548097" y="3746500"/>
            <a:ext cx="3598335" cy="2661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09034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98500" y="457200"/>
            <a:ext cx="7772400" cy="615950"/>
          </a:xfrm>
        </p:spPr>
        <p:txBody>
          <a:bodyPr>
            <a:noAutofit/>
          </a:bodyPr>
          <a:lstStyle/>
          <a:p>
            <a:r>
              <a:rPr lang="en-US" b="1" dirty="0" smtClean="0">
                <a:latin typeface="Helvetica"/>
                <a:cs typeface="Helvetica"/>
              </a:rPr>
              <a:t>Entomology Lab</a:t>
            </a:r>
            <a:endParaRPr lang="en-US" b="1" dirty="0">
              <a:latin typeface="Helvetica"/>
              <a:cs typeface="Helvetica"/>
            </a:endParaRPr>
          </a:p>
        </p:txBody>
      </p:sp>
      <p:sp>
        <p:nvSpPr>
          <p:cNvPr id="2051" name="Rectangle 3"/>
          <p:cNvSpPr>
            <a:spLocks noGrp="1" noChangeArrowheads="1"/>
          </p:cNvSpPr>
          <p:nvPr>
            <p:ph type="subTitle" idx="1"/>
          </p:nvPr>
        </p:nvSpPr>
        <p:spPr>
          <a:xfrm>
            <a:off x="614363" y="1407113"/>
            <a:ext cx="8337550" cy="1379538"/>
          </a:xfrm>
        </p:spPr>
        <p:txBody>
          <a:bodyPr/>
          <a:lstStyle/>
          <a:p>
            <a:pPr algn="l" eaLnBrk="0" hangingPunct="0">
              <a:spcBef>
                <a:spcPct val="0"/>
              </a:spcBef>
            </a:pPr>
            <a:r>
              <a:rPr lang="en-US" sz="2800" dirty="0">
                <a:solidFill>
                  <a:schemeClr val="tx1"/>
                </a:solidFill>
                <a:latin typeface="Arial"/>
                <a:cs typeface="Arial"/>
              </a:rPr>
              <a:t>Provide </a:t>
            </a:r>
            <a:r>
              <a:rPr lang="en-US" sz="2800" dirty="0" smtClean="0">
                <a:solidFill>
                  <a:schemeClr val="tx1"/>
                </a:solidFill>
                <a:latin typeface="Arial"/>
                <a:cs typeface="Arial"/>
              </a:rPr>
              <a:t>… appropriate</a:t>
            </a:r>
            <a:r>
              <a:rPr lang="en-US" sz="2800" dirty="0">
                <a:solidFill>
                  <a:schemeClr val="tx1"/>
                </a:solidFill>
                <a:latin typeface="Arial"/>
                <a:cs typeface="Arial"/>
              </a:rPr>
              <a:t>, timely, science-based entomological information through research and </a:t>
            </a:r>
            <a:r>
              <a:rPr lang="en-US" sz="2800" dirty="0" smtClean="0">
                <a:solidFill>
                  <a:schemeClr val="tx1"/>
                </a:solidFill>
                <a:latin typeface="Arial"/>
                <a:cs typeface="Arial"/>
              </a:rPr>
              <a:t>extension.</a:t>
            </a:r>
            <a:endParaRPr lang="en-US" sz="2800" dirty="0">
              <a:solidFill>
                <a:schemeClr val="tx1"/>
              </a:solidFill>
              <a:latin typeface="Arial"/>
              <a:cs typeface="Arial"/>
            </a:endParaRPr>
          </a:p>
          <a:p>
            <a:endParaRPr lang="en-US" sz="2800" dirty="0">
              <a:latin typeface="Arial"/>
              <a:cs typeface="Arial"/>
            </a:endParaRPr>
          </a:p>
        </p:txBody>
      </p:sp>
      <p:sp>
        <p:nvSpPr>
          <p:cNvPr id="2052" name="Rectangle 4"/>
          <p:cNvSpPr>
            <a:spLocks noChangeArrowheads="1"/>
          </p:cNvSpPr>
          <p:nvPr/>
        </p:nvSpPr>
        <p:spPr bwMode="auto">
          <a:xfrm>
            <a:off x="2238375" y="2794085"/>
            <a:ext cx="4813300"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342900" indent="-342900">
              <a:buFont typeface="Arial"/>
              <a:buChar char="•"/>
            </a:pPr>
            <a:r>
              <a:rPr lang="en-US" sz="2400" dirty="0">
                <a:latin typeface="Arial"/>
                <a:cs typeface="Arial"/>
              </a:rPr>
              <a:t>Integrated pest management</a:t>
            </a:r>
          </a:p>
          <a:p>
            <a:pPr marL="342900" indent="-342900">
              <a:buFont typeface="Arial"/>
              <a:buChar char="•"/>
            </a:pPr>
            <a:r>
              <a:rPr lang="en-US" sz="2400" dirty="0">
                <a:latin typeface="Arial"/>
                <a:cs typeface="Arial"/>
              </a:rPr>
              <a:t>Biological control</a:t>
            </a:r>
          </a:p>
          <a:p>
            <a:pPr marL="342900" indent="-342900">
              <a:buFont typeface="Arial"/>
              <a:buChar char="•"/>
            </a:pPr>
            <a:r>
              <a:rPr lang="en-US" sz="2400" dirty="0">
                <a:latin typeface="Arial"/>
                <a:cs typeface="Arial"/>
              </a:rPr>
              <a:t>Mosquito control</a:t>
            </a:r>
          </a:p>
          <a:p>
            <a:pPr marL="342900" indent="-342900">
              <a:buFont typeface="Arial"/>
              <a:buChar char="•"/>
            </a:pPr>
            <a:r>
              <a:rPr lang="en-US" sz="2400" dirty="0">
                <a:latin typeface="Arial"/>
                <a:cs typeface="Arial"/>
              </a:rPr>
              <a:t>Plant clinic - diagnostics</a:t>
            </a:r>
          </a:p>
          <a:p>
            <a:pPr marL="342900" indent="-342900">
              <a:buFont typeface="Arial"/>
              <a:buChar char="•"/>
            </a:pPr>
            <a:r>
              <a:rPr lang="en-US" sz="2400" dirty="0">
                <a:latin typeface="Arial"/>
                <a:cs typeface="Arial"/>
              </a:rPr>
              <a:t>Biosecurity &amp; pest surveillance</a:t>
            </a:r>
          </a:p>
          <a:p>
            <a:pPr marL="342900" indent="-342900">
              <a:buFont typeface="Arial"/>
              <a:buChar char="•"/>
            </a:pPr>
            <a:r>
              <a:rPr lang="en-US" sz="2400" dirty="0">
                <a:latin typeface="Arial"/>
                <a:cs typeface="Arial"/>
              </a:rPr>
              <a:t>Exotic invasive species</a:t>
            </a:r>
          </a:p>
          <a:p>
            <a:pPr marL="342900" indent="-342900">
              <a:buFont typeface="Arial"/>
              <a:buChar char="•"/>
            </a:pPr>
            <a:r>
              <a:rPr lang="en-US" sz="2400" dirty="0">
                <a:latin typeface="Arial"/>
                <a:cs typeface="Arial"/>
              </a:rPr>
              <a:t>Honey bees</a:t>
            </a:r>
          </a:p>
          <a:p>
            <a:pPr marL="342900" indent="-342900">
              <a:buFont typeface="Arial"/>
              <a:buChar char="•"/>
            </a:pPr>
            <a:r>
              <a:rPr lang="en-US" sz="2400" dirty="0">
                <a:latin typeface="Arial"/>
                <a:cs typeface="Arial"/>
              </a:rPr>
              <a:t>Samoan swallowtail conservation</a:t>
            </a:r>
          </a:p>
        </p:txBody>
      </p:sp>
    </p:spTree>
    <p:extLst>
      <p:ext uri="{BB962C8B-B14F-4D97-AF65-F5344CB8AC3E}">
        <p14:creationId xmlns:p14="http://schemas.microsoft.com/office/powerpoint/2010/main" xmlns="" val="4136004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Joe Bernard bringing tires"/>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a:ext>
            </a:extLst>
          </a:blip>
          <a:srcRect/>
          <a:stretch>
            <a:fillRect/>
          </a:stretch>
        </p:blipFill>
        <p:spPr bwMode="auto">
          <a:xfrm>
            <a:off x="4683125" y="617538"/>
            <a:ext cx="3698351" cy="27733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a:extLst/>
        </p:spPr>
      </p:pic>
      <p:pic>
        <p:nvPicPr>
          <p:cNvPr id="3078" name="Picture 6" descr="Releasing rodolia1 5Jun08 Suesue Pose Saena"/>
          <p:cNvPicPr>
            <a:picLocks noChangeAspect="1" noChangeArrowheads="1"/>
          </p:cNvPicPr>
          <p:nvPr/>
        </p:nvPicPr>
        <p:blipFill>
          <a:blip r:embed="rId4">
            <a:extLst>
              <a:ext uri="{BEBA8EAE-BF5A-486C-A8C5-ECC9F3942E4B}">
                <a14:imgProps xmlns:a14="http://schemas.microsoft.com/office/drawing/2010/main" xmlns="">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582612" y="617538"/>
            <a:ext cx="3697275" cy="277336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a:extLst/>
        </p:spPr>
      </p:pic>
      <p:pic>
        <p:nvPicPr>
          <p:cNvPr id="3079" name="Picture 7" descr="IMG_3676"/>
          <p:cNvPicPr>
            <a:picLocks noChangeAspect="1" noChangeArrowheads="1"/>
          </p:cNvPicPr>
          <p:nvPr/>
        </p:nvPicPr>
        <p:blipFill>
          <a:blip r:embed="rId6">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a:ext>
            </a:extLst>
          </a:blip>
          <a:srcRect/>
          <a:stretch>
            <a:fillRect/>
          </a:stretch>
        </p:blipFill>
        <p:spPr bwMode="auto">
          <a:xfrm>
            <a:off x="750671" y="4068374"/>
            <a:ext cx="7462698" cy="2072507"/>
          </a:xfrm>
          <a:prstGeom prst="rect">
            <a:avLst/>
          </a:prstGeom>
          <a:noFill/>
          <a:ln w="63500" cap="sq">
            <a:solidFill>
              <a:srgbClr val="FFFFFF"/>
            </a:solidFill>
            <a:miter lim="800000"/>
          </a:ln>
          <a:effectLst>
            <a:outerShdw blurRad="54991" dist="18034" dir="5400000" algn="tl" rotWithShape="0">
              <a:srgbClr val="000000">
                <a:alpha val="40000"/>
              </a:srgbClr>
            </a:outerShdw>
          </a:effectLst>
          <a:extLst/>
        </p:spPr>
      </p:pic>
      <p:sp>
        <p:nvSpPr>
          <p:cNvPr id="3080" name="Text Box 8"/>
          <p:cNvSpPr txBox="1">
            <a:spLocks noChangeArrowheads="1"/>
          </p:cNvSpPr>
          <p:nvPr/>
        </p:nvSpPr>
        <p:spPr bwMode="auto">
          <a:xfrm>
            <a:off x="673087" y="3454849"/>
            <a:ext cx="31528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dirty="0">
                <a:latin typeface="Arial"/>
                <a:cs typeface="Arial"/>
              </a:rPr>
              <a:t>Biological control of Seychelles scale insect</a:t>
            </a:r>
          </a:p>
        </p:txBody>
      </p:sp>
      <p:sp>
        <p:nvSpPr>
          <p:cNvPr id="3081" name="Text Box 9"/>
          <p:cNvSpPr txBox="1">
            <a:spLocks noChangeArrowheads="1"/>
          </p:cNvSpPr>
          <p:nvPr/>
        </p:nvSpPr>
        <p:spPr bwMode="auto">
          <a:xfrm>
            <a:off x="4587875" y="3454849"/>
            <a:ext cx="40005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200" dirty="0">
                <a:latin typeface="Arial"/>
                <a:cs typeface="Arial"/>
              </a:rPr>
              <a:t>Mosquito control research for filariasis elimination and dengue prevention</a:t>
            </a:r>
          </a:p>
        </p:txBody>
      </p:sp>
      <p:sp>
        <p:nvSpPr>
          <p:cNvPr id="3082" name="Text Box 10"/>
          <p:cNvSpPr txBox="1">
            <a:spLocks noChangeArrowheads="1"/>
          </p:cNvSpPr>
          <p:nvPr/>
        </p:nvSpPr>
        <p:spPr bwMode="auto">
          <a:xfrm>
            <a:off x="816587" y="6156757"/>
            <a:ext cx="705643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200" dirty="0">
                <a:latin typeface="Arial"/>
                <a:cs typeface="Arial"/>
              </a:rPr>
              <a:t>Biosecurity: exotic invasive pest surveillance</a:t>
            </a:r>
          </a:p>
        </p:txBody>
      </p:sp>
    </p:spTree>
    <p:extLst>
      <p:ext uri="{BB962C8B-B14F-4D97-AF65-F5344CB8AC3E}">
        <p14:creationId xmlns:p14="http://schemas.microsoft.com/office/powerpoint/2010/main" xmlns="" val="3536126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638_1.jpg"/>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a:ext>
            </a:extLst>
          </a:blip>
          <a:stretch>
            <a:fillRect/>
          </a:stretch>
        </p:blipFill>
        <p:spPr>
          <a:xfrm>
            <a:off x="555474" y="1187336"/>
            <a:ext cx="3898242" cy="2410691"/>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amoan swallowtail butterfly habitat.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4771071" y="1187336"/>
            <a:ext cx="3888819" cy="518671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IMG_7644.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555474" y="3778006"/>
            <a:ext cx="3872505" cy="250460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noAutofit/>
          </a:bodyPr>
          <a:lstStyle/>
          <a:p>
            <a:r>
              <a:rPr lang="en-US" sz="3200" b="1" dirty="0">
                <a:latin typeface="Arial"/>
                <a:cs typeface="Arial"/>
              </a:rPr>
              <a:t>Samoan Swallowtail Conservation</a:t>
            </a:r>
            <a:br>
              <a:rPr lang="en-US" sz="3200" b="1" dirty="0">
                <a:latin typeface="Arial"/>
                <a:cs typeface="Arial"/>
              </a:rPr>
            </a:br>
            <a:endParaRPr lang="en-US" sz="3200" b="1" dirty="0">
              <a:latin typeface="Arial"/>
              <a:cs typeface="Arial"/>
            </a:endParaRPr>
          </a:p>
        </p:txBody>
      </p:sp>
    </p:spTree>
    <p:extLst>
      <p:ext uri="{BB962C8B-B14F-4D97-AF65-F5344CB8AC3E}">
        <p14:creationId xmlns:p14="http://schemas.microsoft.com/office/powerpoint/2010/main" xmlns="" val="3258791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Plant Pathology</a:t>
            </a:r>
            <a:endParaRPr lang="en-US" sz="4000" b="1" dirty="0">
              <a:latin typeface="Arial"/>
              <a:cs typeface="Arial"/>
            </a:endParaRPr>
          </a:p>
        </p:txBody>
      </p:sp>
      <p:sp>
        <p:nvSpPr>
          <p:cNvPr id="3" name="Content Placeholder 2"/>
          <p:cNvSpPr>
            <a:spLocks noGrp="1"/>
          </p:cNvSpPr>
          <p:nvPr>
            <p:ph idx="1"/>
          </p:nvPr>
        </p:nvSpPr>
        <p:spPr/>
        <p:txBody>
          <a:bodyPr>
            <a:normAutofit/>
          </a:bodyPr>
          <a:lstStyle/>
          <a:p>
            <a:pPr marL="0" indent="0" eaLnBrk="0" hangingPunct="0">
              <a:spcBef>
                <a:spcPct val="0"/>
              </a:spcBef>
              <a:buNone/>
            </a:pPr>
            <a:r>
              <a:rPr lang="en-US" sz="2800" dirty="0" smtClean="0">
                <a:latin typeface="Arial"/>
                <a:cs typeface="Arial"/>
              </a:rPr>
              <a:t>… conducts </a:t>
            </a:r>
            <a:r>
              <a:rPr lang="en-US" sz="2800" dirty="0">
                <a:latin typeface="Arial"/>
                <a:cs typeface="Arial"/>
              </a:rPr>
              <a:t>basic and applied plant pathology research that emphasizes an integrated approach to secure the food supply of American Samoa, while preserving its natural ecosystems. </a:t>
            </a:r>
            <a:endParaRPr lang="en-US" sz="2800" dirty="0" smtClean="0">
              <a:latin typeface="Arial"/>
              <a:cs typeface="Arial"/>
            </a:endParaRPr>
          </a:p>
          <a:p>
            <a:pPr marL="0" indent="0" eaLnBrk="0" hangingPunct="0">
              <a:spcBef>
                <a:spcPct val="0"/>
              </a:spcBef>
              <a:buNone/>
            </a:pPr>
            <a:endParaRPr lang="en-US" sz="2800" dirty="0" smtClean="0">
              <a:latin typeface="Arial"/>
              <a:cs typeface="Arial"/>
            </a:endParaRPr>
          </a:p>
          <a:p>
            <a:pPr marL="0" indent="0" eaLnBrk="0" hangingPunct="0">
              <a:spcBef>
                <a:spcPct val="0"/>
              </a:spcBef>
              <a:buNone/>
            </a:pPr>
            <a:endParaRPr lang="en-US" sz="2800" dirty="0" smtClean="0">
              <a:latin typeface="Arial"/>
              <a:cs typeface="Arial"/>
            </a:endParaRPr>
          </a:p>
          <a:p>
            <a:pPr marL="0" indent="0" eaLnBrk="0" hangingPunct="0">
              <a:spcBef>
                <a:spcPct val="0"/>
              </a:spcBef>
              <a:buNone/>
            </a:pPr>
            <a:r>
              <a:rPr lang="en-US" sz="2800" dirty="0" smtClean="0">
                <a:latin typeface="Arial"/>
                <a:cs typeface="Arial"/>
              </a:rPr>
              <a:t>The </a:t>
            </a:r>
            <a:r>
              <a:rPr lang="en-US" sz="2800" dirty="0">
                <a:latin typeface="Arial"/>
                <a:cs typeface="Arial"/>
              </a:rPr>
              <a:t>goal is to ensure sustainable production of staple crops (e.g., taro, banana, breadfruit, coconut) and other tropical crops of American Samoa. </a:t>
            </a:r>
          </a:p>
        </p:txBody>
      </p:sp>
    </p:spTree>
    <p:extLst>
      <p:ext uri="{BB962C8B-B14F-4D97-AF65-F5344CB8AC3E}">
        <p14:creationId xmlns:p14="http://schemas.microsoft.com/office/powerpoint/2010/main" xmlns="" val="40068154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R Summer Institute Tour - PLPA Lab.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715979" y="657412"/>
            <a:ext cx="4034285" cy="2504516"/>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PTC Lab Transfer Room.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83553" y="3432733"/>
            <a:ext cx="3765178" cy="2823884"/>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Emily in Growth Room 2.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83553" y="657412"/>
            <a:ext cx="3765178" cy="2504516"/>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Measuring Taro Length.jp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flipH="1">
            <a:off x="4715978" y="3432733"/>
            <a:ext cx="4034285" cy="2823884"/>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7868732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sz="4000" b="1" dirty="0">
                <a:latin typeface="Arial"/>
                <a:cs typeface="Arial"/>
              </a:rPr>
              <a:t>STEP-UP Program</a:t>
            </a:r>
          </a:p>
        </p:txBody>
      </p:sp>
      <p:sp>
        <p:nvSpPr>
          <p:cNvPr id="4099" name="Rectangle 3"/>
          <p:cNvSpPr>
            <a:spLocks noGrp="1" noChangeArrowheads="1"/>
          </p:cNvSpPr>
          <p:nvPr>
            <p:ph idx="1"/>
          </p:nvPr>
        </p:nvSpPr>
        <p:spPr/>
        <p:txBody>
          <a:bodyPr>
            <a:normAutofit/>
          </a:bodyPr>
          <a:lstStyle/>
          <a:p>
            <a:r>
              <a:rPr lang="en-US" sz="2400" dirty="0">
                <a:latin typeface="Arial"/>
                <a:cs typeface="Arial"/>
              </a:rPr>
              <a:t>Short-Term Research Experience for Underrepresented Persons</a:t>
            </a:r>
          </a:p>
          <a:p>
            <a:r>
              <a:rPr lang="en-US" sz="2400" dirty="0">
                <a:latin typeface="Arial"/>
                <a:cs typeface="Arial"/>
              </a:rPr>
              <a:t>Funded by National Institutes of Health</a:t>
            </a:r>
          </a:p>
          <a:p>
            <a:r>
              <a:rPr lang="en-US" sz="2400" dirty="0">
                <a:latin typeface="Arial"/>
                <a:cs typeface="Arial"/>
              </a:rPr>
              <a:t>Coordinated in the Pacific through University of Hawaii medical school</a:t>
            </a:r>
          </a:p>
          <a:p>
            <a:r>
              <a:rPr lang="en-US" sz="2400" dirty="0">
                <a:latin typeface="Arial"/>
                <a:cs typeface="Arial"/>
              </a:rPr>
              <a:t>Individualized research training for high school students with scientist mentors</a:t>
            </a:r>
          </a:p>
        </p:txBody>
      </p:sp>
    </p:spTree>
    <p:extLst>
      <p:ext uri="{BB962C8B-B14F-4D97-AF65-F5344CB8AC3E}">
        <p14:creationId xmlns:p14="http://schemas.microsoft.com/office/powerpoint/2010/main" xmlns="" val="13471918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batta and annie in step-up lab 9july11 cropped"/>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colorTemperature colorTemp="4700"/>
                    </a14:imgEffect>
                  </a14:imgLayer>
                </a14:imgProps>
              </a:ext>
              <a:ext uri="{28A0092B-C50C-407E-A947-70E740481C1C}">
                <a14:useLocalDpi xmlns:a14="http://schemas.microsoft.com/office/drawing/2010/main" xmlns=""/>
              </a:ext>
            </a:extLst>
          </a:blip>
          <a:srcRect/>
          <a:stretch>
            <a:fillRect/>
          </a:stretch>
        </p:blipFill>
        <p:spPr bwMode="auto">
          <a:xfrm>
            <a:off x="4834912" y="1089025"/>
            <a:ext cx="3416388" cy="246362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6" name="Picture 6" descr="IMG_1636"/>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a:ext>
            </a:extLst>
          </a:blip>
          <a:srcRect/>
          <a:stretch>
            <a:fillRect/>
          </a:stretch>
        </p:blipFill>
        <p:spPr bwMode="auto">
          <a:xfrm>
            <a:off x="773581" y="3742551"/>
            <a:ext cx="3265358" cy="234421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DNA Extraction from Taro Leaves - Centrifugation Step.JPG"/>
          <p:cNvPicPr>
            <a:picLocks noChangeAspect="1"/>
          </p:cNvPicPr>
          <p:nvPr/>
        </p:nvPicPr>
        <p:blipFill>
          <a:blip r:embed="rId6" cstate="print">
            <a:extLst>
              <a:ext uri="{BEBA8EAE-BF5A-486C-A8C5-ECC9F3942E4B}">
                <a14:imgProps xmlns:a14="http://schemas.microsoft.com/office/drawing/2010/main" xmlns="">
                  <a14:imgLayer r:embed="rId7">
                    <a14:imgEffect>
                      <a14:sharpenSoften amount="50000"/>
                    </a14:imgEffect>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773580" y="1105398"/>
            <a:ext cx="3265358" cy="244725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IMG_9652.JPG"/>
          <p:cNvPicPr>
            <a:picLocks noChangeAspect="1"/>
          </p:cNvPicPr>
          <p:nvPr/>
        </p:nvPicPr>
        <p:blipFill rotWithShape="1">
          <a:blip r:embed="rId8" cstate="print">
            <a:extLst>
              <a:ext uri="{28A0092B-C50C-407E-A947-70E740481C1C}">
                <a14:useLocalDpi xmlns:a14="http://schemas.microsoft.com/office/drawing/2010/main" xmlns=""/>
              </a:ext>
            </a:extLst>
          </a:blip>
          <a:srcRect/>
          <a:stretch/>
        </p:blipFill>
        <p:spPr>
          <a:xfrm flipH="1">
            <a:off x="4834912" y="3742551"/>
            <a:ext cx="3416388" cy="2344212"/>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402860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71.JP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368946" y="1058509"/>
            <a:ext cx="3744952" cy="2731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G_2345.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819180" y="4067442"/>
            <a:ext cx="3968665" cy="2535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MG_4860.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68931" y="4108460"/>
            <a:ext cx="3744628" cy="2496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G_2173.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4819179" y="1058509"/>
            <a:ext cx="3968665" cy="2731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FF00"/>
                </a:solidFill>
                <a:effectLst>
                  <a:outerShdw blurRad="50800" dist="38100" dir="2700000" algn="tl" rotWithShape="0">
                    <a:srgbClr val="000000">
                      <a:alpha val="43000"/>
                    </a:srgbClr>
                  </a:outerShdw>
                </a:effectLst>
                <a:latin typeface="Arial"/>
                <a:cs typeface="Arial"/>
              </a:rPr>
              <a:t>III. Priority:  Wellness</a:t>
            </a:r>
            <a:endParaRPr lang="en-US" sz="4000" b="1" dirty="0">
              <a:solidFill>
                <a:srgbClr val="FFFF00"/>
              </a:solidFill>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xmlns="" val="1528865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b="1" dirty="0" smtClean="0">
                <a:latin typeface="Arial"/>
                <a:cs typeface="Arial"/>
              </a:rPr>
              <a:t>ADAP &amp; PLGA</a:t>
            </a:r>
          </a:p>
          <a:p>
            <a:pPr marL="0" indent="0" algn="ctr">
              <a:buNone/>
            </a:pPr>
            <a:r>
              <a:rPr lang="en-US" sz="4800" b="1" dirty="0" smtClean="0">
                <a:latin typeface="Arial"/>
                <a:cs typeface="Arial"/>
              </a:rPr>
              <a:t>PIFC</a:t>
            </a:r>
          </a:p>
          <a:p>
            <a:pPr marL="0" indent="0" algn="ctr">
              <a:buNone/>
            </a:pPr>
            <a:r>
              <a:rPr lang="en-US" sz="4800" b="1" dirty="0" smtClean="0">
                <a:latin typeface="Arial"/>
                <a:cs typeface="Arial"/>
              </a:rPr>
              <a:t>CHL</a:t>
            </a:r>
          </a:p>
          <a:p>
            <a:pPr marL="0" indent="0" algn="ctr">
              <a:buNone/>
            </a:pPr>
            <a:r>
              <a:rPr lang="en-US" sz="4800" b="1" dirty="0" smtClean="0">
                <a:latin typeface="Arial"/>
                <a:cs typeface="Arial"/>
              </a:rPr>
              <a:t>CariPac</a:t>
            </a:r>
            <a:endParaRPr lang="en-US" sz="4800" b="1" dirty="0">
              <a:latin typeface="Arial"/>
              <a:cs typeface="Arial"/>
            </a:endParaRPr>
          </a:p>
        </p:txBody>
      </p:sp>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25023742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4" y="274638"/>
            <a:ext cx="8229600" cy="1143000"/>
          </a:xfrm>
        </p:spPr>
        <p:txBody>
          <a:bodyPr>
            <a:normAutofit/>
          </a:bodyPr>
          <a:lstStyle/>
          <a:p>
            <a:r>
              <a:rPr lang="en-US" sz="4000" b="1" dirty="0" smtClean="0">
                <a:latin typeface="Arial"/>
                <a:cs typeface="Arial"/>
              </a:rPr>
              <a:t>Wellness Center</a:t>
            </a:r>
            <a:endParaRPr lang="en-US" sz="4000" b="1" dirty="0">
              <a:latin typeface="Arial"/>
              <a:cs typeface="Arial"/>
            </a:endParaRPr>
          </a:p>
        </p:txBody>
      </p:sp>
      <p:sp>
        <p:nvSpPr>
          <p:cNvPr id="3" name="Content Placeholder 2"/>
          <p:cNvSpPr txBox="1">
            <a:spLocks/>
          </p:cNvSpPr>
          <p:nvPr/>
        </p:nvSpPr>
        <p:spPr>
          <a:xfrm>
            <a:off x="2671594" y="1417638"/>
            <a:ext cx="8229600" cy="452596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latin typeface="Arial"/>
                <a:cs typeface="Arial"/>
              </a:rPr>
              <a:t>Nutrition</a:t>
            </a:r>
          </a:p>
          <a:p>
            <a:r>
              <a:rPr lang="en-US" sz="3000" dirty="0" smtClean="0">
                <a:latin typeface="Arial"/>
                <a:cs typeface="Arial"/>
              </a:rPr>
              <a:t>Exercise</a:t>
            </a:r>
          </a:p>
          <a:p>
            <a:r>
              <a:rPr lang="en-US" sz="3000" dirty="0" smtClean="0">
                <a:latin typeface="Arial"/>
                <a:cs typeface="Arial"/>
              </a:rPr>
              <a:t>EFNEP</a:t>
            </a:r>
          </a:p>
          <a:p>
            <a:r>
              <a:rPr lang="en-US" sz="3000" dirty="0" smtClean="0">
                <a:latin typeface="Arial"/>
                <a:cs typeface="Arial"/>
              </a:rPr>
              <a:t>CHL</a:t>
            </a:r>
          </a:p>
          <a:p>
            <a:r>
              <a:rPr lang="en-US" sz="3000" dirty="0" smtClean="0">
                <a:latin typeface="Arial"/>
                <a:cs typeface="Arial"/>
              </a:rPr>
              <a:t>Health Communications</a:t>
            </a:r>
          </a:p>
          <a:p>
            <a:r>
              <a:rPr lang="en-US" sz="3000" dirty="0" smtClean="0">
                <a:latin typeface="Arial"/>
                <a:cs typeface="Arial"/>
              </a:rPr>
              <a:t>Instruction</a:t>
            </a:r>
          </a:p>
          <a:p>
            <a:r>
              <a:rPr lang="en-US" sz="3000" dirty="0" smtClean="0">
                <a:latin typeface="Arial"/>
                <a:cs typeface="Arial"/>
              </a:rPr>
              <a:t>Food Policy</a:t>
            </a:r>
          </a:p>
          <a:p>
            <a:r>
              <a:rPr lang="en-US" sz="3000" dirty="0" smtClean="0">
                <a:latin typeface="Arial"/>
                <a:cs typeface="Arial"/>
              </a:rPr>
              <a:t>Diagnostics</a:t>
            </a:r>
          </a:p>
          <a:p>
            <a:r>
              <a:rPr lang="en-US" sz="3000" dirty="0" smtClean="0">
                <a:latin typeface="Arial"/>
                <a:cs typeface="Arial"/>
              </a:rPr>
              <a:t>Stress Management</a:t>
            </a:r>
          </a:p>
          <a:p>
            <a:endParaRPr lang="en-US" sz="3000" dirty="0">
              <a:latin typeface="Arial"/>
              <a:cs typeface="Arial"/>
            </a:endParaRPr>
          </a:p>
        </p:txBody>
      </p:sp>
    </p:spTree>
    <p:extLst>
      <p:ext uri="{BB962C8B-B14F-4D97-AF65-F5344CB8AC3E}">
        <p14:creationId xmlns:p14="http://schemas.microsoft.com/office/powerpoint/2010/main" xmlns="" val="36321692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Arial"/>
                <a:cs typeface="Arial"/>
              </a:rPr>
              <a:t>Expanded Food and Nutrition Education Program</a:t>
            </a:r>
            <a:endParaRPr lang="en-US" sz="3600" b="1" dirty="0">
              <a:latin typeface="Arial"/>
              <a:cs typeface="Arial"/>
            </a:endParaRPr>
          </a:p>
        </p:txBody>
      </p:sp>
      <p:sp>
        <p:nvSpPr>
          <p:cNvPr id="3" name="Content Placeholder 2"/>
          <p:cNvSpPr>
            <a:spLocks noGrp="1"/>
          </p:cNvSpPr>
          <p:nvPr>
            <p:ph idx="1"/>
          </p:nvPr>
        </p:nvSpPr>
        <p:spPr>
          <a:xfrm>
            <a:off x="457200" y="1619956"/>
            <a:ext cx="8229600" cy="4525963"/>
          </a:xfrm>
        </p:spPr>
        <p:txBody>
          <a:bodyPr>
            <a:normAutofit/>
          </a:bodyPr>
          <a:lstStyle/>
          <a:p>
            <a:r>
              <a:rPr lang="en-US" sz="2200" dirty="0">
                <a:latin typeface="Arial"/>
                <a:cs typeface="Arial"/>
              </a:rPr>
              <a:t>H</a:t>
            </a:r>
            <a:r>
              <a:rPr lang="en-US" sz="2200" dirty="0" smtClean="0">
                <a:latin typeface="Arial"/>
                <a:cs typeface="Arial"/>
              </a:rPr>
              <a:t>elps </a:t>
            </a:r>
            <a:r>
              <a:rPr lang="en-US" sz="2200" dirty="0">
                <a:latin typeface="Arial"/>
                <a:cs typeface="Arial"/>
              </a:rPr>
              <a:t>limited income families and youth to improve their diets and to increase their skills in preparing nutritious and economical </a:t>
            </a:r>
            <a:r>
              <a:rPr lang="en-US" sz="2200" dirty="0" smtClean="0">
                <a:latin typeface="Arial"/>
                <a:cs typeface="Arial"/>
              </a:rPr>
              <a:t>meals. </a:t>
            </a:r>
            <a:endParaRPr lang="en-US" sz="2200" dirty="0">
              <a:latin typeface="Arial"/>
              <a:cs typeface="Arial"/>
            </a:endParaRPr>
          </a:p>
        </p:txBody>
      </p:sp>
      <p:pic>
        <p:nvPicPr>
          <p:cNvPr id="4" name="Picture 3" descr="IMG_5214.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908631" y="3264093"/>
            <a:ext cx="3591902" cy="2326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MG_2981.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33742" y="3264093"/>
            <a:ext cx="3951421" cy="233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4196283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6667" y="-36089619"/>
            <a:ext cx="11430000" cy="5078314"/>
          </a:xfrm>
          <a:prstGeom prst="rect">
            <a:avLst/>
          </a:prstGeom>
        </p:spPr>
        <p:txBody>
          <a:bodyPr wrap="square">
            <a:spAutoFit/>
          </a:bodyPr>
          <a:lstStyle/>
          <a:p>
            <a:endParaRPr lang="en-US" dirty="0"/>
          </a:p>
          <a:p>
            <a:r>
              <a:rPr lang="en-US" dirty="0"/>
              <a:t> </a:t>
            </a:r>
          </a:p>
          <a:p>
            <a:r>
              <a:rPr lang="en-US" b="1" dirty="0"/>
              <a:t>TOGIOLA T.A. TULAFONO </a:t>
            </a:r>
            <a:endParaRPr lang="en-US" dirty="0"/>
          </a:p>
          <a:p>
            <a:r>
              <a:rPr lang="en-US" i="1" dirty="0"/>
              <a:t>Governor </a:t>
            </a:r>
            <a:endParaRPr lang="en-US" dirty="0"/>
          </a:p>
          <a:p>
            <a:r>
              <a:rPr lang="en-US" b="1" dirty="0"/>
              <a:t>FAOA A. SUNIA </a:t>
            </a:r>
            <a:endParaRPr lang="en-US" dirty="0"/>
          </a:p>
          <a:p>
            <a:r>
              <a:rPr lang="en-US" i="1" dirty="0"/>
              <a:t>Lieutenant Governor </a:t>
            </a:r>
            <a:endParaRPr lang="en-US" dirty="0"/>
          </a:p>
          <a:p>
            <a:r>
              <a:rPr lang="hu-HU" dirty="0"/>
              <a:t>Telephone: (684) 633-4116 </a:t>
            </a:r>
          </a:p>
          <a:p>
            <a:r>
              <a:rPr lang="hu-HU" dirty="0"/>
              <a:t>Fax: (684) 633-2269 </a:t>
            </a:r>
          </a:p>
          <a:p>
            <a:r>
              <a:rPr lang="en-US" dirty="0" err="1"/>
              <a:t>go@americansamoa.gov</a:t>
            </a:r>
            <a:r>
              <a:rPr lang="en-US" dirty="0"/>
              <a:t> </a:t>
            </a:r>
          </a:p>
          <a:p>
            <a:endParaRPr lang="en-US" dirty="0"/>
          </a:p>
          <a:p>
            <a:r>
              <a:rPr lang="en-US" b="1" dirty="0"/>
              <a:t>OFFICE OF THE GOVERNOR </a:t>
            </a:r>
            <a:endParaRPr lang="en-US" dirty="0"/>
          </a:p>
          <a:p>
            <a:r>
              <a:rPr lang="en-US" dirty="0"/>
              <a:t>American Samoa </a:t>
            </a:r>
          </a:p>
          <a:p>
            <a:r>
              <a:rPr lang="en-US" dirty="0"/>
              <a:t>EXECUTIVE ORDER NO.011-2009 </a:t>
            </a:r>
          </a:p>
          <a:p>
            <a:r>
              <a:rPr lang="en-US" dirty="0"/>
              <a:t>AN ORDER ESTABLISHING THE AMERICAN SAMOA FOOD POLICY COUNCIL, PROVIDING FOR ITS PURPOSE, DUTIES, RESPONSIBILITIES AND MEMBERSHIP </a:t>
            </a:r>
          </a:p>
          <a:p>
            <a:r>
              <a:rPr lang="en-US" dirty="0"/>
              <a:t>Preamble </a:t>
            </a:r>
          </a:p>
          <a:p>
            <a:r>
              <a:rPr lang="en-US" dirty="0"/>
              <a:t>WHEREAS, “ASIASIGA: a Conference on Food Security in American Samoa” was held on February 18-19, 2009 at Lee Auditorium in American Samoa; </a:t>
            </a:r>
          </a:p>
        </p:txBody>
      </p:sp>
      <p:pic>
        <p:nvPicPr>
          <p:cNvPr id="4" name="Picture 3"/>
          <p:cNvPicPr>
            <a:picLocks noChangeAspect="1"/>
          </p:cNvPicPr>
          <p:nvPr/>
        </p:nvPicPr>
        <p:blipFill>
          <a:blip r:embed="rId2"/>
          <a:stretch>
            <a:fillRect/>
          </a:stretch>
        </p:blipFill>
        <p:spPr>
          <a:xfrm>
            <a:off x="6519333" y="1199782"/>
            <a:ext cx="1763889" cy="1752865"/>
          </a:xfrm>
          <a:prstGeom prst="rect">
            <a:avLst/>
          </a:prstGeom>
        </p:spPr>
      </p:pic>
      <p:sp>
        <p:nvSpPr>
          <p:cNvPr id="5" name="TextBox 4"/>
          <p:cNvSpPr txBox="1"/>
          <p:nvPr/>
        </p:nvSpPr>
        <p:spPr>
          <a:xfrm>
            <a:off x="1100666" y="1199782"/>
            <a:ext cx="5588000" cy="3970318"/>
          </a:xfrm>
          <a:prstGeom prst="rect">
            <a:avLst/>
          </a:prstGeom>
          <a:noFill/>
        </p:spPr>
        <p:txBody>
          <a:bodyPr wrap="square" rtlCol="0">
            <a:spAutoFit/>
          </a:bodyPr>
          <a:lstStyle/>
          <a:p>
            <a:r>
              <a:rPr lang="en-US" b="1" dirty="0" smtClean="0"/>
              <a:t>TOGIOLA </a:t>
            </a:r>
            <a:r>
              <a:rPr lang="en-US" b="1" dirty="0"/>
              <a:t>T.A. TULAFONO </a:t>
            </a:r>
            <a:endParaRPr lang="en-US" dirty="0"/>
          </a:p>
          <a:p>
            <a:r>
              <a:rPr lang="en-US" i="1" dirty="0"/>
              <a:t>Governor </a:t>
            </a:r>
            <a:endParaRPr lang="en-US" i="1" dirty="0" smtClean="0"/>
          </a:p>
          <a:p>
            <a:endParaRPr lang="en-US" dirty="0"/>
          </a:p>
          <a:p>
            <a:r>
              <a:rPr lang="en-US" b="1" dirty="0"/>
              <a:t>FAOA A. SUNIA </a:t>
            </a:r>
            <a:endParaRPr lang="en-US" dirty="0"/>
          </a:p>
          <a:p>
            <a:r>
              <a:rPr lang="en-US" i="1" dirty="0"/>
              <a:t>Lieutenant Governor </a:t>
            </a:r>
            <a:endParaRPr lang="en-US" i="1" dirty="0" smtClean="0"/>
          </a:p>
          <a:p>
            <a:endParaRPr lang="en-US" b="1" i="1" dirty="0"/>
          </a:p>
          <a:p>
            <a:r>
              <a:rPr lang="en-US" b="1" dirty="0" smtClean="0"/>
              <a:t>OFFICE </a:t>
            </a:r>
            <a:r>
              <a:rPr lang="en-US" b="1" dirty="0"/>
              <a:t>OF THE GOVERNOR </a:t>
            </a:r>
            <a:endParaRPr lang="en-US" dirty="0"/>
          </a:p>
          <a:p>
            <a:r>
              <a:rPr lang="en-US" dirty="0"/>
              <a:t>American Samoa </a:t>
            </a:r>
            <a:endParaRPr lang="en-US" dirty="0" smtClean="0"/>
          </a:p>
          <a:p>
            <a:endParaRPr lang="en-US" dirty="0"/>
          </a:p>
          <a:p>
            <a:r>
              <a:rPr lang="en-US" dirty="0"/>
              <a:t>EXECUTIVE ORDER NO.011-2009 </a:t>
            </a:r>
          </a:p>
          <a:p>
            <a:endParaRPr lang="en-US" dirty="0" smtClean="0"/>
          </a:p>
          <a:p>
            <a:r>
              <a:rPr lang="en-US" dirty="0" smtClean="0"/>
              <a:t>AN </a:t>
            </a:r>
            <a:r>
              <a:rPr lang="en-US" dirty="0"/>
              <a:t>ORDER ESTABLISHING THE AMERICAN SAMOA FOOD POLICY COUNCIL, PROVIDING FOR ITS PURPOSE, DUTIES, RESPONSIBILITIES AND MEMBERSHIP </a:t>
            </a:r>
          </a:p>
        </p:txBody>
      </p:sp>
    </p:spTree>
    <p:extLst>
      <p:ext uri="{BB962C8B-B14F-4D97-AF65-F5344CB8AC3E}">
        <p14:creationId xmlns:p14="http://schemas.microsoft.com/office/powerpoint/2010/main" xmlns="" val="1272507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ight Triangle 7"/>
          <p:cNvSpPr>
            <a:spLocks noChangeArrowheads="1"/>
          </p:cNvSpPr>
          <p:nvPr/>
        </p:nvSpPr>
        <p:spPr bwMode="auto">
          <a:xfrm>
            <a:off x="0" y="3286125"/>
            <a:ext cx="4032250" cy="3571875"/>
          </a:xfrm>
          <a:prstGeom prst="rtTriangle">
            <a:avLst/>
          </a:prstGeom>
          <a:blipFill dpi="0" rotWithShape="1">
            <a:blip r:embed="rId3"/>
            <a:srcRect/>
            <a:stretch>
              <a:fillRect/>
            </a:stretch>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cs typeface="+mn-cs"/>
            </a:endParaRPr>
          </a:p>
        </p:txBody>
      </p:sp>
      <p:sp>
        <p:nvSpPr>
          <p:cNvPr id="88067" name="Title 3"/>
          <p:cNvSpPr>
            <a:spLocks noGrp="1"/>
          </p:cNvSpPr>
          <p:nvPr>
            <p:ph type="title"/>
          </p:nvPr>
        </p:nvSpPr>
        <p:spPr>
          <a:xfrm>
            <a:off x="822325" y="398463"/>
            <a:ext cx="7521575" cy="549275"/>
          </a:xfrm>
        </p:spPr>
        <p:txBody>
          <a:bodyPr>
            <a:normAutofit fontScale="90000"/>
          </a:bodyPr>
          <a:lstStyle/>
          <a:p>
            <a:r>
              <a:rPr lang="en-US" b="1" dirty="0" smtClean="0">
                <a:solidFill>
                  <a:srgbClr val="FFFF00"/>
                </a:solidFill>
                <a:effectLst>
                  <a:outerShdw blurRad="50800" dist="38100" dir="2700000" algn="tl" rotWithShape="0">
                    <a:srgbClr val="000000">
                      <a:alpha val="43000"/>
                    </a:srgbClr>
                  </a:outerShdw>
                </a:effectLst>
              </a:rPr>
              <a:t>IV.  The Future</a:t>
            </a:r>
          </a:p>
        </p:txBody>
      </p:sp>
      <p:pic>
        <p:nvPicPr>
          <p:cNvPr id="7" name="Picture 4"/>
          <p:cNvPicPr>
            <a:picLocks noChangeAspect="1" noChangeArrowheads="1"/>
          </p:cNvPicPr>
          <p:nvPr/>
        </p:nvPicPr>
        <p:blipFill>
          <a:blip r:embed="rId4">
            <a:lum contrast="54000"/>
          </a:blip>
          <a:srcRect/>
          <a:stretch>
            <a:fillRect/>
          </a:stretch>
        </p:blipFill>
        <p:spPr bwMode="auto">
          <a:xfrm>
            <a:off x="1371600" y="1874520"/>
            <a:ext cx="6661150" cy="2514600"/>
          </a:xfrm>
          <a:prstGeom prst="rect">
            <a:avLst/>
          </a:prstGeom>
          <a:noFill/>
          <a:ln w="76200">
            <a:solidFill>
              <a:srgbClr val="FFFF00"/>
            </a:solidFill>
            <a:miter lim="800000"/>
            <a:headEnd/>
            <a:tailEnd/>
          </a:ln>
          <a:effectLst>
            <a:outerShdw blurRad="63500" dist="161645" dir="8100000" algn="ctr" rotWithShape="0">
              <a:schemeClr val="bg2">
                <a:alpha val="74998"/>
              </a:schemeClr>
            </a:outerShdw>
          </a:effectLst>
        </p:spPr>
      </p:pic>
    </p:spTree>
    <p:extLst>
      <p:ext uri="{BB962C8B-B14F-4D97-AF65-F5344CB8AC3E}">
        <p14:creationId xmlns:p14="http://schemas.microsoft.com/office/powerpoint/2010/main" xmlns="" val="240710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Content Placeholder 3"/>
          <p:cNvPicPr>
            <a:picLocks noChangeAspect="1"/>
          </p:cNvPicPr>
          <p:nvPr/>
        </p:nvPicPr>
        <p:blipFill>
          <a:blip r:embed="rId4"/>
          <a:srcRect t="15240" b="15240"/>
          <a:stretch>
            <a:fillRect/>
          </a:stretch>
        </p:blipFill>
        <p:spPr bwMode="auto">
          <a:xfrm>
            <a:off x="-1066800" y="-685797"/>
            <a:ext cx="10515600" cy="8001000"/>
          </a:xfrm>
          <a:prstGeom prst="rect">
            <a:avLst/>
          </a:prstGeom>
          <a:noFill/>
          <a:ln w="28575">
            <a:solidFill>
              <a:schemeClr val="tx1"/>
            </a:solidFill>
            <a:miter lim="800000"/>
            <a:headEnd/>
            <a:tailEnd/>
          </a:ln>
        </p:spPr>
      </p:pic>
      <p:graphicFrame>
        <p:nvGraphicFramePr>
          <p:cNvPr id="6146" name="Object 2"/>
          <p:cNvGraphicFramePr>
            <a:graphicFrameLocks noChangeAspect="1"/>
          </p:cNvGraphicFramePr>
          <p:nvPr/>
        </p:nvGraphicFramePr>
        <p:xfrm>
          <a:off x="1143000" y="1143000"/>
          <a:ext cx="6858000" cy="5029200"/>
        </p:xfrm>
        <a:graphic>
          <a:graphicData uri="http://schemas.openxmlformats.org/presentationml/2006/ole">
            <p:oleObj spid="_x0000_s1063" name="Image" r:id="rId5" imgW="2926086" imgH="2194564" progId="">
              <p:embed/>
            </p:oleObj>
          </a:graphicData>
        </a:graphic>
      </p:graphicFrame>
      <p:sp>
        <p:nvSpPr>
          <p:cNvPr id="586755" name="Text Box 3"/>
          <p:cNvSpPr txBox="1">
            <a:spLocks noChangeArrowheads="1"/>
          </p:cNvSpPr>
          <p:nvPr/>
        </p:nvSpPr>
        <p:spPr bwMode="auto">
          <a:xfrm>
            <a:off x="1905000" y="422275"/>
            <a:ext cx="5943600" cy="519113"/>
          </a:xfrm>
          <a:prstGeom prst="rect">
            <a:avLst/>
          </a:prstGeom>
          <a:noFill/>
          <a:ln w="9525">
            <a:noFill/>
            <a:miter lim="800000"/>
            <a:headEnd/>
            <a:tailEnd/>
          </a:ln>
          <a:effectLst/>
        </p:spPr>
        <p:txBody>
          <a:bodyPr>
            <a:spAutoFit/>
          </a:bodyPr>
          <a:lstStyle/>
          <a:p>
            <a:pPr eaLnBrk="0" hangingPunct="0">
              <a:defRPr/>
            </a:pPr>
            <a:r>
              <a:rPr lang="en-US" sz="2800" b="1">
                <a:solidFill>
                  <a:srgbClr val="FFFF00"/>
                </a:solidFill>
                <a:effectLst>
                  <a:outerShdw blurRad="38100" dist="38100" dir="2700000" algn="tl">
                    <a:srgbClr val="C0C0C0"/>
                  </a:outerShdw>
                </a:effectLst>
                <a:latin typeface="Times" charset="0"/>
                <a:cs typeface="+mn-cs"/>
              </a:rPr>
              <a:t>Se</a:t>
            </a:r>
            <a:r>
              <a:rPr lang="en-US" altLang="en-US" sz="2800" b="1">
                <a:solidFill>
                  <a:srgbClr val="FFFF00"/>
                </a:solidFill>
                <a:effectLst>
                  <a:outerShdw blurRad="38100" dist="38100" dir="2700000" algn="tl">
                    <a:srgbClr val="C0C0C0"/>
                  </a:outerShdw>
                </a:effectLst>
                <a:latin typeface="Times" charset="0"/>
                <a:cs typeface="+mn-cs"/>
              </a:rPr>
              <a:t>’</a:t>
            </a:r>
            <a:r>
              <a:rPr lang="en-US" sz="2800" b="1">
                <a:solidFill>
                  <a:srgbClr val="FFFF00"/>
                </a:solidFill>
                <a:effectLst>
                  <a:outerShdw blurRad="38100" dist="38100" dir="2700000" algn="tl">
                    <a:srgbClr val="C0C0C0"/>
                  </a:outerShdw>
                </a:effectLst>
                <a:latin typeface="Times" charset="0"/>
                <a:cs typeface="+mn-cs"/>
              </a:rPr>
              <a:t>i nonoa ane se lipine samasama!</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a:hlinkClick r:id="rId3" action="ppaction://hlinksldjump"/>
          </p:cNvPr>
          <p:cNvSpPr>
            <a:spLocks noChangeArrowheads="1"/>
          </p:cNvSpPr>
          <p:nvPr/>
        </p:nvSpPr>
        <p:spPr bwMode="auto">
          <a:xfrm>
            <a:off x="3429000" y="2522538"/>
            <a:ext cx="1192213" cy="457200"/>
          </a:xfrm>
          <a:prstGeom prst="rect">
            <a:avLst/>
          </a:prstGeom>
          <a:noFill/>
          <a:ln w="9525">
            <a:noFill/>
            <a:miter lim="800000"/>
            <a:headEnd/>
            <a:tailEnd/>
          </a:ln>
        </p:spPr>
        <p:txBody>
          <a:bodyPr wrap="none">
            <a:spAutoFit/>
          </a:bodyPr>
          <a:lstStyle/>
          <a:p>
            <a:r>
              <a:rPr lang="en-US" sz="2400">
                <a:hlinkClick r:id="rId3" action="ppaction://hlinksldjump"/>
              </a:rPr>
              <a:t>Slide 86</a:t>
            </a:r>
            <a:endParaRPr lang="en-US" sz="2400"/>
          </a:p>
        </p:txBody>
      </p:sp>
      <p:pic>
        <p:nvPicPr>
          <p:cNvPr id="49155" name="Picture 5" descr="IMG_5235"/>
          <p:cNvPicPr>
            <a:picLocks noChangeAspect="1" noChangeArrowheads="1"/>
          </p:cNvPicPr>
          <p:nvPr/>
        </p:nvPicPr>
        <p:blipFill>
          <a:blip r:embed="rId4"/>
          <a:srcRect/>
          <a:stretch>
            <a:fillRect/>
          </a:stretch>
        </p:blipFill>
        <p:spPr bwMode="auto">
          <a:xfrm>
            <a:off x="419100" y="660400"/>
            <a:ext cx="8305800" cy="5535613"/>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Helvetica"/>
                <a:cs typeface="Helvetica"/>
              </a:rPr>
              <a:t>Operation Military Kids</a:t>
            </a:r>
            <a:endParaRPr lang="en-US" sz="4000" b="1" dirty="0">
              <a:latin typeface="Helvetica"/>
              <a:cs typeface="Helvetica"/>
            </a:endParaRPr>
          </a:p>
        </p:txBody>
      </p:sp>
      <p:sp>
        <p:nvSpPr>
          <p:cNvPr id="3" name="Content Placeholder 2"/>
          <p:cNvSpPr>
            <a:spLocks noGrp="1"/>
          </p:cNvSpPr>
          <p:nvPr>
            <p:ph idx="1"/>
          </p:nvPr>
        </p:nvSpPr>
        <p:spPr>
          <a:xfrm>
            <a:off x="1380067" y="1896534"/>
            <a:ext cx="6824134" cy="2565400"/>
          </a:xfrm>
        </p:spPr>
        <p:txBody>
          <a:bodyPr>
            <a:normAutofit/>
          </a:bodyPr>
          <a:lstStyle/>
          <a:p>
            <a:pPr marL="0" indent="0">
              <a:buNone/>
            </a:pPr>
            <a:r>
              <a:rPr lang="en-US" dirty="0" smtClean="0">
                <a:latin typeface="Arial"/>
                <a:cs typeface="Arial"/>
              </a:rPr>
              <a:t>OMK provides </a:t>
            </a:r>
            <a:r>
              <a:rPr lang="en-US" dirty="0">
                <a:latin typeface="Arial"/>
                <a:cs typeface="Arial"/>
              </a:rPr>
              <a:t>support for military </a:t>
            </a:r>
            <a:endParaRPr lang="en-US" dirty="0" smtClean="0">
              <a:latin typeface="Arial"/>
              <a:cs typeface="Arial"/>
            </a:endParaRPr>
          </a:p>
          <a:p>
            <a:pPr marL="0" indent="0">
              <a:buNone/>
            </a:pPr>
            <a:r>
              <a:rPr lang="en-US" dirty="0" smtClean="0">
                <a:latin typeface="Arial"/>
                <a:cs typeface="Arial"/>
              </a:rPr>
              <a:t>Youth </a:t>
            </a:r>
            <a:r>
              <a:rPr lang="en-US" dirty="0">
                <a:latin typeface="Arial"/>
                <a:cs typeface="Arial"/>
              </a:rPr>
              <a:t> </a:t>
            </a:r>
            <a:r>
              <a:rPr lang="en-US" dirty="0" smtClean="0">
                <a:latin typeface="Arial"/>
                <a:cs typeface="Arial"/>
              </a:rPr>
              <a:t>impacted </a:t>
            </a:r>
            <a:r>
              <a:rPr lang="en-US" dirty="0">
                <a:latin typeface="Arial"/>
                <a:cs typeface="Arial"/>
              </a:rPr>
              <a:t>by the deployment </a:t>
            </a:r>
            <a:endParaRPr lang="en-US" dirty="0" smtClean="0">
              <a:latin typeface="Arial"/>
              <a:cs typeface="Arial"/>
            </a:endParaRPr>
          </a:p>
          <a:p>
            <a:pPr marL="0" indent="0">
              <a:buNone/>
            </a:pPr>
            <a:r>
              <a:rPr lang="en-US" dirty="0" smtClean="0">
                <a:latin typeface="Arial"/>
                <a:cs typeface="Arial"/>
              </a:rPr>
              <a:t>of </a:t>
            </a:r>
            <a:r>
              <a:rPr lang="en-US" dirty="0">
                <a:latin typeface="Arial"/>
                <a:cs typeface="Arial"/>
              </a:rPr>
              <a:t>a family member. </a:t>
            </a:r>
            <a:endParaRPr lang="en-US" dirty="0" smtClean="0">
              <a:latin typeface="Arial"/>
              <a:cs typeface="Arial"/>
            </a:endParaRPr>
          </a:p>
          <a:p>
            <a:pPr marL="0" indent="0">
              <a:buNone/>
            </a:pPr>
            <a:endParaRPr lang="en-US" sz="2200" dirty="0">
              <a:latin typeface="Arial"/>
              <a:cs typeface="Arial"/>
            </a:endParaRPr>
          </a:p>
        </p:txBody>
      </p:sp>
    </p:spTree>
    <p:extLst>
      <p:ext uri="{BB962C8B-B14F-4D97-AF65-F5344CB8AC3E}">
        <p14:creationId xmlns:p14="http://schemas.microsoft.com/office/powerpoint/2010/main" xmlns="" val="20534946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nt.jpg"/>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a:ext>
            </a:extLst>
          </a:blip>
          <a:srcRect l="-50" r="-363"/>
          <a:stretch/>
        </p:blipFill>
        <p:spPr>
          <a:xfrm>
            <a:off x="5405120" y="3613040"/>
            <a:ext cx="3145847" cy="305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176814" y="589280"/>
            <a:ext cx="4856480" cy="2529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960880" y="4643120"/>
            <a:ext cx="184666" cy="369332"/>
          </a:xfrm>
          <a:prstGeom prst="rect">
            <a:avLst/>
          </a:prstGeom>
          <a:noFill/>
        </p:spPr>
        <p:txBody>
          <a:bodyPr wrap="none" rtlCol="0">
            <a:spAutoFit/>
          </a:bodyPr>
          <a:lstStyle/>
          <a:p>
            <a:endParaRPr lang="en-US" dirty="0"/>
          </a:p>
        </p:txBody>
      </p:sp>
      <p:pic>
        <p:nvPicPr>
          <p:cNvPr id="5" name="Picture 4" descr="DSC00063.JPG"/>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a:ext>
            </a:extLst>
          </a:blip>
          <a:srcRect/>
          <a:stretch/>
        </p:blipFill>
        <p:spPr>
          <a:xfrm>
            <a:off x="176814" y="3300079"/>
            <a:ext cx="4856480" cy="336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elei.JPG"/>
          <p:cNvPicPr>
            <a:picLocks noChangeAspect="1"/>
          </p:cNvPicPr>
          <p:nvPr/>
        </p:nvPicPr>
        <p:blipFill>
          <a:blip r:embed="rId8" cstate="print">
            <a:extLst>
              <a:ext uri="{BEBA8EAE-BF5A-486C-A8C5-ECC9F3942E4B}">
                <a14:imgProps xmlns:a14="http://schemas.microsoft.com/office/drawing/2010/main" xmlns="">
                  <a14:imgLayer r:embed="rId9">
                    <a14:imgEffect>
                      <a14:sharpenSoften amount="50000"/>
                    </a14:imgEffect>
                  </a14:imgLayer>
                </a14:imgProps>
              </a:ext>
              <a:ext uri="{28A0092B-C50C-407E-A947-70E740481C1C}">
                <a14:useLocalDpi xmlns:a14="http://schemas.microsoft.com/office/drawing/2010/main" xmlns=""/>
              </a:ext>
            </a:extLst>
          </a:blip>
          <a:stretch>
            <a:fillRect/>
          </a:stretch>
        </p:blipFill>
        <p:spPr>
          <a:xfrm>
            <a:off x="5419486" y="589280"/>
            <a:ext cx="3131481" cy="278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2275858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a:cs typeface="Arial"/>
              </a:rPr>
              <a:t>4-H Youth Development</a:t>
            </a:r>
            <a:endParaRPr lang="en-US" sz="4000" b="1" dirty="0">
              <a:latin typeface="Arial"/>
              <a:cs typeface="Arial"/>
            </a:endParaRPr>
          </a:p>
        </p:txBody>
      </p:sp>
      <p:sp>
        <p:nvSpPr>
          <p:cNvPr id="3" name="Content Placeholder 2"/>
          <p:cNvSpPr>
            <a:spLocks noGrp="1"/>
          </p:cNvSpPr>
          <p:nvPr>
            <p:ph idx="1"/>
          </p:nvPr>
        </p:nvSpPr>
        <p:spPr/>
        <p:txBody>
          <a:bodyPr>
            <a:normAutofit/>
          </a:bodyPr>
          <a:lstStyle/>
          <a:p>
            <a:pPr marL="0" indent="0" algn="ctr">
              <a:buNone/>
            </a:pPr>
            <a:r>
              <a:rPr lang="en-US" sz="3600" dirty="0" smtClean="0">
                <a:latin typeface="Arial"/>
                <a:cs typeface="Arial"/>
              </a:rPr>
              <a:t>Head</a:t>
            </a:r>
          </a:p>
          <a:p>
            <a:pPr marL="0" indent="0" algn="ctr">
              <a:buNone/>
            </a:pPr>
            <a:r>
              <a:rPr lang="en-US" sz="3600" dirty="0" smtClean="0">
                <a:latin typeface="Arial"/>
                <a:cs typeface="Arial"/>
              </a:rPr>
              <a:t>Hands</a:t>
            </a:r>
          </a:p>
          <a:p>
            <a:pPr marL="0" indent="0" algn="ctr">
              <a:buNone/>
            </a:pPr>
            <a:r>
              <a:rPr lang="en-US" sz="3600" dirty="0" smtClean="0">
                <a:latin typeface="Arial"/>
                <a:cs typeface="Arial"/>
              </a:rPr>
              <a:t>Heart</a:t>
            </a:r>
          </a:p>
          <a:p>
            <a:pPr marL="0" indent="0" algn="ctr">
              <a:buNone/>
            </a:pPr>
            <a:r>
              <a:rPr lang="en-US" sz="3600" dirty="0" smtClean="0">
                <a:latin typeface="Arial"/>
                <a:cs typeface="Arial"/>
              </a:rPr>
              <a:t>Health</a:t>
            </a:r>
            <a:endParaRPr lang="en-US" sz="3600" dirty="0">
              <a:latin typeface="Arial"/>
              <a:cs typeface="Arial"/>
            </a:endParaRPr>
          </a:p>
          <a:p>
            <a:pPr marL="0" indent="0">
              <a:buNone/>
            </a:pPr>
            <a:endParaRPr lang="en-US" sz="2200" dirty="0">
              <a:latin typeface="Arial"/>
              <a:cs typeface="Arial"/>
            </a:endParaRPr>
          </a:p>
        </p:txBody>
      </p:sp>
    </p:spTree>
    <p:extLst>
      <p:ext uri="{BB962C8B-B14F-4D97-AF65-F5344CB8AC3E}">
        <p14:creationId xmlns:p14="http://schemas.microsoft.com/office/powerpoint/2010/main" xmlns="" val="1128754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July 4</a:t>
            </a:r>
            <a:r>
              <a:rPr lang="en-US" b="1" baseline="30000" dirty="0" smtClean="0">
                <a:latin typeface="Arial"/>
                <a:cs typeface="Arial"/>
              </a:rPr>
              <a:t>th</a:t>
            </a:r>
            <a:r>
              <a:rPr lang="en-US" b="1" dirty="0" smtClean="0">
                <a:latin typeface="Arial"/>
                <a:cs typeface="Arial"/>
              </a:rPr>
              <a:t>:  4-H Youth Day</a:t>
            </a:r>
            <a:endParaRPr lang="en-US" b="1" dirty="0">
              <a:latin typeface="Arial"/>
              <a:cs typeface="Arial"/>
            </a:endParaRPr>
          </a:p>
        </p:txBody>
      </p:sp>
      <p:pic>
        <p:nvPicPr>
          <p:cNvPr id="4" name="Picture 3" descr="IMG_2499.jpg"/>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4437585" y="4337521"/>
            <a:ext cx="4470399" cy="2374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G_2615.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37585" y="1302189"/>
            <a:ext cx="4470399" cy="2766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IMG_9493.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18386" y="4337521"/>
            <a:ext cx="3994727" cy="2374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2722.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218387" y="1302189"/>
            <a:ext cx="3994726" cy="2766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938560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smtClean="0"/>
              <a:t>Taking the University to the People</a:t>
            </a:r>
            <a:endParaRPr lang="en-US" i="1" dirty="0"/>
          </a:p>
        </p:txBody>
      </p:sp>
      <p:pic>
        <p:nvPicPr>
          <p:cNvPr id="8" name="Content Placeholder 7" descr="sewing2.JPG"/>
          <p:cNvPicPr>
            <a:picLocks noGrp="1" noChangeAspect="1"/>
          </p:cNvPicPr>
          <p:nvPr>
            <p:ph idx="1"/>
          </p:nvPr>
        </p:nvPicPr>
        <p:blipFill>
          <a:blip r:embed="rId3">
            <a:extLst>
              <a:ext uri="{28A0092B-C50C-407E-A947-70E740481C1C}">
                <a14:useLocalDpi xmlns:a14="http://schemas.microsoft.com/office/drawing/2010/main" xmlns="" val="0"/>
              </a:ext>
            </a:extLst>
          </a:blip>
          <a:srcRect t="13336" b="13336"/>
          <a:stretch>
            <a:fillRect/>
          </a:stretch>
        </p:blipFill>
        <p:spPr/>
      </p:pic>
    </p:spTree>
    <p:extLst>
      <p:ext uri="{BB962C8B-B14F-4D97-AF65-F5344CB8AC3E}">
        <p14:creationId xmlns:p14="http://schemas.microsoft.com/office/powerpoint/2010/main" xmlns="" val="35736915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1143000"/>
          </a:xfrm>
        </p:spPr>
        <p:txBody>
          <a:bodyPr/>
          <a:lstStyle/>
          <a:p>
            <a:pPr eaLnBrk="1" hangingPunct="1"/>
            <a:endParaRPr lang="en-US" smtClean="0"/>
          </a:p>
        </p:txBody>
      </p:sp>
      <p:sp>
        <p:nvSpPr>
          <p:cNvPr id="91139" name="Rectangle 3"/>
          <p:cNvSpPr>
            <a:spLocks noGrp="1" noChangeArrowheads="1"/>
          </p:cNvSpPr>
          <p:nvPr>
            <p:ph type="subTitle" idx="1"/>
          </p:nvPr>
        </p:nvSpPr>
        <p:spPr/>
        <p:txBody>
          <a:bodyPr/>
          <a:lstStyle/>
          <a:p>
            <a:pPr eaLnBrk="1" hangingPunct="1"/>
            <a:endParaRPr lang="en-US" dirty="0" smtClean="0"/>
          </a:p>
        </p:txBody>
      </p:sp>
      <p:pic>
        <p:nvPicPr>
          <p:cNvPr id="5" name="Picture 2" descr="boy2"/>
          <p:cNvPicPr>
            <a:picLocks noChangeAspect="1" noChangeArrowheads="1"/>
          </p:cNvPicPr>
          <p:nvPr/>
        </p:nvPicPr>
        <p:blipFill>
          <a:blip r:embed="rId3">
            <a:lum contrast="8000"/>
          </a:blip>
          <a:srcRect r="4500" b="4500"/>
          <a:stretch>
            <a:fillRect/>
          </a:stretch>
        </p:blipFill>
        <p:spPr bwMode="auto">
          <a:xfrm>
            <a:off x="990600" y="762000"/>
            <a:ext cx="7239000" cy="5181600"/>
          </a:xfrm>
          <a:prstGeom prst="rect">
            <a:avLst/>
          </a:prstGeom>
          <a:blipFill dpi="0" rotWithShape="0">
            <a:blip r:embed="rId3">
              <a:lum contrast="8000"/>
            </a:blip>
            <a:srcRect r="4500" b="4500"/>
            <a:stretch>
              <a:fillRect/>
            </a:stretch>
          </a:blipFill>
          <a:ln w="9525">
            <a:noFill/>
            <a:miter lim="800000"/>
            <a:headEnd/>
            <a:tailEnd/>
          </a:ln>
          <a:effectLst>
            <a:outerShdw blurRad="63500" dist="107763" dir="81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p:cNvPicPr>
            <a:picLocks noGrp="1" noChangeAspect="1" noChangeArrowheads="1"/>
          </p:cNvPicPr>
          <p:nvPr>
            <p:ph type="body" sz="half" idx="2"/>
          </p:nvPr>
        </p:nvPicPr>
        <p:blipFill>
          <a:blip r:embed="rId3"/>
          <a:srcRect/>
          <a:stretch>
            <a:fillRect/>
          </a:stretch>
        </p:blipFill>
        <p:spPr>
          <a:xfrm>
            <a:off x="1219200" y="1524000"/>
            <a:ext cx="6705600" cy="4572000"/>
          </a:xfrm>
          <a:ln w="57150">
            <a:solidFill>
              <a:schemeClr val="tx2"/>
            </a:solidFill>
          </a:ln>
          <a:effectLst>
            <a:outerShdw blurRad="63500" dist="107763" dir="8100000" algn="ctr" rotWithShape="0">
              <a:schemeClr val="bg2">
                <a:alpha val="74998"/>
              </a:schemeClr>
            </a:outerShdw>
          </a:effectLst>
        </p:spPr>
      </p:pic>
      <p:sp>
        <p:nvSpPr>
          <p:cNvPr id="594947" name="Text Box 3"/>
          <p:cNvSpPr txBox="1">
            <a:spLocks noChangeArrowheads="1"/>
          </p:cNvSpPr>
          <p:nvPr/>
        </p:nvSpPr>
        <p:spPr bwMode="auto">
          <a:xfrm>
            <a:off x="1050925" y="400050"/>
            <a:ext cx="4541838" cy="579438"/>
          </a:xfrm>
          <a:prstGeom prst="rect">
            <a:avLst/>
          </a:prstGeom>
          <a:noFill/>
          <a:ln w="9525">
            <a:noFill/>
            <a:miter lim="800000"/>
            <a:headEnd/>
            <a:tailEnd/>
          </a:ln>
          <a:effectLst/>
        </p:spPr>
        <p:txBody>
          <a:bodyPr wrap="none">
            <a:spAutoFit/>
          </a:bodyPr>
          <a:lstStyle/>
          <a:p>
            <a:pPr eaLnBrk="0" hangingPunct="0">
              <a:defRPr/>
            </a:pPr>
            <a:r>
              <a:rPr lang="en-US" sz="3200" b="1" dirty="0">
                <a:solidFill>
                  <a:srgbClr val="FFFF00"/>
                </a:solidFill>
                <a:effectLst>
                  <a:outerShdw blurRad="38100" dist="38100" dir="2700000" algn="tl">
                    <a:srgbClr val="000000">
                      <a:alpha val="43137"/>
                    </a:srgbClr>
                  </a:outerShdw>
                </a:effectLst>
                <a:latin typeface="Times" charset="0"/>
                <a:cs typeface="+mn-cs"/>
              </a:rPr>
              <a:t>O le </a:t>
            </a:r>
            <a:r>
              <a:rPr lang="en-US" sz="3200" b="1" dirty="0" err="1">
                <a:solidFill>
                  <a:srgbClr val="FFFF00"/>
                </a:solidFill>
                <a:effectLst>
                  <a:outerShdw blurRad="38100" dist="38100" dir="2700000" algn="tl">
                    <a:srgbClr val="000000">
                      <a:alpha val="43137"/>
                    </a:srgbClr>
                  </a:outerShdw>
                </a:effectLst>
                <a:latin typeface="Times" charset="0"/>
                <a:cs typeface="+mn-cs"/>
              </a:rPr>
              <a:t>fuata</a:t>
            </a:r>
            <a:r>
              <a:rPr lang="en-US" sz="3200" b="1" dirty="0">
                <a:solidFill>
                  <a:srgbClr val="FFFF00"/>
                </a:solidFill>
                <a:effectLst>
                  <a:outerShdw blurRad="38100" dist="38100" dir="2700000" algn="tl">
                    <a:srgbClr val="000000">
                      <a:alpha val="43137"/>
                    </a:srgbClr>
                  </a:outerShdw>
                </a:effectLst>
                <a:latin typeface="Times" charset="0"/>
                <a:cs typeface="+mn-cs"/>
              </a:rPr>
              <a:t> ma </a:t>
            </a:r>
            <a:r>
              <a:rPr lang="en-US" sz="3200" b="1" dirty="0" err="1">
                <a:solidFill>
                  <a:srgbClr val="FFFF00"/>
                </a:solidFill>
                <a:effectLst>
                  <a:outerShdw blurRad="38100" dist="38100" dir="2700000" algn="tl">
                    <a:srgbClr val="000000">
                      <a:alpha val="43137"/>
                    </a:srgbClr>
                  </a:outerShdw>
                </a:effectLst>
                <a:latin typeface="Times" charset="0"/>
                <a:cs typeface="+mn-cs"/>
              </a:rPr>
              <a:t>lona</a:t>
            </a:r>
            <a:r>
              <a:rPr lang="en-US" sz="3200" b="1" dirty="0">
                <a:solidFill>
                  <a:srgbClr val="FFFF00"/>
                </a:solidFill>
                <a:effectLst>
                  <a:outerShdw blurRad="38100" dist="38100" dir="2700000" algn="tl">
                    <a:srgbClr val="000000">
                      <a:alpha val="43137"/>
                    </a:srgbClr>
                  </a:outerShdw>
                </a:effectLst>
                <a:latin typeface="Times" charset="0"/>
                <a:cs typeface="+mn-cs"/>
              </a:rPr>
              <a:t> </a:t>
            </a:r>
            <a:r>
              <a:rPr lang="en-US" sz="3200" b="1" dirty="0" err="1">
                <a:solidFill>
                  <a:srgbClr val="FFFF00"/>
                </a:solidFill>
                <a:effectLst>
                  <a:outerShdw blurRad="38100" dist="38100" dir="2700000" algn="tl">
                    <a:srgbClr val="000000">
                      <a:alpha val="43137"/>
                    </a:srgbClr>
                  </a:outerShdw>
                </a:effectLst>
                <a:latin typeface="Times" charset="0"/>
                <a:cs typeface="+mn-cs"/>
              </a:rPr>
              <a:t>lou</a:t>
            </a:r>
            <a:r>
              <a:rPr lang="en-US" sz="3200" b="1" dirty="0">
                <a:solidFill>
                  <a:srgbClr val="FFFF00"/>
                </a:solidFill>
                <a:effectLst>
                  <a:outerShdw blurRad="38100" dist="38100" dir="2700000" algn="tl">
                    <a:srgbClr val="000000">
                      <a:alpha val="43137"/>
                    </a:srgbClr>
                  </a:outerShdw>
                </a:effectLst>
                <a:latin typeface="Times" charset="0"/>
                <a:cs typeface="+mn-cs"/>
              </a:rPr>
              <a:t>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609600" y="762000"/>
          <a:ext cx="7848600" cy="5178425"/>
        </p:xfrm>
        <a:graphic>
          <a:graphicData uri="http://schemas.openxmlformats.org/presentationml/2006/ole">
            <p:oleObj spid="_x0000_s2087" name="Image" r:id="rId4" imgW="8126984" imgH="6095238" progId="">
              <p:embed/>
            </p:oleObj>
          </a:graphicData>
        </a:graphic>
      </p:graphicFrame>
      <p:sp>
        <p:nvSpPr>
          <p:cNvPr id="595972" name="Text Box 4"/>
          <p:cNvSpPr txBox="1">
            <a:spLocks noChangeArrowheads="1"/>
          </p:cNvSpPr>
          <p:nvPr/>
        </p:nvSpPr>
        <p:spPr bwMode="auto">
          <a:xfrm>
            <a:off x="2484120" y="4130040"/>
            <a:ext cx="4370107" cy="1077218"/>
          </a:xfrm>
          <a:prstGeom prst="rect">
            <a:avLst/>
          </a:prstGeom>
          <a:noFill/>
          <a:ln w="9525">
            <a:noFill/>
            <a:miter lim="800000"/>
            <a:headEnd/>
            <a:tailEnd/>
          </a:ln>
          <a:effectLst/>
        </p:spPr>
        <p:txBody>
          <a:bodyPr wrap="none">
            <a:spAutoFit/>
          </a:bodyPr>
          <a:lstStyle/>
          <a:p>
            <a:pPr>
              <a:defRPr/>
            </a:pPr>
            <a:r>
              <a:rPr lang="en-US" sz="3200" dirty="0" err="1">
                <a:solidFill>
                  <a:schemeClr val="bg1"/>
                </a:solidFill>
                <a:latin typeface="Times New Roman" pitchFamily="18" charset="0"/>
                <a:cs typeface="Times New Roman" pitchFamily="18" charset="0"/>
              </a:rPr>
              <a:t>Manumanu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i</a:t>
            </a:r>
            <a:r>
              <a:rPr lang="en-US" sz="3200" dirty="0">
                <a:solidFill>
                  <a:schemeClr val="bg1"/>
                </a:solidFill>
                <a:latin typeface="Times New Roman" pitchFamily="18" charset="0"/>
                <a:cs typeface="Times New Roman" pitchFamily="18" charset="0"/>
              </a:rPr>
              <a:t> le </a:t>
            </a:r>
            <a:r>
              <a:rPr lang="en-US" sz="3200" dirty="0" err="1">
                <a:solidFill>
                  <a:schemeClr val="bg1"/>
                </a:solidFill>
                <a:latin typeface="Times New Roman" pitchFamily="18" charset="0"/>
                <a:cs typeface="Times New Roman" pitchFamily="18" charset="0"/>
              </a:rPr>
              <a:t>upega</a:t>
            </a:r>
            <a:endParaRPr lang="en-US" sz="3200" dirty="0">
              <a:solidFill>
                <a:schemeClr val="bg1"/>
              </a:solidFill>
              <a:latin typeface="Times New Roman" pitchFamily="18" charset="0"/>
              <a:cs typeface="Times New Roman" pitchFamily="18" charset="0"/>
            </a:endParaRPr>
          </a:p>
          <a:p>
            <a:pPr>
              <a:defRPr/>
            </a:pPr>
            <a:r>
              <a:rPr lang="en-US" sz="3200" dirty="0" err="1">
                <a:solidFill>
                  <a:schemeClr val="bg1"/>
                </a:solidFill>
                <a:latin typeface="Times New Roman" pitchFamily="18" charset="0"/>
                <a:cs typeface="Times New Roman" pitchFamily="18" charset="0"/>
              </a:rPr>
              <a:t>ae</a:t>
            </a:r>
            <a:r>
              <a:rPr lang="en-US" sz="3200" dirty="0">
                <a:solidFill>
                  <a:schemeClr val="bg1"/>
                </a:solidFill>
                <a:latin typeface="Times New Roman" pitchFamily="18" charset="0"/>
                <a:cs typeface="Times New Roman" pitchFamily="18" charset="0"/>
              </a:rPr>
              <a:t> le </a:t>
            </a:r>
            <a:r>
              <a:rPr lang="ja-JP" altLang="en-US" sz="3200">
                <a:solidFill>
                  <a:schemeClr val="bg1"/>
                </a:solidFill>
                <a:latin typeface="Times New Roman" pitchFamily="18" charset="0"/>
                <a:cs typeface="Times New Roman" pitchFamily="18" charset="0"/>
              </a:rPr>
              <a:t>‘</a:t>
            </a:r>
            <a:r>
              <a:rPr lang="en-US" altLang="ja-JP" sz="3200" dirty="0">
                <a:solidFill>
                  <a:schemeClr val="bg1"/>
                </a:solidFill>
                <a:latin typeface="Times New Roman" pitchFamily="18" charset="0"/>
                <a:cs typeface="Times New Roman" pitchFamily="18" charset="0"/>
              </a:rPr>
              <a:t>o le </a:t>
            </a:r>
            <a:r>
              <a:rPr lang="en-US" altLang="ja-JP" sz="3200" dirty="0" err="1">
                <a:solidFill>
                  <a:schemeClr val="bg1"/>
                </a:solidFill>
                <a:latin typeface="Times New Roman" pitchFamily="18" charset="0"/>
                <a:cs typeface="Times New Roman" pitchFamily="18" charset="0"/>
              </a:rPr>
              <a:t>naunau</a:t>
            </a:r>
            <a:r>
              <a:rPr lang="en-US" altLang="ja-JP" sz="3200" dirty="0">
                <a:solidFill>
                  <a:schemeClr val="bg1"/>
                </a:solidFill>
                <a:latin typeface="Times New Roman" pitchFamily="18" charset="0"/>
                <a:cs typeface="Times New Roman" pitchFamily="18" charset="0"/>
              </a:rPr>
              <a:t> </a:t>
            </a:r>
            <a:r>
              <a:rPr lang="en-US" altLang="ja-JP" sz="3200" dirty="0" err="1">
                <a:solidFill>
                  <a:schemeClr val="bg1"/>
                </a:solidFill>
                <a:latin typeface="Times New Roman" pitchFamily="18" charset="0"/>
                <a:cs typeface="Times New Roman" pitchFamily="18" charset="0"/>
              </a:rPr>
              <a:t>i</a:t>
            </a:r>
            <a:r>
              <a:rPr lang="en-US" altLang="ja-JP" sz="3200" dirty="0">
                <a:solidFill>
                  <a:schemeClr val="bg1"/>
                </a:solidFill>
                <a:latin typeface="Times New Roman" pitchFamily="18" charset="0"/>
                <a:cs typeface="Times New Roman" pitchFamily="18" charset="0"/>
              </a:rPr>
              <a:t> le </a:t>
            </a:r>
            <a:r>
              <a:rPr lang="en-US" altLang="ja-JP" sz="3200" dirty="0" err="1">
                <a:solidFill>
                  <a:schemeClr val="bg1"/>
                </a:solidFill>
                <a:latin typeface="Times New Roman" pitchFamily="18" charset="0"/>
                <a:cs typeface="Times New Roman" pitchFamily="18" charset="0"/>
              </a:rPr>
              <a:t>i</a:t>
            </a:r>
            <a:r>
              <a:rPr lang="ja-JP" altLang="en-US" sz="3200">
                <a:solidFill>
                  <a:schemeClr val="bg1"/>
                </a:solidFill>
                <a:latin typeface="Times New Roman" pitchFamily="18" charset="0"/>
                <a:cs typeface="Times New Roman" pitchFamily="18" charset="0"/>
              </a:rPr>
              <a:t>’</a:t>
            </a:r>
            <a:r>
              <a:rPr lang="en-US" altLang="ja-JP" sz="3200" dirty="0">
                <a:solidFill>
                  <a:schemeClr val="bg1"/>
                </a:solidFill>
                <a:latin typeface="Times New Roman" pitchFamily="18" charset="0"/>
                <a:cs typeface="Times New Roman" pitchFamily="18" charset="0"/>
              </a:rPr>
              <a:t>a</a:t>
            </a:r>
            <a:endParaRPr lang="en-US" sz="3200"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duotone>
              <a:prstClr val="black"/>
              <a:srgbClr val="996633">
                <a:tint val="45000"/>
                <a:satMod val="400000"/>
              </a:srgbClr>
            </a:duotone>
          </a:blip>
          <a:srcRect/>
          <a:stretch>
            <a:fillRect/>
          </a:stretch>
        </p:blipFill>
        <p:spPr>
          <a:xfrm>
            <a:off x="457200" y="609600"/>
            <a:ext cx="2667000" cy="4607963"/>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9" name="Rectangle 2"/>
          <p:cNvSpPr>
            <a:spLocks noGrp="1"/>
          </p:cNvSpPr>
          <p:nvPr>
            <p:ph type="title"/>
          </p:nvPr>
        </p:nvSpPr>
        <p:spPr>
          <a:xfrm>
            <a:off x="2819400" y="304800"/>
            <a:ext cx="5697538" cy="882650"/>
          </a:xfrm>
        </p:spPr>
        <p:txBody>
          <a:bodyPr/>
          <a:lstStyle/>
          <a:p>
            <a:pPr>
              <a:defRPr/>
            </a:pPr>
            <a:r>
              <a:rPr lang="en-US" sz="2000" b="1" dirty="0" smtClean="0">
                <a:solidFill>
                  <a:srgbClr val="FFFFFF"/>
                </a:solidFill>
                <a:effectLst>
                  <a:outerShdw blurRad="38100" dist="38100" dir="2700000" algn="tl">
                    <a:srgbClr val="1F497D"/>
                  </a:outerShdw>
                </a:effectLst>
                <a:ea typeface="ＭＳ Ｐゴシック" charset="0"/>
                <a:cs typeface="ＭＳ Ｐゴシック" charset="0"/>
              </a:rPr>
              <a:t>Acknowledgements:</a:t>
            </a:r>
            <a:endParaRPr lang="en-US" sz="3200" dirty="0">
              <a:solidFill>
                <a:srgbClr val="FFFFFF"/>
              </a:solidFill>
              <a:effectLst>
                <a:outerShdw blurRad="38100" dist="38100" dir="2700000" algn="tl">
                  <a:srgbClr val="1F497D"/>
                </a:outerShdw>
              </a:effectLst>
              <a:latin typeface="Calibri" charset="0"/>
              <a:ea typeface="ＭＳ Ｐゴシック" charset="0"/>
              <a:cs typeface="ＭＳ Ｐゴシック" charset="0"/>
            </a:endParaRPr>
          </a:p>
        </p:txBody>
      </p:sp>
      <p:sp>
        <p:nvSpPr>
          <p:cNvPr id="93188" name="TextBox 8"/>
          <p:cNvSpPr txBox="1">
            <a:spLocks noChangeArrowheads="1"/>
          </p:cNvSpPr>
          <p:nvPr/>
        </p:nvSpPr>
        <p:spPr bwMode="auto">
          <a:xfrm>
            <a:off x="703263" y="5402263"/>
            <a:ext cx="2205037" cy="369887"/>
          </a:xfrm>
          <a:prstGeom prst="rect">
            <a:avLst/>
          </a:prstGeom>
          <a:noFill/>
          <a:ln w="9525">
            <a:noFill/>
            <a:miter lim="800000"/>
            <a:headEnd/>
            <a:tailEnd/>
          </a:ln>
        </p:spPr>
        <p:txBody>
          <a:bodyPr wrap="none">
            <a:spAutoFit/>
          </a:bodyPr>
          <a:lstStyle/>
          <a:p>
            <a:r>
              <a:rPr lang="en-US" sz="1800">
                <a:solidFill>
                  <a:srgbClr val="FFFF00"/>
                </a:solidFill>
                <a:cs typeface="Times New Roman" pitchFamily="18" charset="0"/>
              </a:rPr>
              <a:t>Sven Ortquist, Carver</a:t>
            </a:r>
          </a:p>
        </p:txBody>
      </p:sp>
      <p:sp>
        <p:nvSpPr>
          <p:cNvPr id="93189" name="TextBox 4"/>
          <p:cNvSpPr txBox="1">
            <a:spLocks noChangeArrowheads="1"/>
          </p:cNvSpPr>
          <p:nvPr/>
        </p:nvSpPr>
        <p:spPr bwMode="auto">
          <a:xfrm>
            <a:off x="3605212" y="792163"/>
            <a:ext cx="3957638" cy="4801314"/>
          </a:xfrm>
          <a:prstGeom prst="rect">
            <a:avLst/>
          </a:prstGeom>
          <a:noFill/>
          <a:ln w="9525">
            <a:noFill/>
            <a:miter lim="800000"/>
            <a:headEnd/>
            <a:tailEnd/>
          </a:ln>
        </p:spPr>
        <p:txBody>
          <a:bodyPr wrap="square">
            <a:spAutoFit/>
          </a:bodyPr>
          <a:lstStyle/>
          <a:p>
            <a:endParaRPr lang="en-US" dirty="0">
              <a:solidFill>
                <a:srgbClr val="FFFF00"/>
              </a:solidFill>
            </a:endParaRPr>
          </a:p>
          <a:p>
            <a:r>
              <a:rPr lang="en-US" dirty="0" smtClean="0">
                <a:solidFill>
                  <a:schemeClr val="bg1"/>
                </a:solidFill>
              </a:rPr>
              <a:t>Seth </a:t>
            </a:r>
            <a:r>
              <a:rPr lang="en-US" dirty="0" err="1" smtClean="0">
                <a:solidFill>
                  <a:schemeClr val="bg1"/>
                </a:solidFill>
              </a:rPr>
              <a:t>Galeai</a:t>
            </a:r>
            <a:endParaRPr lang="en-US" dirty="0">
              <a:solidFill>
                <a:schemeClr val="bg1"/>
              </a:solidFill>
            </a:endParaRPr>
          </a:p>
          <a:p>
            <a:r>
              <a:rPr lang="en-US" dirty="0" smtClean="0">
                <a:solidFill>
                  <a:schemeClr val="bg1"/>
                </a:solidFill>
              </a:rPr>
              <a:t>Don </a:t>
            </a:r>
            <a:r>
              <a:rPr lang="en-US" dirty="0" err="1" smtClean="0">
                <a:solidFill>
                  <a:schemeClr val="bg1"/>
                </a:solidFill>
              </a:rPr>
              <a:t>Vargo</a:t>
            </a:r>
            <a:r>
              <a:rPr lang="en-US" dirty="0">
                <a:solidFill>
                  <a:schemeClr val="bg1"/>
                </a:solidFill>
              </a:rPr>
              <a:t>	</a:t>
            </a:r>
            <a:r>
              <a:rPr lang="en-US" dirty="0" smtClean="0">
                <a:solidFill>
                  <a:schemeClr val="bg1"/>
                </a:solidFill>
              </a:rPr>
              <a:t>	</a:t>
            </a:r>
            <a:r>
              <a:rPr lang="en-US" dirty="0" err="1" smtClean="0">
                <a:solidFill>
                  <a:schemeClr val="bg1"/>
                </a:solidFill>
              </a:rPr>
              <a:t>Aufa’i</a:t>
            </a:r>
            <a:r>
              <a:rPr lang="en-US" dirty="0" smtClean="0">
                <a:solidFill>
                  <a:schemeClr val="bg1"/>
                </a:solidFill>
              </a:rPr>
              <a:t> </a:t>
            </a:r>
            <a:r>
              <a:rPr lang="en-US" dirty="0" err="1" smtClean="0">
                <a:solidFill>
                  <a:schemeClr val="bg1"/>
                </a:solidFill>
              </a:rPr>
              <a:t>Areta</a:t>
            </a:r>
            <a:endParaRPr lang="en-US" dirty="0" smtClean="0">
              <a:solidFill>
                <a:schemeClr val="bg1"/>
              </a:solidFill>
            </a:endParaRPr>
          </a:p>
          <a:p>
            <a:r>
              <a:rPr lang="en-US" dirty="0" smtClean="0">
                <a:solidFill>
                  <a:schemeClr val="bg1"/>
                </a:solidFill>
              </a:rPr>
              <a:t>Pauline </a:t>
            </a:r>
            <a:r>
              <a:rPr lang="en-US" dirty="0" err="1" smtClean="0">
                <a:solidFill>
                  <a:schemeClr val="bg1"/>
                </a:solidFill>
              </a:rPr>
              <a:t>Tuitele</a:t>
            </a:r>
            <a:r>
              <a:rPr lang="en-US" dirty="0">
                <a:solidFill>
                  <a:schemeClr val="bg1"/>
                </a:solidFill>
              </a:rPr>
              <a:t>	</a:t>
            </a:r>
            <a:r>
              <a:rPr lang="en-US" dirty="0" err="1" smtClean="0">
                <a:solidFill>
                  <a:schemeClr val="bg1"/>
                </a:solidFill>
              </a:rPr>
              <a:t>Tunai</a:t>
            </a:r>
            <a:r>
              <a:rPr lang="en-US" dirty="0" smtClean="0">
                <a:solidFill>
                  <a:schemeClr val="bg1"/>
                </a:solidFill>
              </a:rPr>
              <a:t> A. Peters</a:t>
            </a:r>
          </a:p>
          <a:p>
            <a:r>
              <a:rPr lang="en-US" dirty="0" smtClean="0">
                <a:solidFill>
                  <a:schemeClr val="bg1"/>
                </a:solidFill>
              </a:rPr>
              <a:t>Molly </a:t>
            </a:r>
            <a:r>
              <a:rPr lang="en-US" dirty="0" err="1" smtClean="0">
                <a:solidFill>
                  <a:schemeClr val="bg1"/>
                </a:solidFill>
              </a:rPr>
              <a:t>Lagai</a:t>
            </a:r>
            <a:r>
              <a:rPr lang="en-US" dirty="0" smtClean="0">
                <a:solidFill>
                  <a:schemeClr val="bg1"/>
                </a:solidFill>
              </a:rPr>
              <a:t>		Mary </a:t>
            </a:r>
            <a:r>
              <a:rPr lang="en-US" dirty="0" err="1" smtClean="0">
                <a:solidFill>
                  <a:schemeClr val="bg1"/>
                </a:solidFill>
              </a:rPr>
              <a:t>Taufete’e</a:t>
            </a:r>
            <a:endParaRPr lang="en-US" dirty="0" smtClean="0">
              <a:solidFill>
                <a:schemeClr val="bg1"/>
              </a:solidFill>
            </a:endParaRPr>
          </a:p>
          <a:p>
            <a:r>
              <a:rPr lang="en-US" dirty="0" smtClean="0">
                <a:solidFill>
                  <a:schemeClr val="bg1"/>
                </a:solidFill>
              </a:rPr>
              <a:t>Dan </a:t>
            </a:r>
            <a:r>
              <a:rPr lang="en-US" dirty="0" err="1" smtClean="0">
                <a:solidFill>
                  <a:schemeClr val="bg1"/>
                </a:solidFill>
              </a:rPr>
              <a:t>Helsham</a:t>
            </a:r>
            <a:r>
              <a:rPr lang="en-US" dirty="0">
                <a:solidFill>
                  <a:schemeClr val="bg1"/>
                </a:solidFill>
              </a:rPr>
              <a:t>	</a:t>
            </a:r>
            <a:r>
              <a:rPr lang="en-US" dirty="0" smtClean="0">
                <a:solidFill>
                  <a:schemeClr val="bg1"/>
                </a:solidFill>
              </a:rPr>
              <a:t>	Tipi </a:t>
            </a:r>
            <a:r>
              <a:rPr lang="en-US" dirty="0" err="1" smtClean="0">
                <a:solidFill>
                  <a:schemeClr val="bg1"/>
                </a:solidFill>
              </a:rPr>
              <a:t>Faalogo</a:t>
            </a:r>
            <a:endParaRPr lang="en-US" dirty="0" smtClean="0">
              <a:solidFill>
                <a:schemeClr val="bg1"/>
              </a:solidFill>
            </a:endParaRPr>
          </a:p>
          <a:p>
            <a:r>
              <a:rPr lang="en-US" dirty="0" smtClean="0">
                <a:solidFill>
                  <a:schemeClr val="bg1"/>
                </a:solidFill>
              </a:rPr>
              <a:t>Mary </a:t>
            </a:r>
            <a:r>
              <a:rPr lang="en-US" dirty="0" err="1" smtClean="0">
                <a:solidFill>
                  <a:schemeClr val="bg1"/>
                </a:solidFill>
              </a:rPr>
              <a:t>Scanlan</a:t>
            </a:r>
            <a:r>
              <a:rPr lang="en-US" dirty="0">
                <a:solidFill>
                  <a:schemeClr val="bg1"/>
                </a:solidFill>
              </a:rPr>
              <a:t>	</a:t>
            </a:r>
            <a:r>
              <a:rPr lang="en-US" dirty="0" smtClean="0">
                <a:solidFill>
                  <a:schemeClr val="bg1"/>
                </a:solidFill>
              </a:rPr>
              <a:t>	Neil </a:t>
            </a:r>
            <a:r>
              <a:rPr lang="en-US" dirty="0" err="1" smtClean="0">
                <a:solidFill>
                  <a:schemeClr val="bg1"/>
                </a:solidFill>
              </a:rPr>
              <a:t>Gurr</a:t>
            </a:r>
            <a:endParaRPr lang="en-US" dirty="0" smtClean="0">
              <a:solidFill>
                <a:schemeClr val="bg1"/>
              </a:solidFill>
            </a:endParaRPr>
          </a:p>
          <a:p>
            <a:r>
              <a:rPr lang="en-US" dirty="0" smtClean="0">
                <a:solidFill>
                  <a:schemeClr val="bg1"/>
                </a:solidFill>
              </a:rPr>
              <a:t>Ian </a:t>
            </a:r>
            <a:r>
              <a:rPr lang="en-US" dirty="0" err="1" smtClean="0">
                <a:solidFill>
                  <a:schemeClr val="bg1"/>
                </a:solidFill>
              </a:rPr>
              <a:t>Gurr</a:t>
            </a:r>
            <a:r>
              <a:rPr lang="en-US" dirty="0">
                <a:solidFill>
                  <a:schemeClr val="bg1"/>
                </a:solidFill>
              </a:rPr>
              <a:t>	</a:t>
            </a:r>
            <a:r>
              <a:rPr lang="en-US" dirty="0" smtClean="0">
                <a:solidFill>
                  <a:schemeClr val="bg1"/>
                </a:solidFill>
              </a:rPr>
              <a:t>		Mark </a:t>
            </a:r>
            <a:r>
              <a:rPr lang="en-US" dirty="0" err="1" smtClean="0">
                <a:solidFill>
                  <a:schemeClr val="bg1"/>
                </a:solidFill>
              </a:rPr>
              <a:t>Schmaedick</a:t>
            </a:r>
            <a:endParaRPr lang="en-US" dirty="0" smtClean="0">
              <a:solidFill>
                <a:schemeClr val="bg1"/>
              </a:solidFill>
            </a:endParaRPr>
          </a:p>
          <a:p>
            <a:r>
              <a:rPr lang="en-US" dirty="0" err="1" smtClean="0">
                <a:solidFill>
                  <a:schemeClr val="bg1"/>
                </a:solidFill>
              </a:rPr>
              <a:t>Ndeme</a:t>
            </a:r>
            <a:r>
              <a:rPr lang="en-US" dirty="0" smtClean="0">
                <a:solidFill>
                  <a:schemeClr val="bg1"/>
                </a:solidFill>
              </a:rPr>
              <a:t> </a:t>
            </a:r>
            <a:r>
              <a:rPr lang="en-US" dirty="0" err="1" smtClean="0">
                <a:solidFill>
                  <a:schemeClr val="bg1"/>
                </a:solidFill>
              </a:rPr>
              <a:t>Atibalentja</a:t>
            </a:r>
            <a:r>
              <a:rPr lang="en-US" dirty="0">
                <a:solidFill>
                  <a:schemeClr val="bg1"/>
                </a:solidFill>
              </a:rPr>
              <a:t>	</a:t>
            </a:r>
            <a:r>
              <a:rPr lang="en-US" dirty="0" smtClean="0">
                <a:solidFill>
                  <a:schemeClr val="bg1"/>
                </a:solidFill>
              </a:rPr>
              <a:t>Emily </a:t>
            </a:r>
            <a:r>
              <a:rPr lang="en-US" dirty="0" err="1" smtClean="0">
                <a:solidFill>
                  <a:schemeClr val="bg1"/>
                </a:solidFill>
              </a:rPr>
              <a:t>Ilaoa</a:t>
            </a:r>
            <a:endParaRPr lang="en-US" dirty="0" smtClean="0">
              <a:solidFill>
                <a:schemeClr val="bg1"/>
              </a:solidFill>
            </a:endParaRPr>
          </a:p>
          <a:p>
            <a:r>
              <a:rPr lang="en-US" dirty="0" smtClean="0">
                <a:solidFill>
                  <a:schemeClr val="bg1"/>
                </a:solidFill>
              </a:rPr>
              <a:t>Travis Fleming		Rebecca </a:t>
            </a:r>
            <a:r>
              <a:rPr lang="en-US" dirty="0" err="1" smtClean="0">
                <a:solidFill>
                  <a:schemeClr val="bg1"/>
                </a:solidFill>
              </a:rPr>
              <a:t>Fiame</a:t>
            </a:r>
            <a:endParaRPr lang="en-US" dirty="0" smtClean="0">
              <a:solidFill>
                <a:schemeClr val="bg1"/>
              </a:solidFill>
            </a:endParaRPr>
          </a:p>
          <a:p>
            <a:r>
              <a:rPr lang="en-US" dirty="0" err="1" smtClean="0">
                <a:solidFill>
                  <a:schemeClr val="bg1"/>
                </a:solidFill>
              </a:rPr>
              <a:t>Toepo</a:t>
            </a:r>
            <a:r>
              <a:rPr lang="en-US" dirty="0" smtClean="0">
                <a:solidFill>
                  <a:schemeClr val="bg1"/>
                </a:solidFill>
              </a:rPr>
              <a:t> </a:t>
            </a:r>
            <a:r>
              <a:rPr lang="en-US" dirty="0" err="1" smtClean="0">
                <a:solidFill>
                  <a:schemeClr val="bg1"/>
                </a:solidFill>
              </a:rPr>
              <a:t>Leiataua</a:t>
            </a:r>
            <a:r>
              <a:rPr lang="en-US" dirty="0" smtClean="0">
                <a:solidFill>
                  <a:schemeClr val="bg1"/>
                </a:solidFill>
              </a:rPr>
              <a:t>	Ursula </a:t>
            </a:r>
            <a:r>
              <a:rPr lang="en-US" dirty="0" err="1" smtClean="0">
                <a:solidFill>
                  <a:schemeClr val="bg1"/>
                </a:solidFill>
              </a:rPr>
              <a:t>Te’o</a:t>
            </a:r>
            <a:endParaRPr lang="en-US" dirty="0" smtClean="0">
              <a:solidFill>
                <a:schemeClr val="bg1"/>
              </a:solidFill>
            </a:endParaRPr>
          </a:p>
          <a:p>
            <a:r>
              <a:rPr lang="en-US" dirty="0" err="1" smtClean="0">
                <a:solidFill>
                  <a:schemeClr val="bg1"/>
                </a:solidFill>
              </a:rPr>
              <a:t>Eseta</a:t>
            </a:r>
            <a:r>
              <a:rPr lang="en-US" dirty="0" smtClean="0">
                <a:solidFill>
                  <a:schemeClr val="bg1"/>
                </a:solidFill>
              </a:rPr>
              <a:t> </a:t>
            </a:r>
            <a:r>
              <a:rPr lang="en-US" dirty="0" err="1" smtClean="0">
                <a:solidFill>
                  <a:schemeClr val="bg1"/>
                </a:solidFill>
              </a:rPr>
              <a:t>Sua</a:t>
            </a:r>
            <a:r>
              <a:rPr lang="en-US" dirty="0" smtClean="0">
                <a:solidFill>
                  <a:schemeClr val="bg1"/>
                </a:solidFill>
              </a:rPr>
              <a:t>			Joyce Peters</a:t>
            </a:r>
          </a:p>
          <a:p>
            <a:r>
              <a:rPr lang="en-US" dirty="0" smtClean="0">
                <a:solidFill>
                  <a:schemeClr val="bg1"/>
                </a:solidFill>
              </a:rPr>
              <a:t>Dianne Tarrant 	Jerry </a:t>
            </a:r>
            <a:r>
              <a:rPr lang="en-US" dirty="0" err="1" smtClean="0">
                <a:solidFill>
                  <a:schemeClr val="bg1"/>
                </a:solidFill>
              </a:rPr>
              <a:t>Lefono</a:t>
            </a:r>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50800" dist="38100" dir="2700000" algn="tl" rotWithShape="0">
                    <a:srgbClr val="000000">
                      <a:alpha val="43000"/>
                    </a:srgbClr>
                  </a:outerShdw>
                </a:effectLst>
                <a:latin typeface="Arial"/>
                <a:cs typeface="Arial"/>
              </a:rPr>
              <a:t>II.  Regional Collaborations</a:t>
            </a:r>
            <a:endParaRPr lang="en-US" b="1" dirty="0">
              <a:solidFill>
                <a:srgbClr val="FFFF00"/>
              </a:solidFill>
              <a:effectLst>
                <a:outerShdw blurRad="50800" dist="38100" dir="2700000" algn="tl" rotWithShape="0">
                  <a:srgbClr val="000000">
                    <a:alpha val="43000"/>
                  </a:srgbClr>
                </a:outerShdw>
              </a:effectLst>
              <a:latin typeface="Arial"/>
              <a:cs typeface="Arial"/>
            </a:endParaRPr>
          </a:p>
        </p:txBody>
      </p:sp>
      <p:pic>
        <p:nvPicPr>
          <p:cNvPr id="4" name="Content Placeholder 4" descr="Pacific wide.jpg"/>
          <p:cNvPicPr>
            <a:picLocks noGrp="1" noChangeAspect="1"/>
          </p:cNvPicPr>
          <p:nvPr>
            <p:ph idx="1"/>
          </p:nvPr>
        </p:nvPicPr>
        <p:blipFill>
          <a:blip r:embed="rId3">
            <a:alphaModFix amt="97000"/>
            <a:extLst>
              <a:ext uri="{28A0092B-C50C-407E-A947-70E740481C1C}">
                <a14:useLocalDpi xmlns:a14="http://schemas.microsoft.com/office/drawing/2010/main" xmlns="" val="0"/>
              </a:ext>
            </a:extLst>
          </a:blip>
          <a:srcRect t="8199" b="8199"/>
          <a:stretch>
            <a:fillRect/>
          </a:stretch>
        </p:blipFill>
        <p:spPr>
          <a:noFill/>
          <a:ln w="57150">
            <a:solidFill>
              <a:schemeClr val="tx1"/>
            </a:solidFill>
            <a:miter lim="800000"/>
            <a:headEnd/>
            <a:tailEnd/>
          </a:ln>
          <a:extLst>
            <a:ext uri="{909E8E84-426E-40dd-AFC4-6F175D3DCCD1}">
              <a14:hiddenFill xmlns:a14="http://schemas.microsoft.com/office/drawing/2010/main" xmlns="">
                <a:solidFill>
                  <a:srgbClr val="FFFFFF">
                    <a:alpha val="96861"/>
                  </a:srgbClr>
                </a:solidFill>
              </a14:hiddenFill>
            </a:ext>
          </a:extLst>
        </p:spPr>
      </p:pic>
    </p:spTree>
    <p:extLst>
      <p:ext uri="{BB962C8B-B14F-4D97-AF65-F5344CB8AC3E}">
        <p14:creationId xmlns:p14="http://schemas.microsoft.com/office/powerpoint/2010/main" xmlns="" val="2434066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2007 ADAP in Palau</a:t>
            </a:r>
            <a:endParaRPr lang="en-US" b="1" dirty="0">
              <a:latin typeface="Arial"/>
              <a:cs typeface="Arial"/>
            </a:endParaRPr>
          </a:p>
        </p:txBody>
      </p:sp>
      <p:pic>
        <p:nvPicPr>
          <p:cNvPr id="5" name="Content Placeholder 4"/>
          <p:cNvPicPr>
            <a:picLocks noGrp="1" noChangeAspect="1"/>
          </p:cNvPicPr>
          <p:nvPr>
            <p:ph idx="1"/>
          </p:nvPr>
        </p:nvPicPr>
        <p:blipFill>
          <a:blip r:embed="rId3"/>
          <a:srcRect t="13052" b="13052"/>
          <a:stretch>
            <a:fillRect/>
          </a:stretch>
        </p:blipFill>
        <p:spPr>
          <a:xfrm>
            <a:off x="0" y="1337733"/>
            <a:ext cx="8229600" cy="4525963"/>
          </a:xfrm>
        </p:spPr>
      </p:pic>
    </p:spTree>
    <p:extLst>
      <p:ext uri="{BB962C8B-B14F-4D97-AF65-F5344CB8AC3E}">
        <p14:creationId xmlns:p14="http://schemas.microsoft.com/office/powerpoint/2010/main" xmlns="" val="4166777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A Voice for the Pacific</a:t>
            </a:r>
            <a:endParaRPr lang="en-US" b="1" dirty="0">
              <a:latin typeface="Arial"/>
              <a:cs typeface="Arial"/>
            </a:endParaRPr>
          </a:p>
        </p:txBody>
      </p:sp>
      <p:pic>
        <p:nvPicPr>
          <p:cNvPr id="6" name="Content Placeholder 5"/>
          <p:cNvPicPr>
            <a:picLocks noGrp="1" noChangeAspect="1"/>
          </p:cNvPicPr>
          <p:nvPr>
            <p:ph idx="1"/>
          </p:nvPr>
        </p:nvPicPr>
        <p:blipFill>
          <a:blip r:embed="rId3"/>
          <a:srcRect t="8962" b="8962"/>
          <a:stretch>
            <a:fillRect/>
          </a:stretch>
        </p:blipFill>
        <p:spPr/>
      </p:pic>
    </p:spTree>
    <p:extLst>
      <p:ext uri="{BB962C8B-B14F-4D97-AF65-F5344CB8AC3E}">
        <p14:creationId xmlns:p14="http://schemas.microsoft.com/office/powerpoint/2010/main" xmlns="" val="247564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2419</TotalTime>
  <Words>1981</Words>
  <Application>Microsoft Office PowerPoint</Application>
  <PresentationFormat>On-screen Show (4:3)</PresentationFormat>
  <Paragraphs>351</Paragraphs>
  <Slides>63</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Image</vt:lpstr>
      <vt:lpstr>Slide 1</vt:lpstr>
      <vt:lpstr>Slide 2</vt:lpstr>
      <vt:lpstr>What we do</vt:lpstr>
      <vt:lpstr>I.  History</vt:lpstr>
      <vt:lpstr>Slide 5</vt:lpstr>
      <vt:lpstr>Taking the University to the People</vt:lpstr>
      <vt:lpstr>II.  Regional Collaborations</vt:lpstr>
      <vt:lpstr>2007 ADAP in Palau</vt:lpstr>
      <vt:lpstr>A Voice for the Pacific</vt:lpstr>
      <vt:lpstr>March 2014:  Pacific Islands Forestry Committee</vt:lpstr>
      <vt:lpstr>Slide 11</vt:lpstr>
      <vt:lpstr>           C H L</vt:lpstr>
      <vt:lpstr>Slide 13</vt:lpstr>
      <vt:lpstr>Slide 14</vt:lpstr>
      <vt:lpstr>CHL Annual Meeting</vt:lpstr>
      <vt:lpstr>CHL Mission</vt:lpstr>
      <vt:lpstr>CHL Vision</vt:lpstr>
      <vt:lpstr>Slide 18</vt:lpstr>
      <vt:lpstr>CariPac</vt:lpstr>
      <vt:lpstr>Slide 20</vt:lpstr>
      <vt:lpstr>Summer Institute</vt:lpstr>
      <vt:lpstr>III.  Local Priorities</vt:lpstr>
      <vt:lpstr>We are “Micro-States”.</vt:lpstr>
      <vt:lpstr>Slide 24</vt:lpstr>
      <vt:lpstr>Slide 25</vt:lpstr>
      <vt:lpstr>Slide 26</vt:lpstr>
      <vt:lpstr>Slide 27</vt:lpstr>
      <vt:lpstr>Natural Resources: Forestry</vt:lpstr>
      <vt:lpstr>GIS Mapping and Fieldwork</vt:lpstr>
      <vt:lpstr>AGRICULTURE EXTENSION</vt:lpstr>
      <vt:lpstr>Slide 31</vt:lpstr>
      <vt:lpstr>Slide 32</vt:lpstr>
      <vt:lpstr>Horticulture Research</vt:lpstr>
      <vt:lpstr>Edible Hibiscus (laupele)</vt:lpstr>
      <vt:lpstr>Slide 35</vt:lpstr>
      <vt:lpstr>Fruits for Life Greenhouse</vt:lpstr>
      <vt:lpstr>Slide 37</vt:lpstr>
      <vt:lpstr>Slide 38</vt:lpstr>
      <vt:lpstr>Slide 39</vt:lpstr>
      <vt:lpstr>Aquaculture Program</vt:lpstr>
      <vt:lpstr>Slide 41</vt:lpstr>
      <vt:lpstr>Entomology Lab</vt:lpstr>
      <vt:lpstr>Slide 43</vt:lpstr>
      <vt:lpstr>Samoan Swallowtail Conservation </vt:lpstr>
      <vt:lpstr>Plant Pathology</vt:lpstr>
      <vt:lpstr>Slide 46</vt:lpstr>
      <vt:lpstr>STEP-UP Program</vt:lpstr>
      <vt:lpstr>Slide 48</vt:lpstr>
      <vt:lpstr>Slide 49</vt:lpstr>
      <vt:lpstr>Wellness Center</vt:lpstr>
      <vt:lpstr>Expanded Food and Nutrition Education Program</vt:lpstr>
      <vt:lpstr>Slide 52</vt:lpstr>
      <vt:lpstr>IV.  The Future</vt:lpstr>
      <vt:lpstr>Slide 54</vt:lpstr>
      <vt:lpstr>Slide 55</vt:lpstr>
      <vt:lpstr>Operation Military Kids</vt:lpstr>
      <vt:lpstr>Slide 57</vt:lpstr>
      <vt:lpstr>4-H Youth Development</vt:lpstr>
      <vt:lpstr>July 4th:  4-H Youth Day</vt:lpstr>
      <vt:lpstr>Slide 60</vt:lpstr>
      <vt:lpstr>Slide 61</vt:lpstr>
      <vt:lpstr>Slide 62</vt:lpstr>
      <vt:lpstr>Acknowledgements:</vt:lpstr>
    </vt:vector>
  </TitlesOfParts>
  <Company>Land Grant Program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ASCC Entomology</dc:title>
  <dc:creator>Media Productions</dc:creator>
  <cp:lastModifiedBy>Work</cp:lastModifiedBy>
  <cp:revision>235</cp:revision>
  <dcterms:created xsi:type="dcterms:W3CDTF">2014-07-30T21:01:17Z</dcterms:created>
  <dcterms:modified xsi:type="dcterms:W3CDTF">2014-08-06T19:27:20Z</dcterms:modified>
</cp:coreProperties>
</file>