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Lst>
  <p:sldIdLst>
    <p:sldId id="256" r:id="rId2"/>
    <p:sldId id="257" r:id="rId3"/>
    <p:sldId id="258" r:id="rId4"/>
    <p:sldId id="259" r:id="rId5"/>
    <p:sldId id="267" r:id="rId6"/>
    <p:sldId id="260" r:id="rId7"/>
    <p:sldId id="262" r:id="rId8"/>
    <p:sldId id="261" r:id="rId9"/>
    <p:sldId id="263" r:id="rId10"/>
    <p:sldId id="264" r:id="rId11"/>
    <p:sldId id="265" r:id="rId12"/>
    <p:sldId id="270" r:id="rId13"/>
    <p:sldId id="268" r:id="rId14"/>
    <p:sldId id="266" r:id="rId15"/>
    <p:sldId id="274" r:id="rId16"/>
    <p:sldId id="275" r:id="rId17"/>
    <p:sldId id="276" r:id="rId18"/>
    <p:sldId id="277" r:id="rId19"/>
    <p:sldId id="278" r:id="rId20"/>
    <p:sldId id="279" r:id="rId21"/>
    <p:sldId id="280" r:id="rId22"/>
    <p:sldId id="273" r:id="rId23"/>
    <p:sldId id="26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0" d="100"/>
          <a:sy n="90" d="100"/>
        </p:scale>
        <p:origin x="-918"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42138-559D-D545-A7B8-79301CABAC64}"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4ACC6-113C-5745-941F-0029195399A8}"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4ACC6-113C-5745-941F-0029195399A8}"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42138-559D-D545-A7B8-79301CABAC64}" type="datetimeFigureOut">
              <a:rPr lang="en-US" smtClean="0"/>
              <a:t>3/6/2015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6C842138-559D-D545-A7B8-79301CABAC64}"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6C842138-559D-D545-A7B8-79301CABAC64}" type="datetimeFigureOut">
              <a:rPr lang="en-US" smtClean="0"/>
              <a:t>3/6/2015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C842138-559D-D545-A7B8-79301CABAC64}" type="datetimeFigureOut">
              <a:rPr lang="en-US" smtClean="0"/>
              <a:t>3/6/2015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42138-559D-D545-A7B8-79301CABAC64}" type="datetimeFigureOut">
              <a:rPr lang="en-US" smtClean="0"/>
              <a:t>3/6/2015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44ACC6-113C-5745-941F-0029195399A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842138-559D-D545-A7B8-79301CABAC64}" type="datetimeFigureOut">
              <a:rPr lang="en-US" smtClean="0"/>
              <a:t>3/6/2015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74DF9-AD47-4691-BA21-BBFCE3637A9A}"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C842138-559D-D545-A7B8-79301CABAC64}" type="datetimeFigureOut">
              <a:rPr lang="en-US" smtClean="0"/>
              <a:t>3/6/2015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5644ACC6-113C-5745-941F-0029195399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2525" y="1554425"/>
            <a:ext cx="6444475" cy="2331775"/>
          </a:xfrm>
        </p:spPr>
        <p:txBody>
          <a:bodyPr>
            <a:normAutofit/>
          </a:bodyPr>
          <a:lstStyle/>
          <a:p>
            <a:r>
              <a:rPr lang="en-US" dirty="0" smtClean="0"/>
              <a:t>Tips and Tools for Beginning to </a:t>
            </a:r>
            <a:br>
              <a:rPr lang="en-US" dirty="0" smtClean="0"/>
            </a:br>
            <a:r>
              <a:rPr lang="en-US" dirty="0" smtClean="0"/>
              <a:t>Write the ISER</a:t>
            </a:r>
            <a:endParaRPr lang="en-US" dirty="0"/>
          </a:p>
        </p:txBody>
      </p:sp>
      <p:sp>
        <p:nvSpPr>
          <p:cNvPr id="3" name="Subtitle 2"/>
          <p:cNvSpPr>
            <a:spLocks noGrp="1"/>
          </p:cNvSpPr>
          <p:nvPr>
            <p:ph type="subTitle" idx="1"/>
          </p:nvPr>
        </p:nvSpPr>
        <p:spPr>
          <a:xfrm>
            <a:off x="179731" y="4804437"/>
            <a:ext cx="4087469" cy="1490925"/>
          </a:xfrm>
        </p:spPr>
        <p:txBody>
          <a:bodyPr/>
          <a:lstStyle/>
          <a:p>
            <a:r>
              <a:rPr lang="en-US" dirty="0" smtClean="0"/>
              <a:t>By Becky, </a:t>
            </a:r>
            <a:r>
              <a:rPr lang="en-US" dirty="0" err="1" smtClean="0"/>
              <a:t>Tonirose</a:t>
            </a:r>
            <a:r>
              <a:rPr lang="en-US" dirty="0" smtClean="0"/>
              <a:t> and Clare</a:t>
            </a:r>
          </a:p>
          <a:p>
            <a:r>
              <a:rPr lang="en-US" dirty="0" smtClean="0"/>
              <a:t>Standard 2 </a:t>
            </a:r>
            <a:r>
              <a:rPr lang="en-US" dirty="0" err="1" smtClean="0"/>
              <a:t>Supergroup</a:t>
            </a:r>
            <a:r>
              <a:rPr lang="en-US" dirty="0" smtClean="0"/>
              <a:t> </a:t>
            </a:r>
          </a:p>
          <a:p>
            <a:r>
              <a:rPr lang="en-US" dirty="0" smtClean="0"/>
              <a:t>(</a:t>
            </a:r>
            <a:r>
              <a:rPr lang="en-US" dirty="0" err="1" smtClean="0"/>
              <a:t>PowerPuff</a:t>
            </a:r>
            <a:r>
              <a:rPr lang="en-US" dirty="0" smtClean="0"/>
              <a:t> Chicks)</a:t>
            </a:r>
            <a:endParaRPr lang="en-US" dirty="0"/>
          </a:p>
        </p:txBody>
      </p:sp>
      <p:pic>
        <p:nvPicPr>
          <p:cNvPr id="4" name="Picture 3"/>
          <p:cNvPicPr>
            <a:picLocks noChangeAspect="1"/>
          </p:cNvPicPr>
          <p:nvPr/>
        </p:nvPicPr>
        <p:blipFill>
          <a:blip r:embed="rId2"/>
          <a:stretch>
            <a:fillRect/>
          </a:stretch>
        </p:blipFill>
        <p:spPr>
          <a:xfrm>
            <a:off x="5096018" y="4058975"/>
            <a:ext cx="3640291" cy="2402592"/>
          </a:xfrm>
          <a:prstGeom prst="rect">
            <a:avLst/>
          </a:prstGeom>
        </p:spPr>
      </p:pic>
      <p:sp>
        <p:nvSpPr>
          <p:cNvPr id="6" name="TextBox 5"/>
          <p:cNvSpPr txBox="1"/>
          <p:nvPr/>
        </p:nvSpPr>
        <p:spPr>
          <a:xfrm>
            <a:off x="6580531" y="3537243"/>
            <a:ext cx="839622" cy="369332"/>
          </a:xfrm>
          <a:prstGeom prst="rect">
            <a:avLst/>
          </a:prstGeom>
          <a:noFill/>
        </p:spPr>
        <p:txBody>
          <a:bodyPr wrap="square" rtlCol="0">
            <a:spAutoFit/>
          </a:bodyPr>
          <a:lstStyle/>
          <a:p>
            <a:r>
              <a:rPr lang="en-US" dirty="0" smtClean="0"/>
              <a:t>TONI!</a:t>
            </a:r>
            <a:endParaRPr lang="en-US" dirty="0"/>
          </a:p>
        </p:txBody>
      </p:sp>
      <p:sp>
        <p:nvSpPr>
          <p:cNvPr id="8" name="TextBox 7"/>
          <p:cNvSpPr txBox="1"/>
          <p:nvPr/>
        </p:nvSpPr>
        <p:spPr>
          <a:xfrm>
            <a:off x="7908604" y="4058975"/>
            <a:ext cx="1044896" cy="369332"/>
          </a:xfrm>
          <a:prstGeom prst="rect">
            <a:avLst/>
          </a:prstGeom>
          <a:noFill/>
        </p:spPr>
        <p:txBody>
          <a:bodyPr wrap="square" rtlCol="0">
            <a:spAutoFit/>
          </a:bodyPr>
          <a:lstStyle/>
          <a:p>
            <a:r>
              <a:rPr lang="en-US" dirty="0" smtClean="0"/>
              <a:t>CLARE!</a:t>
            </a:r>
            <a:endParaRPr lang="en-US" dirty="0"/>
          </a:p>
        </p:txBody>
      </p:sp>
      <p:sp>
        <p:nvSpPr>
          <p:cNvPr id="9" name="TextBox 8"/>
          <p:cNvSpPr txBox="1"/>
          <p:nvPr/>
        </p:nvSpPr>
        <p:spPr>
          <a:xfrm>
            <a:off x="4434468" y="4058975"/>
            <a:ext cx="1153532" cy="369332"/>
          </a:xfrm>
          <a:prstGeom prst="rect">
            <a:avLst/>
          </a:prstGeom>
          <a:noFill/>
        </p:spPr>
        <p:txBody>
          <a:bodyPr wrap="square" rtlCol="0">
            <a:spAutoFit/>
          </a:bodyPr>
          <a:lstStyle/>
          <a:p>
            <a:r>
              <a:rPr lang="en-US" dirty="0" smtClean="0"/>
              <a:t>BECKY!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Example</a:t>
            </a:r>
            <a:endParaRPr lang="en-US" dirty="0"/>
          </a:p>
        </p:txBody>
      </p:sp>
      <p:sp>
        <p:nvSpPr>
          <p:cNvPr id="3" name="Content Placeholder 2"/>
          <p:cNvSpPr>
            <a:spLocks noGrp="1"/>
          </p:cNvSpPr>
          <p:nvPr>
            <p:ph idx="1"/>
          </p:nvPr>
        </p:nvSpPr>
        <p:spPr/>
        <p:txBody>
          <a:bodyPr/>
          <a:lstStyle/>
          <a:p>
            <a:pPr lvl="0">
              <a:buNone/>
            </a:pPr>
            <a:r>
              <a:rPr lang="en-US" u="sng" dirty="0" smtClean="0"/>
              <a:t>Actionable Improvement Plan</a:t>
            </a:r>
          </a:p>
          <a:p>
            <a:pPr lvl="0">
              <a:buNone/>
            </a:pPr>
            <a:r>
              <a:rPr lang="en-US" dirty="0" smtClean="0"/>
              <a:t>None.</a:t>
            </a:r>
          </a:p>
          <a:p>
            <a:pPr lvl="0">
              <a:buNone/>
            </a:pPr>
            <a:r>
              <a:rPr lang="en-US" dirty="0" smtClean="0"/>
              <a:t>Improve compliance rate for program approval forms by embedding this in the evaluation of department chairpersons and faculty teaching the course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ISERS Tips</a:t>
            </a:r>
            <a:endParaRPr lang="en-US" dirty="0"/>
          </a:p>
        </p:txBody>
      </p:sp>
      <p:sp>
        <p:nvSpPr>
          <p:cNvPr id="3" name="Content Placeholder 2"/>
          <p:cNvSpPr>
            <a:spLocks noGrp="1"/>
          </p:cNvSpPr>
          <p:nvPr>
            <p:ph idx="1"/>
          </p:nvPr>
        </p:nvSpPr>
        <p:spPr/>
        <p:txBody>
          <a:bodyPr>
            <a:normAutofit fontScale="62500" lnSpcReduction="20000"/>
          </a:bodyPr>
          <a:lstStyle/>
          <a:p>
            <a:pPr marL="285750" indent="-285750"/>
            <a:r>
              <a:rPr lang="en-US" dirty="0" smtClean="0"/>
              <a:t>Be accurate. Nothing else matters if facts are not correct.</a:t>
            </a:r>
          </a:p>
          <a:p>
            <a:pPr marL="285750" indent="-285750"/>
            <a:r>
              <a:rPr lang="en-US" dirty="0" smtClean="0"/>
              <a:t>Be concise. Avoid jargon in text. Keep it as simple as possible.</a:t>
            </a:r>
          </a:p>
          <a:p>
            <a:pPr marL="285750" indent="-285750"/>
            <a:r>
              <a:rPr lang="en-US" dirty="0" smtClean="0"/>
              <a:t>Be specific, definite, clear, and concrete. Explicit writing holds the attention of readers.</a:t>
            </a:r>
          </a:p>
          <a:p>
            <a:r>
              <a:rPr lang="en-US" dirty="0" smtClean="0"/>
              <a:t>Write in third person—that is, “The College,” not “we” or “I.”</a:t>
            </a:r>
          </a:p>
          <a:p>
            <a:r>
              <a:rPr lang="en-US" dirty="0" smtClean="0"/>
              <a:t>Use single spaces, Times New Roman, 12 point, do not indent at the beginning of the paragraph </a:t>
            </a:r>
          </a:p>
          <a:p>
            <a:r>
              <a:rPr lang="en-US" dirty="0" smtClean="0"/>
              <a:t>Spell out names of groups on the first reference, and use acronyms after that.</a:t>
            </a:r>
          </a:p>
          <a:p>
            <a:r>
              <a:rPr lang="en-US" dirty="0" smtClean="0"/>
              <a:t>If you really know what you are talking about, you will be more direct in your language. Vague understanding leads to vague writing.</a:t>
            </a:r>
          </a:p>
          <a:p>
            <a:r>
              <a:rPr lang="en-US" dirty="0"/>
              <a:t>For now, cite your source directly in the text</a:t>
            </a:r>
          </a:p>
          <a:p>
            <a:r>
              <a:rPr lang="en-US" dirty="0"/>
              <a:t>When writing, find a balance.  Keep prejudices out of the writing.  Just tell it like it is.</a:t>
            </a:r>
          </a:p>
          <a:p>
            <a:pPr marL="285750" indent="-285750"/>
            <a:endParaRPr lang="en-US" dirty="0" smtClean="0"/>
          </a:p>
          <a:p>
            <a:endParaRPr lang="en-US" dirty="0"/>
          </a:p>
        </p:txBody>
      </p:sp>
      <p:pic>
        <p:nvPicPr>
          <p:cNvPr id="4" name="Picture 3"/>
          <p:cNvPicPr>
            <a:picLocks noChangeAspect="1"/>
          </p:cNvPicPr>
          <p:nvPr/>
        </p:nvPicPr>
        <p:blipFill>
          <a:blip r:embed="rId2"/>
          <a:stretch>
            <a:fillRect/>
          </a:stretch>
        </p:blipFill>
        <p:spPr>
          <a:xfrm>
            <a:off x="7415696" y="561054"/>
            <a:ext cx="883478" cy="88347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ISERS Tips</a:t>
            </a:r>
            <a:endParaRPr lang="en-US" dirty="0"/>
          </a:p>
        </p:txBody>
      </p:sp>
      <p:sp>
        <p:nvSpPr>
          <p:cNvPr id="3" name="Content Placeholder 2"/>
          <p:cNvSpPr>
            <a:spLocks noGrp="1"/>
          </p:cNvSpPr>
          <p:nvPr>
            <p:ph idx="1"/>
          </p:nvPr>
        </p:nvSpPr>
        <p:spPr/>
        <p:txBody>
          <a:bodyPr>
            <a:normAutofit fontScale="55000" lnSpcReduction="20000"/>
          </a:bodyPr>
          <a:lstStyle/>
          <a:p>
            <a:pPr marL="285750" indent="-285750"/>
            <a:r>
              <a:rPr lang="en-US" dirty="0" smtClean="0"/>
              <a:t>Serial commas: (Need to make a decision)</a:t>
            </a:r>
          </a:p>
          <a:p>
            <a:pPr marL="285750" indent="-285750"/>
            <a:r>
              <a:rPr lang="en-US" dirty="0" smtClean="0"/>
              <a:t>To capitalize or not?</a:t>
            </a:r>
          </a:p>
          <a:p>
            <a:pPr marL="0" indent="0">
              <a:buNone/>
            </a:pPr>
            <a:r>
              <a:rPr lang="en-US" dirty="0" smtClean="0"/>
              <a:t>Yes – when part of a title (i.e. President Okada)</a:t>
            </a:r>
          </a:p>
          <a:p>
            <a:pPr marL="0" indent="0">
              <a:buNone/>
            </a:pPr>
            <a:r>
              <a:rPr lang="en-US" dirty="0" smtClean="0"/>
              <a:t>Yes – when referring to the official title of an office (i.e. Office of the Academic Vice-President, Board of Trustees)</a:t>
            </a:r>
          </a:p>
          <a:p>
            <a:pPr marL="0" indent="0">
              <a:buNone/>
            </a:pPr>
            <a:r>
              <a:rPr lang="en-US" dirty="0" smtClean="0"/>
              <a:t>Yes – when referring to a specific Board policy (i.e. Policy 100)</a:t>
            </a:r>
          </a:p>
          <a:p>
            <a:pPr marL="0" indent="0">
              <a:buNone/>
            </a:pPr>
            <a:r>
              <a:rPr lang="en-US" dirty="0" smtClean="0"/>
              <a:t>Yes - </a:t>
            </a:r>
            <a:r>
              <a:rPr lang="en-US" dirty="0"/>
              <a:t>College is capitalized when referring to </a:t>
            </a:r>
            <a:r>
              <a:rPr lang="en-US" dirty="0" smtClean="0"/>
              <a:t>GCC</a:t>
            </a:r>
          </a:p>
          <a:p>
            <a:pPr marL="0" indent="0">
              <a:buNone/>
            </a:pPr>
            <a:r>
              <a:rPr lang="en-US" dirty="0" smtClean="0"/>
              <a:t>Not – when referring to the position (i.e.  The president addressed the group)</a:t>
            </a:r>
          </a:p>
          <a:p>
            <a:pPr marL="0" indent="0">
              <a:buNone/>
            </a:pPr>
            <a:r>
              <a:rPr lang="en-US" dirty="0" smtClean="0"/>
              <a:t>Not – fall, spring, and summer</a:t>
            </a:r>
          </a:p>
          <a:p>
            <a:pPr marL="285750" indent="-285750"/>
            <a:r>
              <a:rPr lang="en-US" dirty="0" smtClean="0"/>
              <a:t>Rule for numbers: spell out if below 10.</a:t>
            </a:r>
          </a:p>
          <a:p>
            <a:pPr marL="285750" indent="-285750"/>
            <a:r>
              <a:rPr lang="en-US" dirty="0" smtClean="0"/>
              <a:t>Put the punctuation mark inside the quote – “……?”</a:t>
            </a:r>
          </a:p>
          <a:p>
            <a:pPr marL="285750" indent="-285750"/>
            <a:endParaRPr lang="en-US" dirty="0" smtClean="0"/>
          </a:p>
          <a:p>
            <a:pPr marL="285750" indent="-285750"/>
            <a:endParaRPr lang="en-US" dirty="0" smtClean="0"/>
          </a:p>
          <a:p>
            <a:endParaRPr lang="en-US" dirty="0"/>
          </a:p>
        </p:txBody>
      </p:sp>
      <p:pic>
        <p:nvPicPr>
          <p:cNvPr id="4" name="Picture 3"/>
          <p:cNvPicPr>
            <a:picLocks noChangeAspect="1"/>
          </p:cNvPicPr>
          <p:nvPr/>
        </p:nvPicPr>
        <p:blipFill>
          <a:blip r:embed="rId2"/>
          <a:stretch>
            <a:fillRect/>
          </a:stretch>
        </p:blipFill>
        <p:spPr>
          <a:xfrm>
            <a:off x="7415696" y="561054"/>
            <a:ext cx="883478" cy="883478"/>
          </a:xfrm>
          <a:prstGeom prst="rect">
            <a:avLst/>
          </a:prstGeom>
        </p:spPr>
      </p:pic>
    </p:spTree>
    <p:extLst>
      <p:ext uri="{BB962C8B-B14F-4D97-AF65-F5344CB8AC3E}">
        <p14:creationId xmlns:p14="http://schemas.microsoft.com/office/powerpoint/2010/main" val="398546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Writing Tips</a:t>
            </a:r>
            <a:endParaRPr lang="en-US" dirty="0"/>
          </a:p>
        </p:txBody>
      </p:sp>
      <p:sp>
        <p:nvSpPr>
          <p:cNvPr id="3" name="Content Placeholder 2"/>
          <p:cNvSpPr>
            <a:spLocks noGrp="1"/>
          </p:cNvSpPr>
          <p:nvPr>
            <p:ph idx="1"/>
          </p:nvPr>
        </p:nvSpPr>
        <p:spPr/>
        <p:txBody>
          <a:bodyPr/>
          <a:lstStyle/>
          <a:p>
            <a:r>
              <a:rPr lang="en-US" dirty="0" smtClean="0"/>
              <a:t>Watch  your use of commas (When in doubt, leave it out)</a:t>
            </a:r>
          </a:p>
          <a:p>
            <a:r>
              <a:rPr lang="en-US" dirty="0" smtClean="0"/>
              <a:t>No flowery language. It’s not an essay; it’s a technical report</a:t>
            </a:r>
          </a:p>
          <a:p>
            <a:r>
              <a:rPr lang="en-US" dirty="0" smtClean="0"/>
              <a:t>Don’t over use transition words such as “in other words” </a:t>
            </a:r>
          </a:p>
          <a:p>
            <a:r>
              <a:rPr lang="en-US" dirty="0"/>
              <a:t>Use your committee </a:t>
            </a:r>
            <a:r>
              <a:rPr lang="en-US" dirty="0" smtClean="0"/>
              <a:t>(</a:t>
            </a:r>
            <a:r>
              <a:rPr lang="en-US" dirty="0"/>
              <a:t>but not the </a:t>
            </a:r>
            <a:r>
              <a:rPr lang="en-US" dirty="0" err="1" smtClean="0"/>
              <a:t>Powerpuff</a:t>
            </a:r>
            <a:r>
              <a:rPr lang="en-US" dirty="0" smtClean="0"/>
              <a:t> Chicks</a:t>
            </a:r>
            <a:r>
              <a:rPr lang="en-US" dirty="0"/>
              <a:t>) </a:t>
            </a:r>
            <a:r>
              <a:rPr lang="en-US" dirty="0" smtClean="0"/>
              <a:t>                             for </a:t>
            </a:r>
            <a:r>
              <a:rPr lang="en-US" dirty="0"/>
              <a:t>writing support.</a:t>
            </a:r>
          </a:p>
          <a:p>
            <a:endParaRPr lang="en-US" dirty="0"/>
          </a:p>
        </p:txBody>
      </p:sp>
      <p:pic>
        <p:nvPicPr>
          <p:cNvPr id="4" name="Picture 3"/>
          <p:cNvPicPr>
            <a:picLocks noChangeAspect="1"/>
          </p:cNvPicPr>
          <p:nvPr/>
        </p:nvPicPr>
        <p:blipFill>
          <a:blip r:embed="rId2"/>
          <a:stretch>
            <a:fillRect/>
          </a:stretch>
        </p:blipFill>
        <p:spPr>
          <a:xfrm>
            <a:off x="7378714" y="233916"/>
            <a:ext cx="1546087" cy="154608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Cool Tool!</a:t>
            </a:r>
            <a:endParaRPr lang="en-US" dirty="0"/>
          </a:p>
        </p:txBody>
      </p:sp>
      <p:sp>
        <p:nvSpPr>
          <p:cNvPr id="3" name="Content Placeholder 2"/>
          <p:cNvSpPr>
            <a:spLocks noGrp="1"/>
          </p:cNvSpPr>
          <p:nvPr>
            <p:ph idx="1"/>
          </p:nvPr>
        </p:nvSpPr>
        <p:spPr/>
        <p:txBody>
          <a:bodyPr/>
          <a:lstStyle/>
          <a:p>
            <a:pPr>
              <a:buNone/>
            </a:pPr>
            <a:r>
              <a:rPr lang="en-US" dirty="0" smtClean="0"/>
              <a:t>When you are ready to share as a committee so that edits and changes can be made, try:</a:t>
            </a:r>
          </a:p>
          <a:p>
            <a:pPr>
              <a:buNone/>
            </a:pPr>
            <a:r>
              <a:rPr lang="en-US" dirty="0" smtClean="0"/>
              <a:t>Onedrive.com – it’s free to sign up</a:t>
            </a:r>
          </a:p>
          <a:p>
            <a:pPr>
              <a:buNone/>
            </a:pPr>
            <a:r>
              <a:rPr lang="en-US" dirty="0" smtClean="0"/>
              <a:t>This allows everyone to work on the document</a:t>
            </a:r>
            <a:endParaRPr lang="en-US" dirty="0"/>
          </a:p>
        </p:txBody>
      </p:sp>
      <p:pic>
        <p:nvPicPr>
          <p:cNvPr id="4" name="Picture 3"/>
          <p:cNvPicPr>
            <a:picLocks noChangeAspect="1"/>
          </p:cNvPicPr>
          <p:nvPr/>
        </p:nvPicPr>
        <p:blipFill>
          <a:blip r:embed="rId2"/>
          <a:stretch>
            <a:fillRect/>
          </a:stretch>
        </p:blipFill>
        <p:spPr>
          <a:xfrm flipH="1">
            <a:off x="7073350" y="3214252"/>
            <a:ext cx="1518201" cy="272934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1009" y="609600"/>
            <a:ext cx="8735220" cy="5029200"/>
          </a:xfrm>
          <a:prstGeom prst="rect">
            <a:avLst/>
          </a:prstGeom>
        </p:spPr>
      </p:pic>
      <p:sp>
        <p:nvSpPr>
          <p:cNvPr id="5" name="Up Arrow 4"/>
          <p:cNvSpPr/>
          <p:nvPr/>
        </p:nvSpPr>
        <p:spPr>
          <a:xfrm>
            <a:off x="7251700" y="1124139"/>
            <a:ext cx="609600" cy="9525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0539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4175" y="1035050"/>
            <a:ext cx="8511942" cy="4514850"/>
          </a:xfrm>
          <a:prstGeom prst="rect">
            <a:avLst/>
          </a:prstGeom>
        </p:spPr>
      </p:pic>
    </p:spTree>
    <p:extLst>
      <p:ext uri="{BB962C8B-B14F-4D97-AF65-F5344CB8AC3E}">
        <p14:creationId xmlns:p14="http://schemas.microsoft.com/office/powerpoint/2010/main" val="469311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642937" y="1390650"/>
            <a:ext cx="7858125" cy="4076700"/>
          </a:xfrm>
          <a:prstGeom prst="rect">
            <a:avLst/>
          </a:prstGeom>
        </p:spPr>
      </p:pic>
    </p:spTree>
    <p:extLst>
      <p:ext uri="{BB962C8B-B14F-4D97-AF65-F5344CB8AC3E}">
        <p14:creationId xmlns:p14="http://schemas.microsoft.com/office/powerpoint/2010/main" val="55769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30444" y="520607"/>
            <a:ext cx="9601713" cy="923925"/>
          </a:xfrm>
          <a:prstGeom prst="rect">
            <a:avLst/>
          </a:prstGeom>
        </p:spPr>
      </p:pic>
      <p:pic>
        <p:nvPicPr>
          <p:cNvPr id="5" name="Picture 4"/>
          <p:cNvPicPr>
            <a:picLocks noChangeAspect="1"/>
          </p:cNvPicPr>
          <p:nvPr/>
        </p:nvPicPr>
        <p:blipFill>
          <a:blip r:embed="rId3"/>
          <a:stretch>
            <a:fillRect/>
          </a:stretch>
        </p:blipFill>
        <p:spPr>
          <a:xfrm>
            <a:off x="280988" y="1914526"/>
            <a:ext cx="8863012" cy="4029075"/>
          </a:xfrm>
          <a:prstGeom prst="rect">
            <a:avLst/>
          </a:prstGeom>
        </p:spPr>
      </p:pic>
    </p:spTree>
    <p:extLst>
      <p:ext uri="{BB962C8B-B14F-4D97-AF65-F5344CB8AC3E}">
        <p14:creationId xmlns:p14="http://schemas.microsoft.com/office/powerpoint/2010/main" val="392116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0" y="107576"/>
            <a:ext cx="9029700" cy="6344024"/>
          </a:xfrm>
          <a:prstGeom prst="rect">
            <a:avLst/>
          </a:prstGeom>
        </p:spPr>
      </p:pic>
    </p:spTree>
    <p:extLst>
      <p:ext uri="{BB962C8B-B14F-4D97-AF65-F5344CB8AC3E}">
        <p14:creationId xmlns:p14="http://schemas.microsoft.com/office/powerpoint/2010/main" val="95832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 Create the shell</a:t>
            </a:r>
            <a:endParaRPr lang="en-US" dirty="0"/>
          </a:p>
        </p:txBody>
      </p:sp>
      <p:sp>
        <p:nvSpPr>
          <p:cNvPr id="3" name="Content Placeholder 2"/>
          <p:cNvSpPr>
            <a:spLocks noGrp="1"/>
          </p:cNvSpPr>
          <p:nvPr>
            <p:ph idx="1"/>
          </p:nvPr>
        </p:nvSpPr>
        <p:spPr/>
        <p:txBody>
          <a:bodyPr/>
          <a:lstStyle/>
          <a:p>
            <a:r>
              <a:rPr lang="en-US" dirty="0" err="1" smtClean="0"/>
              <a:t>Tonirose</a:t>
            </a:r>
            <a:r>
              <a:rPr lang="en-US" dirty="0" smtClean="0"/>
              <a:t> took the entire document and made a shell JUST for Standard 2</a:t>
            </a:r>
          </a:p>
          <a:p>
            <a:r>
              <a:rPr lang="en-US" dirty="0" smtClean="0"/>
              <a:t>We divided up the standards. Becky has the least because she will do a grammar check on all of ours. Clare has the most because she has written an ISER before.</a:t>
            </a:r>
            <a:endParaRPr lang="en-US" dirty="0"/>
          </a:p>
        </p:txBody>
      </p:sp>
      <p:pic>
        <p:nvPicPr>
          <p:cNvPr id="4" name="Picture 3"/>
          <p:cNvPicPr>
            <a:picLocks noChangeAspect="1"/>
          </p:cNvPicPr>
          <p:nvPr/>
        </p:nvPicPr>
        <p:blipFill>
          <a:blip r:embed="rId2"/>
          <a:stretch>
            <a:fillRect/>
          </a:stretch>
        </p:blipFill>
        <p:spPr>
          <a:xfrm flipH="1">
            <a:off x="7288432" y="4196521"/>
            <a:ext cx="971813" cy="1747079"/>
          </a:xfrm>
          <a:prstGeom prst="rect">
            <a:avLst/>
          </a:prstGeom>
        </p:spPr>
      </p:pic>
      <p:pic>
        <p:nvPicPr>
          <p:cNvPr id="5" name="Picture 4"/>
          <p:cNvPicPr>
            <a:picLocks noChangeAspect="1"/>
          </p:cNvPicPr>
          <p:nvPr/>
        </p:nvPicPr>
        <p:blipFill>
          <a:blip r:embed="rId3"/>
          <a:stretch>
            <a:fillRect/>
          </a:stretch>
        </p:blipFill>
        <p:spPr>
          <a:xfrm>
            <a:off x="1968552" y="4196521"/>
            <a:ext cx="2017316" cy="21590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0259" y="107577"/>
            <a:ext cx="8951341" cy="5593136"/>
          </a:xfrm>
          <a:prstGeom prst="rect">
            <a:avLst/>
          </a:prstGeom>
        </p:spPr>
      </p:pic>
    </p:spTree>
    <p:extLst>
      <p:ext uri="{BB962C8B-B14F-4D97-AF65-F5344CB8AC3E}">
        <p14:creationId xmlns:p14="http://schemas.microsoft.com/office/powerpoint/2010/main" val="165922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439738" y="1193801"/>
            <a:ext cx="8033640" cy="5283200"/>
          </a:xfrm>
          <a:prstGeom prst="rect">
            <a:avLst/>
          </a:prstGeom>
        </p:spPr>
      </p:pic>
      <p:sp>
        <p:nvSpPr>
          <p:cNvPr id="5" name="Left Arrow 4"/>
          <p:cNvSpPr/>
          <p:nvPr/>
        </p:nvSpPr>
        <p:spPr>
          <a:xfrm>
            <a:off x="4902200" y="5816602"/>
            <a:ext cx="1600200" cy="66039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232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lh5.googleusercontent.com/P9LSneB8fmQMGSofgRWr5hpre8FfXmIXYcKSf44i57bdNhJn-_IQ-Z1iPAZ4f7-Pmd5ex6_HlAM=s640-h400-e3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685800"/>
            <a:ext cx="865632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885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from …..</a:t>
            </a:r>
            <a:endParaRPr lang="en-US" dirty="0"/>
          </a:p>
        </p:txBody>
      </p:sp>
      <p:pic>
        <p:nvPicPr>
          <p:cNvPr id="4" name="Picture 3"/>
          <p:cNvPicPr>
            <a:picLocks noChangeAspect="1"/>
          </p:cNvPicPr>
          <p:nvPr/>
        </p:nvPicPr>
        <p:blipFill>
          <a:blip r:embed="rId2"/>
          <a:stretch>
            <a:fillRect/>
          </a:stretch>
        </p:blipFill>
        <p:spPr>
          <a:xfrm>
            <a:off x="1547560" y="1759779"/>
            <a:ext cx="5895744" cy="442180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Compare</a:t>
            </a:r>
            <a:endParaRPr lang="en-US" dirty="0"/>
          </a:p>
        </p:txBody>
      </p:sp>
      <p:sp>
        <p:nvSpPr>
          <p:cNvPr id="3" name="Content Placeholder 2"/>
          <p:cNvSpPr>
            <a:spLocks noGrp="1"/>
          </p:cNvSpPr>
          <p:nvPr>
            <p:ph idx="1"/>
          </p:nvPr>
        </p:nvSpPr>
        <p:spPr/>
        <p:txBody>
          <a:bodyPr/>
          <a:lstStyle/>
          <a:p>
            <a:r>
              <a:rPr lang="en-US" dirty="0" smtClean="0"/>
              <a:t>Compare the old and new side by side and copy and paste from 2012 ISER into the new shell, whenever possible</a:t>
            </a:r>
          </a:p>
          <a:p>
            <a:r>
              <a:rPr lang="en-US" dirty="0" smtClean="0"/>
              <a:t>This is just a GUIDE to what MAY go in that section.</a:t>
            </a:r>
          </a:p>
          <a:p>
            <a:pPr>
              <a:buNone/>
            </a:pPr>
            <a:endParaRPr lang="en-US" dirty="0"/>
          </a:p>
        </p:txBody>
      </p:sp>
      <p:pic>
        <p:nvPicPr>
          <p:cNvPr id="4" name="Picture 3"/>
          <p:cNvPicPr>
            <a:picLocks noChangeAspect="1"/>
          </p:cNvPicPr>
          <p:nvPr/>
        </p:nvPicPr>
        <p:blipFill>
          <a:blip r:embed="rId2"/>
          <a:stretch>
            <a:fillRect/>
          </a:stretch>
        </p:blipFill>
        <p:spPr>
          <a:xfrm>
            <a:off x="3349677" y="3959087"/>
            <a:ext cx="1398190" cy="149639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Begin the Writing</a:t>
            </a:r>
            <a:endParaRPr lang="en-US" dirty="0"/>
          </a:p>
        </p:txBody>
      </p:sp>
      <p:sp>
        <p:nvSpPr>
          <p:cNvPr id="3" name="Content Placeholder 2"/>
          <p:cNvSpPr>
            <a:spLocks noGrp="1"/>
          </p:cNvSpPr>
          <p:nvPr>
            <p:ph idx="1"/>
          </p:nvPr>
        </p:nvSpPr>
        <p:spPr/>
        <p:txBody>
          <a:bodyPr>
            <a:normAutofit/>
          </a:bodyPr>
          <a:lstStyle/>
          <a:p>
            <a:pPr>
              <a:buNone/>
            </a:pPr>
            <a:r>
              <a:rPr lang="en-US" sz="2800" dirty="0" smtClean="0"/>
              <a:t>Three sections:</a:t>
            </a:r>
          </a:p>
          <a:p>
            <a:pPr marL="514350" indent="-514350">
              <a:buFont typeface="+mj-lt"/>
              <a:buAutoNum type="arabicPeriod"/>
            </a:pPr>
            <a:r>
              <a:rPr lang="en-US" sz="2800" dirty="0" smtClean="0"/>
              <a:t>Descriptive Summary</a:t>
            </a:r>
          </a:p>
          <a:p>
            <a:pPr marL="514350" indent="-514350">
              <a:buFont typeface="+mj-lt"/>
              <a:buAutoNum type="arabicPeriod"/>
            </a:pPr>
            <a:r>
              <a:rPr lang="en-US" sz="2800" dirty="0" smtClean="0"/>
              <a:t>Self-Evaluation</a:t>
            </a:r>
          </a:p>
          <a:p>
            <a:pPr marL="514350" indent="-514350">
              <a:buFont typeface="+mj-lt"/>
              <a:buAutoNum type="arabicPeriod"/>
            </a:pPr>
            <a:r>
              <a:rPr lang="en-US" sz="2800" dirty="0" smtClean="0"/>
              <a:t>Actionable Improvement Plan</a:t>
            </a:r>
          </a:p>
        </p:txBody>
      </p:sp>
      <p:pic>
        <p:nvPicPr>
          <p:cNvPr id="4" name="Picture 3"/>
          <p:cNvPicPr>
            <a:picLocks noChangeAspect="1"/>
          </p:cNvPicPr>
          <p:nvPr/>
        </p:nvPicPr>
        <p:blipFill>
          <a:blip r:embed="rId2"/>
          <a:stretch>
            <a:fillRect/>
          </a:stretch>
        </p:blipFill>
        <p:spPr>
          <a:xfrm>
            <a:off x="6470650" y="3671956"/>
            <a:ext cx="1965722" cy="2103783"/>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Descriptive Summary</a:t>
            </a:r>
            <a:endParaRPr lang="en-US" dirty="0"/>
          </a:p>
        </p:txBody>
      </p:sp>
      <p:sp>
        <p:nvSpPr>
          <p:cNvPr id="3" name="Content Placeholder 2"/>
          <p:cNvSpPr>
            <a:spLocks noGrp="1"/>
          </p:cNvSpPr>
          <p:nvPr>
            <p:ph idx="1"/>
          </p:nvPr>
        </p:nvSpPr>
        <p:spPr/>
        <p:txBody>
          <a:bodyPr/>
          <a:lstStyle/>
          <a:p>
            <a:pPr>
              <a:buNone/>
            </a:pPr>
            <a:r>
              <a:rPr lang="en-US" dirty="0" smtClean="0"/>
              <a:t>Tells what the college does in relation to the standard, gives the facts</a:t>
            </a:r>
          </a:p>
          <a:p>
            <a:pPr>
              <a:buNone/>
            </a:pPr>
            <a:r>
              <a:rPr lang="en-US" dirty="0" smtClean="0"/>
              <a:t>-explain</a:t>
            </a:r>
          </a:p>
          <a:p>
            <a:pPr>
              <a:buNone/>
            </a:pPr>
            <a:r>
              <a:rPr lang="en-US" dirty="0" smtClean="0"/>
              <a:t>-provide details</a:t>
            </a:r>
          </a:p>
          <a:p>
            <a:pPr>
              <a:buNone/>
            </a:pPr>
            <a:r>
              <a:rPr lang="en-US" dirty="0" smtClean="0"/>
              <a:t>-if writing is hard, first list facts</a:t>
            </a:r>
          </a:p>
          <a:p>
            <a:pPr>
              <a:buNone/>
            </a:pPr>
            <a:r>
              <a:rPr lang="en-US" dirty="0" smtClean="0"/>
              <a:t>-record sources of evidence</a:t>
            </a:r>
          </a:p>
          <a:p>
            <a:pPr>
              <a:buNone/>
            </a:pPr>
            <a:r>
              <a:rPr lang="en-US" dirty="0" smtClean="0"/>
              <a:t>-break into related paragraphs</a:t>
            </a:r>
          </a:p>
          <a:p>
            <a:endParaRPr lang="en-US" dirty="0"/>
          </a:p>
        </p:txBody>
      </p:sp>
      <p:pic>
        <p:nvPicPr>
          <p:cNvPr id="4" name="Picture 3"/>
          <p:cNvPicPr>
            <a:picLocks noChangeAspect="1"/>
          </p:cNvPicPr>
          <p:nvPr/>
        </p:nvPicPr>
        <p:blipFill>
          <a:blip r:embed="rId2"/>
          <a:stretch>
            <a:fillRect/>
          </a:stretch>
        </p:blipFill>
        <p:spPr>
          <a:xfrm>
            <a:off x="6141708" y="2987261"/>
            <a:ext cx="1841897" cy="197126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Deconstruct </a:t>
            </a:r>
            <a:endParaRPr lang="en-US" dirty="0"/>
          </a:p>
        </p:txBody>
      </p:sp>
      <p:sp>
        <p:nvSpPr>
          <p:cNvPr id="3" name="Content Placeholder 2"/>
          <p:cNvSpPr>
            <a:spLocks noGrp="1"/>
          </p:cNvSpPr>
          <p:nvPr>
            <p:ph idx="1"/>
          </p:nvPr>
        </p:nvSpPr>
        <p:spPr>
          <a:xfrm>
            <a:off x="457200" y="1143000"/>
            <a:ext cx="8229600" cy="5486400"/>
          </a:xfrm>
        </p:spPr>
        <p:txBody>
          <a:bodyPr>
            <a:noAutofit/>
          </a:bodyPr>
          <a:lstStyle/>
          <a:p>
            <a:pPr marL="0" lvl="0" indent="0">
              <a:buNone/>
            </a:pPr>
            <a:r>
              <a:rPr lang="en-US" sz="1600" b="1" i="1" dirty="0">
                <a:latin typeface="Arial"/>
                <a:cs typeface="Arial"/>
              </a:rPr>
              <a:t>All instructional programs, regardless of location or means of delivery, including distance education </a:t>
            </a:r>
            <a:r>
              <a:rPr lang="en-US" sz="1600" b="1" i="1" dirty="0" smtClean="0">
                <a:latin typeface="Arial"/>
                <a:cs typeface="Arial"/>
              </a:rPr>
              <a:t>and correspondence </a:t>
            </a:r>
            <a:r>
              <a:rPr lang="en-US" sz="1600" b="1" i="1" dirty="0">
                <a:latin typeface="Arial"/>
                <a:cs typeface="Arial"/>
              </a:rPr>
              <a:t>education, are offered in fields of study consistent with the institution’s mission, are appropriate to higher education, and culminate in student attainment of identified student learning outcomes, and achievement of degrees, certificates, employment, or transfer to other higher education programs. (ER 9 and ER 11</a:t>
            </a:r>
            <a:r>
              <a:rPr lang="en-US" sz="1600" b="1" i="1" dirty="0" smtClean="0">
                <a:latin typeface="Arial"/>
                <a:cs typeface="Arial"/>
              </a:rPr>
              <a:t>)</a:t>
            </a:r>
          </a:p>
          <a:p>
            <a:pPr lvl="0">
              <a:buNone/>
            </a:pPr>
            <a:r>
              <a:rPr lang="en-US" sz="1600" u="sng" dirty="0" smtClean="0">
                <a:latin typeface="Arial"/>
                <a:cs typeface="Arial"/>
              </a:rPr>
              <a:t>Descriptive Summary</a:t>
            </a:r>
          </a:p>
          <a:p>
            <a:pPr marL="0" lvl="0" indent="0">
              <a:buNone/>
            </a:pPr>
            <a:r>
              <a:rPr lang="en-US" sz="1600" dirty="0" smtClean="0">
                <a:latin typeface="Arial"/>
                <a:cs typeface="Arial"/>
              </a:rPr>
              <a:t>The College’s instructional programs are offered in fields consistent with the institution's mission of workforce development. The College offers XX associate degree programs, xx certificate programs. Program documents are routed through the curriculum process as outlined in the Curriculum Manual (Ev#1). In Section IV. A of the Program Approval Form (Ev#2), authors must state the reason the program should be approved in light of the College’s mission statement. </a:t>
            </a:r>
          </a:p>
          <a:p>
            <a:pPr marL="0" lvl="0" indent="0">
              <a:buNone/>
            </a:pPr>
            <a:r>
              <a:rPr lang="en-US" sz="1600" dirty="0" smtClean="0">
                <a:latin typeface="Arial"/>
                <a:cs typeface="Arial"/>
              </a:rPr>
              <a:t>Authors must also provide student learning outcomes which are reviewed by all signatories to ensure that they are appropriate to higher education. The College uses a two-year assessment cycle to assess programs and ensure that students have attained identified student learning outcomes. As part of this assessment cycle, programs must demonstrate how student learning outcomes will be assessed, identify artifacts, provide criterion for success, collect data and ways to use the results. Assessment plans and reports are uploaded into </a:t>
            </a:r>
            <a:r>
              <a:rPr lang="en-US" sz="1600" dirty="0" err="1" smtClean="0">
                <a:latin typeface="Arial"/>
                <a:cs typeface="Arial"/>
              </a:rPr>
              <a:t>TracDat</a:t>
            </a:r>
            <a:r>
              <a:rPr lang="en-US" sz="1600" dirty="0" smtClean="0">
                <a:latin typeface="Arial"/>
                <a:cs typeface="Arial"/>
              </a:rPr>
              <a:t>, the College’s software </a:t>
            </a:r>
            <a:r>
              <a:rPr lang="en-US" sz="1600" dirty="0" err="1" smtClean="0">
                <a:latin typeface="Arial"/>
                <a:cs typeface="Arial"/>
              </a:rPr>
              <a:t>blahblah</a:t>
            </a:r>
            <a:r>
              <a:rPr lang="en-US" sz="1600" dirty="0" smtClean="0">
                <a:latin typeface="Arial"/>
                <a:cs typeface="Arial"/>
              </a:rPr>
              <a:t> blah.</a:t>
            </a:r>
          </a:p>
          <a:p>
            <a:pPr marL="0" lvl="0" indent="0">
              <a:buNone/>
            </a:pPr>
            <a:r>
              <a:rPr lang="en-US" sz="1600" dirty="0" smtClean="0">
                <a:latin typeface="Arial"/>
                <a:cs typeface="Arial"/>
              </a:rPr>
              <a:t>The College publishes an annual fact book which informs the campus and the community on the number of people have achieved degrees and certificates. The Office of Planning and Development conduct post graduate surveys to determine if  graduates continue their education in other institutes of higher education, or are employed in the field.</a:t>
            </a:r>
          </a:p>
          <a:p>
            <a:pPr lvl="0">
              <a:buNone/>
            </a:pPr>
            <a:endParaRPr lang="en-US" sz="1600" dirty="0" smtClean="0">
              <a:latin typeface="Arial"/>
              <a:cs typeface="Arial"/>
            </a:endParaRPr>
          </a:p>
          <a:p>
            <a:endParaRPr lang="en-US" sz="160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-Evaluation</a:t>
            </a:r>
            <a:endParaRPr lang="en-US" dirty="0"/>
          </a:p>
        </p:txBody>
      </p:sp>
      <p:sp>
        <p:nvSpPr>
          <p:cNvPr id="3" name="Content Placeholder 2"/>
          <p:cNvSpPr>
            <a:spLocks noGrp="1"/>
          </p:cNvSpPr>
          <p:nvPr>
            <p:ph idx="1"/>
          </p:nvPr>
        </p:nvSpPr>
        <p:spPr/>
        <p:txBody>
          <a:bodyPr>
            <a:normAutofit/>
          </a:bodyPr>
          <a:lstStyle/>
          <a:p>
            <a:pPr>
              <a:buNone/>
            </a:pPr>
            <a:r>
              <a:rPr lang="en-US" dirty="0" smtClean="0"/>
              <a:t>Tells how the College is doing (good/bad)</a:t>
            </a:r>
          </a:p>
          <a:p>
            <a:pPr>
              <a:buNone/>
            </a:pPr>
            <a:r>
              <a:rPr lang="en-US" dirty="0" smtClean="0"/>
              <a:t>-whether or not and to what degree</a:t>
            </a:r>
          </a:p>
          <a:p>
            <a:pPr>
              <a:buNone/>
            </a:pPr>
            <a:r>
              <a:rPr lang="en-US" dirty="0" smtClean="0"/>
              <a:t>-institutional evidence in how standard was met (how did you reach the conclusion)</a:t>
            </a:r>
          </a:p>
          <a:p>
            <a:pPr>
              <a:buNone/>
            </a:pPr>
            <a:endParaRPr lang="en-US" dirty="0" smtClean="0"/>
          </a:p>
          <a:p>
            <a:pPr>
              <a:buNone/>
            </a:pPr>
            <a:endParaRPr lang="en-US" dirty="0" smtClean="0"/>
          </a:p>
          <a:p>
            <a:endParaRPr lang="en-US" dirty="0"/>
          </a:p>
        </p:txBody>
      </p:sp>
      <p:pic>
        <p:nvPicPr>
          <p:cNvPr id="4" name="Picture 3"/>
          <p:cNvPicPr>
            <a:picLocks noChangeAspect="1"/>
          </p:cNvPicPr>
          <p:nvPr/>
        </p:nvPicPr>
        <p:blipFill>
          <a:blip r:embed="rId2"/>
          <a:stretch>
            <a:fillRect/>
          </a:stretch>
        </p:blipFill>
        <p:spPr>
          <a:xfrm>
            <a:off x="6141708" y="3716131"/>
            <a:ext cx="1841897" cy="197126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pPr lvl="0">
              <a:buNone/>
            </a:pPr>
            <a:r>
              <a:rPr lang="en-US" sz="1400" u="sng" dirty="0" smtClean="0"/>
              <a:t>Self-Evaluation</a:t>
            </a:r>
          </a:p>
          <a:p>
            <a:pPr marL="0" lvl="0" indent="0">
              <a:buNone/>
            </a:pPr>
            <a:r>
              <a:rPr lang="en-US" sz="1400" dirty="0" smtClean="0"/>
              <a:t>The College adopted XX new programs since 2012, including XX (Ev#3), YY (</a:t>
            </a:r>
            <a:r>
              <a:rPr lang="en-US" sz="1400" dirty="0" err="1" smtClean="0"/>
              <a:t>Ev</a:t>
            </a:r>
            <a:r>
              <a:rPr lang="en-US" sz="1400" dirty="0" smtClean="0"/>
              <a:t># 4), ZZ. (</a:t>
            </a:r>
            <a:r>
              <a:rPr lang="en-US" sz="1400" dirty="0" err="1" smtClean="0"/>
              <a:t>Ev</a:t>
            </a:r>
            <a:r>
              <a:rPr lang="en-US" sz="1400" dirty="0" smtClean="0"/>
              <a:t># 5). All of these included the reason the programs should be adopted in light of the College’s mission statements. Existing programs at the College must be reviewed and revised within five years of the adoption or the last revision. In the 14</a:t>
            </a:r>
            <a:r>
              <a:rPr lang="en-US" sz="1400" baseline="30000" dirty="0" smtClean="0"/>
              <a:t>th</a:t>
            </a:r>
            <a:r>
              <a:rPr lang="en-US" sz="1400" dirty="0" smtClean="0"/>
              <a:t> AIAR report (Ev#6), a XX compliance rate for program revision was obtained. The report also indicated that out of XX postsecondary programs, XX% were assessed.</a:t>
            </a:r>
          </a:p>
          <a:p>
            <a:pPr marL="0" lvl="0" indent="0">
              <a:buNone/>
            </a:pPr>
            <a:r>
              <a:rPr lang="en-US" sz="1400" dirty="0" smtClean="0"/>
              <a:t>According to the 2015 </a:t>
            </a:r>
            <a:r>
              <a:rPr lang="en-US" sz="1400" dirty="0" err="1"/>
              <a:t>F</a:t>
            </a:r>
            <a:r>
              <a:rPr lang="en-US" sz="1400" dirty="0" err="1" smtClean="0"/>
              <a:t>actbook</a:t>
            </a:r>
            <a:r>
              <a:rPr lang="en-US" sz="1400" dirty="0" smtClean="0"/>
              <a:t>, GCC had XX number of graduates – with XX obtaining an Associate degree and XX obtaining a  certificate. </a:t>
            </a:r>
            <a:r>
              <a:rPr lang="en-US" sz="1400" dirty="0"/>
              <a:t>F</a:t>
            </a:r>
            <a:r>
              <a:rPr lang="en-US" sz="1400" dirty="0" smtClean="0"/>
              <a:t>ollow-up surveys conducted one year after graduation. From the XX who submitted surveys, XX are currently employed in their respective fields, and XX are currently attending a 4-year institution. The College increased their return rate of surveys by offering a raffle of an iPod for those returning the results. Personal phone alls were made to graduates and departments also assisted in contacting former students.</a:t>
            </a:r>
          </a:p>
          <a:p>
            <a:pPr lvl="0">
              <a:buNone/>
            </a:pPr>
            <a:endParaRPr lang="en-US" sz="1400" dirty="0" smtClean="0"/>
          </a:p>
          <a:p>
            <a:endParaRPr 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pPr lvl="0"/>
            <a:r>
              <a:rPr lang="en-US" dirty="0" smtClean="0"/>
              <a:t>Actionable Improvement Plan</a:t>
            </a:r>
            <a:br>
              <a:rPr lang="en-US" dirty="0" smtClean="0"/>
            </a:br>
            <a:endParaRPr lang="en-US" dirty="0"/>
          </a:p>
        </p:txBody>
      </p:sp>
      <p:sp>
        <p:nvSpPr>
          <p:cNvPr id="3" name="Content Placeholder 2"/>
          <p:cNvSpPr>
            <a:spLocks noGrp="1"/>
          </p:cNvSpPr>
          <p:nvPr>
            <p:ph idx="1"/>
          </p:nvPr>
        </p:nvSpPr>
        <p:spPr/>
        <p:txBody>
          <a:bodyPr/>
          <a:lstStyle/>
          <a:p>
            <a:pPr marL="0" indent="0">
              <a:buNone/>
            </a:pPr>
            <a:r>
              <a:rPr lang="en-US" dirty="0" smtClean="0"/>
              <a:t>Tells how we need to fix the “bad”</a:t>
            </a:r>
          </a:p>
          <a:p>
            <a:pPr marL="0" indent="0">
              <a:buNone/>
            </a:pPr>
            <a:r>
              <a:rPr lang="en-US" dirty="0" smtClean="0"/>
              <a:t>-identifies areas in need of change</a:t>
            </a:r>
          </a:p>
          <a:p>
            <a:pPr marL="0" indent="0">
              <a:buNone/>
            </a:pPr>
            <a:r>
              <a:rPr lang="en-US" dirty="0" smtClean="0"/>
              <a:t>-must identify goals related to the area and decide on the action required</a:t>
            </a:r>
          </a:p>
          <a:p>
            <a:pPr marL="0" indent="0">
              <a:buNone/>
            </a:pPr>
            <a:endParaRPr lang="en-US" dirty="0"/>
          </a:p>
        </p:txBody>
      </p:sp>
      <p:pic>
        <p:nvPicPr>
          <p:cNvPr id="4" name="Picture 3"/>
          <p:cNvPicPr>
            <a:picLocks noChangeAspect="1"/>
          </p:cNvPicPr>
          <p:nvPr/>
        </p:nvPicPr>
        <p:blipFill>
          <a:blip r:embed="rId2"/>
          <a:stretch>
            <a:fillRect/>
          </a:stretch>
        </p:blipFill>
        <p:spPr>
          <a:xfrm>
            <a:off x="5490143" y="3837609"/>
            <a:ext cx="1841897" cy="1971261"/>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770</TotalTime>
  <Words>1147</Words>
  <Application>Microsoft Office PowerPoint</Application>
  <PresentationFormat>On-screen Show (4:3)</PresentationFormat>
  <Paragraphs>80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Breeze</vt:lpstr>
      <vt:lpstr>Tips and Tools for Beginning to  Write the ISER</vt:lpstr>
      <vt:lpstr>#1 – Create the shell</vt:lpstr>
      <vt:lpstr>#2 Compare</vt:lpstr>
      <vt:lpstr>#3 Begin the Writing</vt:lpstr>
      <vt:lpstr>Descriptive Summary</vt:lpstr>
      <vt:lpstr>Deconstruct </vt:lpstr>
      <vt:lpstr>Self -Evaluation</vt:lpstr>
      <vt:lpstr>Example</vt:lpstr>
      <vt:lpstr>Actionable Improvement Plan </vt:lpstr>
      <vt:lpstr>Example</vt:lpstr>
      <vt:lpstr>Writing ISERS Tips</vt:lpstr>
      <vt:lpstr>Writing ISERS Tips</vt:lpstr>
      <vt:lpstr>General Writing Tips</vt:lpstr>
      <vt:lpstr>A Cool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from …..</vt:lpstr>
    </vt:vector>
  </TitlesOfParts>
  <Company>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and Tools for Beginning to  Write the ISER</dc:title>
  <dc:creator>Clare Lizama</dc:creator>
  <cp:lastModifiedBy>User</cp:lastModifiedBy>
  <cp:revision>30</cp:revision>
  <dcterms:created xsi:type="dcterms:W3CDTF">2015-03-05T09:54:08Z</dcterms:created>
  <dcterms:modified xsi:type="dcterms:W3CDTF">2015-03-06T02:04:03Z</dcterms:modified>
</cp:coreProperties>
</file>